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286.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Override PartName="/ppt/slides/slide2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310"/>
  </p:notesMasterIdLst>
  <p:sldIdLst>
    <p:sldId id="256" r:id="rId2"/>
    <p:sldId id="611" r:id="rId3"/>
    <p:sldId id="1093" r:id="rId4"/>
    <p:sldId id="1094" r:id="rId5"/>
    <p:sldId id="1095" r:id="rId6"/>
    <p:sldId id="1092" r:id="rId7"/>
    <p:sldId id="908" r:id="rId8"/>
    <p:sldId id="910" r:id="rId9"/>
    <p:sldId id="909" r:id="rId10"/>
    <p:sldId id="912" r:id="rId11"/>
    <p:sldId id="911" r:id="rId12"/>
    <p:sldId id="913" r:id="rId13"/>
    <p:sldId id="914" r:id="rId14"/>
    <p:sldId id="915" r:id="rId15"/>
    <p:sldId id="916" r:id="rId16"/>
    <p:sldId id="917" r:id="rId17"/>
    <p:sldId id="918" r:id="rId18"/>
    <p:sldId id="919" r:id="rId19"/>
    <p:sldId id="1060" r:id="rId20"/>
    <p:sldId id="1005" r:id="rId21"/>
    <p:sldId id="1006" r:id="rId22"/>
    <p:sldId id="1075" r:id="rId23"/>
    <p:sldId id="1086" r:id="rId24"/>
    <p:sldId id="907" r:id="rId25"/>
    <p:sldId id="1007" r:id="rId26"/>
    <p:sldId id="780" r:id="rId27"/>
    <p:sldId id="779" r:id="rId28"/>
    <p:sldId id="777" r:id="rId29"/>
    <p:sldId id="778" r:id="rId30"/>
    <p:sldId id="781" r:id="rId31"/>
    <p:sldId id="782" r:id="rId32"/>
    <p:sldId id="789" r:id="rId33"/>
    <p:sldId id="788" r:id="rId34"/>
    <p:sldId id="790" r:id="rId35"/>
    <p:sldId id="783" r:id="rId36"/>
    <p:sldId id="784" r:id="rId37"/>
    <p:sldId id="785" r:id="rId38"/>
    <p:sldId id="786" r:id="rId39"/>
    <p:sldId id="787" r:id="rId40"/>
    <p:sldId id="724" r:id="rId41"/>
    <p:sldId id="791" r:id="rId42"/>
    <p:sldId id="837" r:id="rId43"/>
    <p:sldId id="839" r:id="rId44"/>
    <p:sldId id="793" r:id="rId45"/>
    <p:sldId id="795" r:id="rId46"/>
    <p:sldId id="796" r:id="rId47"/>
    <p:sldId id="799" r:id="rId48"/>
    <p:sldId id="800" r:id="rId49"/>
    <p:sldId id="840" r:id="rId50"/>
    <p:sldId id="798" r:id="rId51"/>
    <p:sldId id="797" r:id="rId52"/>
    <p:sldId id="806" r:id="rId53"/>
    <p:sldId id="803" r:id="rId54"/>
    <p:sldId id="801" r:id="rId55"/>
    <p:sldId id="802" r:id="rId56"/>
    <p:sldId id="804" r:id="rId57"/>
    <p:sldId id="809" r:id="rId58"/>
    <p:sldId id="810" r:id="rId59"/>
    <p:sldId id="811" r:id="rId60"/>
    <p:sldId id="815" r:id="rId61"/>
    <p:sldId id="816" r:id="rId62"/>
    <p:sldId id="813" r:id="rId63"/>
    <p:sldId id="814" r:id="rId64"/>
    <p:sldId id="817" r:id="rId65"/>
    <p:sldId id="818" r:id="rId66"/>
    <p:sldId id="819" r:id="rId67"/>
    <p:sldId id="820" r:id="rId68"/>
    <p:sldId id="821" r:id="rId69"/>
    <p:sldId id="832" r:id="rId70"/>
    <p:sldId id="822" r:id="rId71"/>
    <p:sldId id="823" r:id="rId72"/>
    <p:sldId id="808" r:id="rId73"/>
    <p:sldId id="805" r:id="rId74"/>
    <p:sldId id="825" r:id="rId75"/>
    <p:sldId id="824" r:id="rId76"/>
    <p:sldId id="826" r:id="rId77"/>
    <p:sldId id="833" r:id="rId78"/>
    <p:sldId id="827" r:id="rId79"/>
    <p:sldId id="828" r:id="rId80"/>
    <p:sldId id="829" r:id="rId81"/>
    <p:sldId id="807" r:id="rId82"/>
    <p:sldId id="830" r:id="rId83"/>
    <p:sldId id="831" r:id="rId84"/>
    <p:sldId id="986" r:id="rId85"/>
    <p:sldId id="834" r:id="rId86"/>
    <p:sldId id="835" r:id="rId87"/>
    <p:sldId id="846" r:id="rId88"/>
    <p:sldId id="847" r:id="rId89"/>
    <p:sldId id="848" r:id="rId90"/>
    <p:sldId id="849" r:id="rId91"/>
    <p:sldId id="850" r:id="rId92"/>
    <p:sldId id="852" r:id="rId93"/>
    <p:sldId id="853" r:id="rId94"/>
    <p:sldId id="854" r:id="rId95"/>
    <p:sldId id="845" r:id="rId96"/>
    <p:sldId id="855" r:id="rId97"/>
    <p:sldId id="844" r:id="rId98"/>
    <p:sldId id="843" r:id="rId99"/>
    <p:sldId id="857" r:id="rId100"/>
    <p:sldId id="859" r:id="rId101"/>
    <p:sldId id="858" r:id="rId102"/>
    <p:sldId id="904" r:id="rId103"/>
    <p:sldId id="860" r:id="rId104"/>
    <p:sldId id="861" r:id="rId105"/>
    <p:sldId id="862" r:id="rId106"/>
    <p:sldId id="903" r:id="rId107"/>
    <p:sldId id="905" r:id="rId108"/>
    <p:sldId id="906" r:id="rId109"/>
    <p:sldId id="863" r:id="rId110"/>
    <p:sldId id="1076" r:id="rId111"/>
    <p:sldId id="1077" r:id="rId112"/>
    <p:sldId id="1078" r:id="rId113"/>
    <p:sldId id="1079" r:id="rId114"/>
    <p:sldId id="1080" r:id="rId115"/>
    <p:sldId id="1081" r:id="rId116"/>
    <p:sldId id="1090" r:id="rId117"/>
    <p:sldId id="1091" r:id="rId118"/>
    <p:sldId id="1082" r:id="rId119"/>
    <p:sldId id="1083" r:id="rId120"/>
    <p:sldId id="1084" r:id="rId121"/>
    <p:sldId id="1085" r:id="rId122"/>
    <p:sldId id="1088" r:id="rId123"/>
    <p:sldId id="1089" r:id="rId124"/>
    <p:sldId id="1087" r:id="rId125"/>
    <p:sldId id="864" r:id="rId126"/>
    <p:sldId id="867" r:id="rId127"/>
    <p:sldId id="865" r:id="rId128"/>
    <p:sldId id="868" r:id="rId129"/>
    <p:sldId id="873" r:id="rId130"/>
    <p:sldId id="891" r:id="rId131"/>
    <p:sldId id="869" r:id="rId132"/>
    <p:sldId id="870" r:id="rId133"/>
    <p:sldId id="871" r:id="rId134"/>
    <p:sldId id="872" r:id="rId135"/>
    <p:sldId id="874" r:id="rId136"/>
    <p:sldId id="875" r:id="rId137"/>
    <p:sldId id="876" r:id="rId138"/>
    <p:sldId id="892" r:id="rId139"/>
    <p:sldId id="877" r:id="rId140"/>
    <p:sldId id="878" r:id="rId141"/>
    <p:sldId id="879" r:id="rId142"/>
    <p:sldId id="880" r:id="rId143"/>
    <p:sldId id="881" r:id="rId144"/>
    <p:sldId id="882" r:id="rId145"/>
    <p:sldId id="883" r:id="rId146"/>
    <p:sldId id="884" r:id="rId147"/>
    <p:sldId id="893" r:id="rId148"/>
    <p:sldId id="890" r:id="rId149"/>
    <p:sldId id="885" r:id="rId150"/>
    <p:sldId id="886" r:id="rId151"/>
    <p:sldId id="889" r:id="rId152"/>
    <p:sldId id="887" r:id="rId153"/>
    <p:sldId id="888" r:id="rId154"/>
    <p:sldId id="894" r:id="rId155"/>
    <p:sldId id="895" r:id="rId156"/>
    <p:sldId id="896" r:id="rId157"/>
    <p:sldId id="897" r:id="rId158"/>
    <p:sldId id="987" r:id="rId159"/>
    <p:sldId id="1010" r:id="rId160"/>
    <p:sldId id="989" r:id="rId161"/>
    <p:sldId id="983" r:id="rId162"/>
    <p:sldId id="984" r:id="rId163"/>
    <p:sldId id="985" r:id="rId164"/>
    <p:sldId id="990" r:id="rId165"/>
    <p:sldId id="991" r:id="rId166"/>
    <p:sldId id="993" r:id="rId167"/>
    <p:sldId id="992" r:id="rId168"/>
    <p:sldId id="995" r:id="rId169"/>
    <p:sldId id="994" r:id="rId170"/>
    <p:sldId id="996" r:id="rId171"/>
    <p:sldId id="997" r:id="rId172"/>
    <p:sldId id="998" r:id="rId173"/>
    <p:sldId id="999" r:id="rId174"/>
    <p:sldId id="1000" r:id="rId175"/>
    <p:sldId id="1001" r:id="rId176"/>
    <p:sldId id="1002" r:id="rId177"/>
    <p:sldId id="1003" r:id="rId178"/>
    <p:sldId id="1004" r:id="rId179"/>
    <p:sldId id="899" r:id="rId180"/>
    <p:sldId id="898" r:id="rId181"/>
    <p:sldId id="1040" r:id="rId182"/>
    <p:sldId id="900" r:id="rId183"/>
    <p:sldId id="901" r:id="rId184"/>
    <p:sldId id="1042" r:id="rId185"/>
    <p:sldId id="1043" r:id="rId186"/>
    <p:sldId id="1044" r:id="rId187"/>
    <p:sldId id="1045" r:id="rId188"/>
    <p:sldId id="1046" r:id="rId189"/>
    <p:sldId id="1041" r:id="rId190"/>
    <p:sldId id="1047" r:id="rId191"/>
    <p:sldId id="1051" r:id="rId192"/>
    <p:sldId id="1052" r:id="rId193"/>
    <p:sldId id="902" r:id="rId194"/>
    <p:sldId id="1048" r:id="rId195"/>
    <p:sldId id="1053" r:id="rId196"/>
    <p:sldId id="1054" r:id="rId197"/>
    <p:sldId id="1050" r:id="rId198"/>
    <p:sldId id="1049" r:id="rId199"/>
    <p:sldId id="1055" r:id="rId200"/>
    <p:sldId id="1056" r:id="rId201"/>
    <p:sldId id="1057" r:id="rId202"/>
    <p:sldId id="1058" r:id="rId203"/>
    <p:sldId id="1059" r:id="rId204"/>
    <p:sldId id="920" r:id="rId205"/>
    <p:sldId id="926" r:id="rId206"/>
    <p:sldId id="1008" r:id="rId207"/>
    <p:sldId id="1009" r:id="rId208"/>
    <p:sldId id="927" r:id="rId209"/>
    <p:sldId id="928" r:id="rId210"/>
    <p:sldId id="929" r:id="rId211"/>
    <p:sldId id="930" r:id="rId212"/>
    <p:sldId id="931" r:id="rId213"/>
    <p:sldId id="932" r:id="rId214"/>
    <p:sldId id="933" r:id="rId215"/>
    <p:sldId id="934" r:id="rId216"/>
    <p:sldId id="935" r:id="rId217"/>
    <p:sldId id="936" r:id="rId218"/>
    <p:sldId id="937" r:id="rId219"/>
    <p:sldId id="938" r:id="rId220"/>
    <p:sldId id="939" r:id="rId221"/>
    <p:sldId id="940" r:id="rId222"/>
    <p:sldId id="941" r:id="rId223"/>
    <p:sldId id="943" r:id="rId224"/>
    <p:sldId id="945" r:id="rId225"/>
    <p:sldId id="944" r:id="rId226"/>
    <p:sldId id="946" r:id="rId227"/>
    <p:sldId id="947" r:id="rId228"/>
    <p:sldId id="948" r:id="rId229"/>
    <p:sldId id="924" r:id="rId230"/>
    <p:sldId id="949" r:id="rId231"/>
    <p:sldId id="950" r:id="rId232"/>
    <p:sldId id="952" r:id="rId233"/>
    <p:sldId id="951" r:id="rId234"/>
    <p:sldId id="953" r:id="rId235"/>
    <p:sldId id="954" r:id="rId236"/>
    <p:sldId id="955" r:id="rId237"/>
    <p:sldId id="957" r:id="rId238"/>
    <p:sldId id="921" r:id="rId239"/>
    <p:sldId id="958" r:id="rId240"/>
    <p:sldId id="959" r:id="rId241"/>
    <p:sldId id="960" r:id="rId242"/>
    <p:sldId id="961" r:id="rId243"/>
    <p:sldId id="962" r:id="rId244"/>
    <p:sldId id="963" r:id="rId245"/>
    <p:sldId id="964" r:id="rId246"/>
    <p:sldId id="922" r:id="rId247"/>
    <p:sldId id="965" r:id="rId248"/>
    <p:sldId id="966" r:id="rId249"/>
    <p:sldId id="967" r:id="rId250"/>
    <p:sldId id="968" r:id="rId251"/>
    <p:sldId id="969" r:id="rId252"/>
    <p:sldId id="970" r:id="rId253"/>
    <p:sldId id="971" r:id="rId254"/>
    <p:sldId id="923" r:id="rId255"/>
    <p:sldId id="972" r:id="rId256"/>
    <p:sldId id="973" r:id="rId257"/>
    <p:sldId id="974" r:id="rId258"/>
    <p:sldId id="975" r:id="rId259"/>
    <p:sldId id="976" r:id="rId260"/>
    <p:sldId id="977" r:id="rId261"/>
    <p:sldId id="978" r:id="rId262"/>
    <p:sldId id="979" r:id="rId263"/>
    <p:sldId id="980" r:id="rId264"/>
    <p:sldId id="981" r:id="rId265"/>
    <p:sldId id="1011" r:id="rId266"/>
    <p:sldId id="1012" r:id="rId267"/>
    <p:sldId id="1013" r:id="rId268"/>
    <p:sldId id="1039" r:id="rId269"/>
    <p:sldId id="1014" r:id="rId270"/>
    <p:sldId id="1015" r:id="rId271"/>
    <p:sldId id="1016" r:id="rId272"/>
    <p:sldId id="1017" r:id="rId273"/>
    <p:sldId id="1018" r:id="rId274"/>
    <p:sldId id="1020" r:id="rId275"/>
    <p:sldId id="1021" r:id="rId276"/>
    <p:sldId id="1022" r:id="rId277"/>
    <p:sldId id="1023" r:id="rId278"/>
    <p:sldId id="1036" r:id="rId279"/>
    <p:sldId id="1037" r:id="rId280"/>
    <p:sldId id="1038" r:id="rId281"/>
    <p:sldId id="1019" r:id="rId282"/>
    <p:sldId id="1024" r:id="rId283"/>
    <p:sldId id="1025" r:id="rId284"/>
    <p:sldId id="1026" r:id="rId285"/>
    <p:sldId id="1027" r:id="rId286"/>
    <p:sldId id="1028" r:id="rId287"/>
    <p:sldId id="1029" r:id="rId288"/>
    <p:sldId id="1030" r:id="rId289"/>
    <p:sldId id="1031" r:id="rId290"/>
    <p:sldId id="1032" r:id="rId291"/>
    <p:sldId id="1033" r:id="rId292"/>
    <p:sldId id="1034" r:id="rId293"/>
    <p:sldId id="1035" r:id="rId294"/>
    <p:sldId id="1061" r:id="rId295"/>
    <p:sldId id="1062" r:id="rId296"/>
    <p:sldId id="1063" r:id="rId297"/>
    <p:sldId id="1064" r:id="rId298"/>
    <p:sldId id="1065" r:id="rId299"/>
    <p:sldId id="1066" r:id="rId300"/>
    <p:sldId id="1067" r:id="rId301"/>
    <p:sldId id="1068" r:id="rId302"/>
    <p:sldId id="1069" r:id="rId303"/>
    <p:sldId id="1070" r:id="rId304"/>
    <p:sldId id="1071" r:id="rId305"/>
    <p:sldId id="1072" r:id="rId306"/>
    <p:sldId id="1073" r:id="rId307"/>
    <p:sldId id="1074" r:id="rId308"/>
    <p:sldId id="982" r:id="rId30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3C05"/>
    <a:srgbClr val="006600"/>
    <a:srgbClr val="33CC33"/>
    <a:srgbClr val="99CC00"/>
    <a:srgbClr val="FF9900"/>
    <a:srgbClr val="008000"/>
    <a:srgbClr val="D9C005"/>
    <a:srgbClr val="EEE300"/>
    <a:srgbClr val="153AF3"/>
    <a:srgbClr val="E5191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87" autoAdjust="0"/>
  </p:normalViewPr>
  <p:slideViewPr>
    <p:cSldViewPr>
      <p:cViewPr>
        <p:scale>
          <a:sx n="60" d="100"/>
          <a:sy n="60" d="100"/>
        </p:scale>
        <p:origin x="-2244" y="-6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26"/>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DBA762-F905-4DEE-A624-61D999B79D58}" type="datetimeFigureOut">
              <a:rPr lang="es-MX" smtClean="0"/>
              <a:pPr/>
              <a:t>21/11/2016</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F14EF2-9377-4CA0-A796-94B6CA4FA680}" type="slidenum">
              <a:rPr lang="es-MX" smtClean="0"/>
              <a:pPr/>
              <a:t>‹Nº›</a:t>
            </a:fld>
            <a:endParaRPr lang="es-MX"/>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B17B454-9DC1-4EF4-81AE-B57273021D65}" type="datetimeFigureOut">
              <a:rPr lang="es-MX" smtClean="0"/>
              <a:pPr/>
              <a:t>21/11/2016</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0C2DCF2-C539-4A28-9FAE-1D460E85A26F}" type="slidenum">
              <a:rPr lang="es-MX" smtClean="0"/>
              <a:pPr/>
              <a:t>‹Nº›</a:t>
            </a:fld>
            <a:endParaRPr lang="es-MX"/>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l="-9000" r="-9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17B454-9DC1-4EF4-81AE-B57273021D65}" type="datetimeFigureOut">
              <a:rPr lang="es-MX" smtClean="0"/>
              <a:pPr/>
              <a:t>21/11/2016</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2DCF2-C539-4A28-9FAE-1D460E85A26F}" type="slidenum">
              <a:rPr lang="es-MX" smtClean="0"/>
              <a:pPr/>
              <a:t>‹Nº›</a:t>
            </a:fld>
            <a:endParaRPr lang="es-MX"/>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spd="med">
    <p:fade thruBlk="1"/>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4.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7.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8.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9.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0.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3.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9.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1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1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3.jpeg"/></Relationships>
</file>

<file path=ppt/slides/_rels/slide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4.jpeg"/></Relationships>
</file>

<file path=ppt/slides/_rels/slide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6.jpeg"/></Relationships>
</file>

<file path=ppt/slides/_rels/slide1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8.jpeg"/></Relationships>
</file>

<file path=ppt/slides/_rels/slide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9.jpeg"/></Relationships>
</file>

<file path=ppt/slides/_rels/slide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0.jpeg"/></Relationships>
</file>

<file path=ppt/slides/_rels/slide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1.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2.jpeg"/></Relationships>
</file>

<file path=ppt/slides/_rels/slide1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3.jpeg"/></Relationships>
</file>

<file path=ppt/slides/_rels/slide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4.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5.jpeg"/></Relationships>
</file>

<file path=ppt/slides/_rels/slide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6.jpeg"/></Relationships>
</file>

<file path=ppt/slides/_rels/slide1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7.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8.jpeg"/></Relationships>
</file>

<file path=ppt/slides/_rels/slide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9.jpeg"/></Relationships>
</file>

<file path=ppt/slides/_rels/slide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sé\Pictures\Viridian Soft\Organigrama\Organigrama\Departamento de arte\Nosgoth-Concept-Art-illustrates-Sentinels-Sommerdamm-and-more-3-1009x1024.jpg"/>
          <p:cNvPicPr>
            <a:picLocks noChangeAspect="1" noChangeArrowheads="1"/>
          </p:cNvPicPr>
          <p:nvPr/>
        </p:nvPicPr>
        <p:blipFill>
          <a:blip r:embed="rId2" cstate="print"/>
          <a:srcRect/>
          <a:stretch>
            <a:fillRect/>
          </a:stretch>
        </p:blipFill>
        <p:spPr bwMode="auto">
          <a:xfrm>
            <a:off x="-108520" y="-747464"/>
            <a:ext cx="9396536" cy="8064896"/>
          </a:xfrm>
          <a:prstGeom prst="rect">
            <a:avLst/>
          </a:prstGeom>
          <a:noFill/>
        </p:spPr>
      </p:pic>
      <p:pic>
        <p:nvPicPr>
          <p:cNvPr id="1027" name="Picture 3" descr="C:\Users\José\Desktop\gremtrans2.png"/>
          <p:cNvPicPr>
            <a:picLocks noChangeAspect="1" noChangeArrowheads="1"/>
          </p:cNvPicPr>
          <p:nvPr/>
        </p:nvPicPr>
        <p:blipFill>
          <a:blip r:embed="rId3" cstate="print"/>
          <a:srcRect/>
          <a:stretch>
            <a:fillRect/>
          </a:stretch>
        </p:blipFill>
        <p:spPr bwMode="auto">
          <a:xfrm>
            <a:off x="755576" y="571500"/>
            <a:ext cx="7620001" cy="2857500"/>
          </a:xfrm>
          <a:prstGeom prst="rect">
            <a:avLst/>
          </a:prstGeom>
          <a:noFill/>
        </p:spPr>
      </p:pic>
      <p:sp>
        <p:nvSpPr>
          <p:cNvPr id="7" name="Subtitle 2"/>
          <p:cNvSpPr>
            <a:spLocks noGrp="1"/>
          </p:cNvSpPr>
          <p:nvPr>
            <p:ph type="subTitle" idx="1"/>
          </p:nvPr>
        </p:nvSpPr>
        <p:spPr>
          <a:xfrm>
            <a:off x="539552" y="5013176"/>
            <a:ext cx="8244408" cy="936104"/>
          </a:xfrm>
        </p:spPr>
        <p:txBody>
          <a:bodyPr>
            <a:noAutofit/>
          </a:bodyPr>
          <a:lstStyle/>
          <a:p>
            <a:pPr algn="ctr"/>
            <a:r>
              <a:rPr lang="es-ES" sz="7200" b="1" dirty="0" smtClean="0">
                <a:ln w="10541" cmpd="sng">
                  <a:solidFill>
                    <a:schemeClr val="accent1">
                      <a:shade val="88000"/>
                      <a:satMod val="110000"/>
                    </a:schemeClr>
                  </a:solidFill>
                  <a:prstDash val="solid"/>
                </a:ln>
                <a:solidFill>
                  <a:schemeClr val="tx1">
                    <a:lumMod val="95000"/>
                  </a:schemeClr>
                </a:solidFill>
                <a:effectLst>
                  <a:glow rad="139700">
                    <a:schemeClr val="accent3">
                      <a:satMod val="175000"/>
                      <a:alpha val="40000"/>
                    </a:schemeClr>
                  </a:glow>
                </a:effectLst>
                <a:latin typeface="BankGothic Md BT" pitchFamily="34" charset="0"/>
              </a:rPr>
              <a:t>TIPOS DE VIDEOJUEGOS</a:t>
            </a:r>
            <a:endParaRPr lang="es-MX" sz="7200" b="1" dirty="0">
              <a:ln w="10541" cmpd="sng">
                <a:solidFill>
                  <a:schemeClr val="accent1">
                    <a:shade val="88000"/>
                    <a:satMod val="110000"/>
                  </a:schemeClr>
                </a:solidFill>
                <a:prstDash val="solid"/>
              </a:ln>
              <a:solidFill>
                <a:schemeClr val="tx1">
                  <a:lumMod val="95000"/>
                </a:schemeClr>
              </a:solidFill>
              <a:effectLst>
                <a:glow rad="139700">
                  <a:schemeClr val="accent3">
                    <a:satMod val="175000"/>
                    <a:alpha val="40000"/>
                  </a:schemeClr>
                </a:glow>
              </a:effectLst>
              <a:latin typeface="BankGothic Md BT" pitchFamily="34" charset="0"/>
            </a:endParaRPr>
          </a:p>
        </p:txBody>
      </p:sp>
      <p:pic>
        <p:nvPicPr>
          <p:cNvPr id="1028" name="Picture 4" descr="C:\Users\José\Desktop\BLACK.png"/>
          <p:cNvPicPr>
            <a:picLocks noChangeAspect="1" noChangeArrowheads="1"/>
          </p:cNvPicPr>
          <p:nvPr/>
        </p:nvPicPr>
        <p:blipFill>
          <a:blip r:embed="rId4" cstate="print"/>
          <a:srcRect/>
          <a:stretch>
            <a:fillRect/>
          </a:stretch>
        </p:blipFill>
        <p:spPr bwMode="auto">
          <a:xfrm>
            <a:off x="-276539" y="-747464"/>
            <a:ext cx="9601067" cy="8064896"/>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Consulta inicial</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764704"/>
            <a:ext cx="8784976" cy="8710077"/>
          </a:xfrm>
          <a:prstGeom prst="rect">
            <a:avLst/>
          </a:prstGeom>
          <a:noFill/>
        </p:spPr>
        <p:txBody>
          <a:bodyPr wrap="square" rtlCol="0">
            <a:spAutoFit/>
          </a:bodyPr>
          <a:lstStyle/>
          <a:p>
            <a:endParaRPr lang="es-ES" sz="2000" dirty="0" smtClean="0"/>
          </a:p>
          <a:p>
            <a:r>
              <a:rPr lang="es-ES" sz="2000" dirty="0" err="1" smtClean="0"/>
              <a:t>git</a:t>
            </a:r>
            <a:r>
              <a:rPr lang="es-ES" sz="2000" dirty="0" smtClean="0"/>
              <a:t> –</a:t>
            </a:r>
            <a:r>
              <a:rPr lang="es-ES" sz="2000" dirty="0" err="1" smtClean="0"/>
              <a:t>version</a:t>
            </a:r>
            <a:r>
              <a:rPr lang="es-ES" sz="2400" dirty="0" smtClean="0"/>
              <a:t>				</a:t>
            </a:r>
            <a:r>
              <a:rPr lang="es-ES" dirty="0" smtClean="0"/>
              <a:t>//</a:t>
            </a:r>
            <a:r>
              <a:rPr lang="es-ES" dirty="0" err="1" smtClean="0"/>
              <a:t>Verificarsi</a:t>
            </a:r>
            <a:r>
              <a:rPr lang="es-ES" dirty="0" smtClean="0"/>
              <a:t> se tiene instalado </a:t>
            </a:r>
            <a:r>
              <a:rPr lang="es-ES" dirty="0" err="1" smtClean="0"/>
              <a:t>git</a:t>
            </a:r>
            <a:r>
              <a:rPr lang="es-ES" dirty="0" smtClean="0"/>
              <a:t> y cual es 					la versión actual</a:t>
            </a:r>
          </a:p>
          <a:p>
            <a:endParaRPr lang="es-ES" sz="2000" dirty="0" smtClean="0"/>
          </a:p>
          <a:p>
            <a:endParaRPr lang="es-ES" sz="2000" dirty="0" smtClean="0"/>
          </a:p>
          <a:p>
            <a:endParaRPr lang="es-ES" sz="2000" dirty="0" smtClean="0"/>
          </a:p>
          <a:p>
            <a:r>
              <a:rPr lang="es-ES" sz="2000" dirty="0" err="1" smtClean="0"/>
              <a:t>git</a:t>
            </a:r>
            <a:r>
              <a:rPr lang="es-ES" sz="2000" dirty="0" smtClean="0"/>
              <a:t> </a:t>
            </a:r>
            <a:r>
              <a:rPr lang="es-ES" sz="2000" dirty="0" err="1" smtClean="0"/>
              <a:t>help</a:t>
            </a:r>
            <a:r>
              <a:rPr lang="es-ES" sz="2000" dirty="0" smtClean="0"/>
              <a:t>					</a:t>
            </a:r>
            <a:r>
              <a:rPr lang="es-ES" dirty="0" smtClean="0"/>
              <a:t>//Consultar todos los comandos de </a:t>
            </a:r>
            <a:r>
              <a:rPr lang="es-ES" dirty="0" err="1" smtClean="0"/>
              <a:t>git</a:t>
            </a:r>
            <a:endParaRPr lang="es-ES" dirty="0" smtClean="0"/>
          </a:p>
          <a:p>
            <a:endParaRPr lang="es-ES" sz="2000" dirty="0" smtClean="0"/>
          </a:p>
          <a:p>
            <a:endParaRPr lang="es-ES" sz="2000" dirty="0" smtClean="0"/>
          </a:p>
          <a:p>
            <a:endParaRPr lang="es-ES" sz="2000" dirty="0" smtClean="0"/>
          </a:p>
          <a:p>
            <a:r>
              <a:rPr lang="es-ES" sz="2000" dirty="0" err="1" smtClean="0"/>
              <a:t>git</a:t>
            </a:r>
            <a:r>
              <a:rPr lang="es-ES" sz="2000" dirty="0" smtClean="0"/>
              <a:t> </a:t>
            </a:r>
            <a:r>
              <a:rPr lang="es-ES" sz="2000" dirty="0" err="1" smtClean="0"/>
              <a:t>help</a:t>
            </a:r>
            <a:r>
              <a:rPr lang="es-ES" sz="2000" dirty="0" smtClean="0"/>
              <a:t> &lt;</a:t>
            </a:r>
            <a:r>
              <a:rPr lang="es-ES" sz="2000" dirty="0" err="1" smtClean="0"/>
              <a:t>nombreDelComando</a:t>
            </a:r>
            <a:r>
              <a:rPr lang="es-ES" sz="2000" dirty="0" smtClean="0"/>
              <a:t>&gt;		</a:t>
            </a:r>
            <a:r>
              <a:rPr lang="es-ES" dirty="0" smtClean="0"/>
              <a:t>//Consultar información de un comando en 					especifico</a:t>
            </a:r>
          </a:p>
          <a:p>
            <a:endParaRPr lang="es-ES" dirty="0" smtClean="0"/>
          </a:p>
          <a:p>
            <a:endParaRPr lang="es-ES" dirty="0" smtClean="0"/>
          </a:p>
          <a:p>
            <a:endParaRPr lang="es-ES" dirty="0" smtClean="0"/>
          </a:p>
          <a:p>
            <a:r>
              <a:rPr lang="es-ES" sz="2000" dirty="0" err="1" smtClean="0"/>
              <a:t>git</a:t>
            </a:r>
            <a:r>
              <a:rPr lang="es-ES" sz="2000" dirty="0" smtClean="0"/>
              <a:t> </a:t>
            </a:r>
            <a:r>
              <a:rPr lang="es-ES" sz="2000" dirty="0" err="1" smtClean="0"/>
              <a:t>config</a:t>
            </a:r>
            <a:r>
              <a:rPr lang="es-ES" sz="2000" dirty="0" smtClean="0"/>
              <a:t> --global –</a:t>
            </a:r>
            <a:r>
              <a:rPr lang="es-ES" sz="2000" dirty="0" err="1" smtClean="0"/>
              <a:t>list</a:t>
            </a:r>
            <a:r>
              <a:rPr lang="es-ES" sz="2000" dirty="0" smtClean="0"/>
              <a:t>			</a:t>
            </a:r>
            <a:r>
              <a:rPr lang="es-ES" dirty="0" smtClean="0"/>
              <a:t>//verificar los parámetros globales 						actuales, como nombre de usuario, correo 					e interface</a:t>
            </a:r>
          </a:p>
          <a:p>
            <a:endParaRPr lang="es-ES"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Ramificaciones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20688"/>
            <a:ext cx="8640960" cy="6192688"/>
          </a:xfrm>
          <a:prstGeom prst="rect">
            <a:avLst/>
          </a:prstGeom>
        </p:spPr>
        <p:txBody>
          <a:bodyPr vert="horz" lIns="91440" tIns="45720" rIns="91440" bIns="45720" rtlCol="0" anchor="ctr">
            <a:normAutofit/>
          </a:bodyPr>
          <a:lstStyle/>
          <a:p>
            <a:pPr lvl="0">
              <a:spcBef>
                <a:spcPct val="0"/>
              </a:spcBef>
            </a:pPr>
            <a:r>
              <a:rPr lang="es-ES" sz="2800" dirty="0" smtClean="0"/>
              <a:t>Si lo que quieres es borrar una ramificación creada escribe: </a:t>
            </a:r>
          </a:p>
          <a:p>
            <a:pPr lvl="0">
              <a:spcBef>
                <a:spcPct val="0"/>
              </a:spcBef>
            </a:pPr>
            <a:endParaRPr lang="es-ES" sz="2800" dirty="0" smtClean="0"/>
          </a:p>
          <a:p>
            <a:pPr lvl="0">
              <a:spcBef>
                <a:spcPct val="0"/>
              </a:spcBef>
            </a:pPr>
            <a:endParaRPr lang="es-ES" sz="2800" dirty="0" smtClean="0"/>
          </a:p>
          <a:p>
            <a:pPr lvl="0">
              <a:spcBef>
                <a:spcPct val="0"/>
              </a:spcBef>
            </a:pPr>
            <a:r>
              <a:rPr lang="es-ES" sz="2800" dirty="0" err="1" smtClean="0"/>
              <a:t>git</a:t>
            </a:r>
            <a:r>
              <a:rPr lang="es-ES" sz="2800" dirty="0" smtClean="0"/>
              <a:t> </a:t>
            </a:r>
            <a:r>
              <a:rPr lang="es-ES" sz="2800" dirty="0" err="1" smtClean="0"/>
              <a:t>branch</a:t>
            </a:r>
            <a:r>
              <a:rPr lang="es-ES" sz="2800" dirty="0" smtClean="0"/>
              <a:t> --d &lt;nombre de la rama&gt;</a:t>
            </a:r>
          </a:p>
          <a:p>
            <a:pPr lvl="0">
              <a:spcBef>
                <a:spcPct val="0"/>
              </a:spcBef>
            </a:pPr>
            <a:endParaRPr lang="es-ES" sz="2800" dirty="0" smtClean="0"/>
          </a:p>
          <a:p>
            <a:pPr lvl="0">
              <a:spcBef>
                <a:spcPct val="0"/>
              </a:spcBef>
            </a:pPr>
            <a:endParaRPr lang="es-ES" sz="2800" dirty="0" smtClean="0"/>
          </a:p>
          <a:p>
            <a:pPr lvl="0">
              <a:spcBef>
                <a:spcPct val="0"/>
              </a:spcBef>
            </a:pPr>
            <a:r>
              <a:rPr lang="es-ES" sz="2800" dirty="0" smtClean="0"/>
              <a:t>Tienes que ser muy cauteloso con esta instrucción, pues no se puede hacer nada una vez que borres la ramificación.</a:t>
            </a:r>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Ramificaciones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340768"/>
            <a:ext cx="8640960" cy="6192688"/>
          </a:xfrm>
          <a:prstGeom prst="rect">
            <a:avLst/>
          </a:prstGeom>
        </p:spPr>
        <p:txBody>
          <a:bodyPr vert="horz" lIns="91440" tIns="45720" rIns="91440" bIns="45720" rtlCol="0" anchor="ctr">
            <a:normAutofit/>
          </a:bodyPr>
          <a:lstStyle/>
          <a:p>
            <a:pPr lvl="0">
              <a:spcBef>
                <a:spcPct val="0"/>
              </a:spcBef>
            </a:pPr>
            <a:r>
              <a:rPr lang="es-ES" sz="2800" dirty="0" smtClean="0"/>
              <a:t>Para moverte entre las distintas ramificaciones que has creado utilizamos de nuevo el comando de </a:t>
            </a:r>
            <a:r>
              <a:rPr lang="es-ES" sz="2800" dirty="0" err="1" smtClean="0"/>
              <a:t>checkout</a:t>
            </a:r>
            <a:r>
              <a:rPr lang="es-ES" sz="2800" dirty="0" smtClean="0"/>
              <a:t>, solo que en lugar de un código escribiremos el nombre de la ramificación a la que deseas ir.</a:t>
            </a:r>
          </a:p>
          <a:p>
            <a:pPr lvl="0">
              <a:spcBef>
                <a:spcPct val="0"/>
              </a:spcBef>
            </a:pPr>
            <a:endParaRPr lang="es-ES" sz="2800" dirty="0" smtClean="0"/>
          </a:p>
          <a:p>
            <a:pPr lvl="0">
              <a:spcBef>
                <a:spcPct val="0"/>
              </a:spcBef>
            </a:pPr>
            <a:endParaRPr lang="es-ES" sz="2800" dirty="0" smtClean="0"/>
          </a:p>
          <a:p>
            <a:pPr lvl="0">
              <a:spcBef>
                <a:spcPct val="0"/>
              </a:spcBef>
            </a:pPr>
            <a:r>
              <a:rPr lang="es-ES" sz="2800" dirty="0" err="1" smtClean="0"/>
              <a:t>git</a:t>
            </a:r>
            <a:r>
              <a:rPr lang="es-ES" sz="2800" dirty="0" smtClean="0"/>
              <a:t> </a:t>
            </a:r>
            <a:r>
              <a:rPr lang="es-ES" sz="2800" dirty="0" err="1" smtClean="0"/>
              <a:t>checkout</a:t>
            </a:r>
            <a:r>
              <a:rPr lang="es-ES" sz="2800" dirty="0" smtClean="0"/>
              <a:t> &lt;nombre de la rama&gt;</a:t>
            </a:r>
          </a:p>
          <a:p>
            <a:pPr lvl="0">
              <a:spcBef>
                <a:spcPct val="0"/>
              </a:spcBef>
            </a:pPr>
            <a:endParaRPr lang="es-ES" sz="2800" dirty="0" smtClean="0"/>
          </a:p>
          <a:p>
            <a:pPr lvl="0">
              <a:spcBef>
                <a:spcPct val="0"/>
              </a:spcBef>
            </a:pPr>
            <a:endParaRPr lang="es-ES" sz="2800" dirty="0" smtClean="0"/>
          </a:p>
          <a:p>
            <a:pPr lvl="0">
              <a:spcBef>
                <a:spcPct val="0"/>
              </a:spcBef>
            </a:pPr>
            <a:r>
              <a:rPr lang="es-ES" sz="2800" dirty="0" smtClean="0"/>
              <a:t>Inmediatamente te desplazara a la cabeza de esa ramificación. Para ir a distintos puntos en el tiempo utiliza de nuevo </a:t>
            </a:r>
            <a:r>
              <a:rPr lang="es-ES" sz="2800" dirty="0" err="1" smtClean="0"/>
              <a:t>checkout</a:t>
            </a:r>
            <a:r>
              <a:rPr lang="es-ES" sz="2800" dirty="0" smtClean="0"/>
              <a:t> añadiendo los códigos de los </a:t>
            </a:r>
            <a:r>
              <a:rPr lang="es-ES" sz="2800" dirty="0" err="1" smtClean="0"/>
              <a:t>commits</a:t>
            </a:r>
            <a:r>
              <a:rPr lang="es-ES" sz="2800" dirty="0" smtClean="0"/>
              <a:t> de esa rama. Puedes utilizar </a:t>
            </a:r>
            <a:r>
              <a:rPr lang="es-ES" sz="2800" dirty="0" err="1" smtClean="0"/>
              <a:t>git</a:t>
            </a:r>
            <a:r>
              <a:rPr lang="es-ES" sz="2800" dirty="0" smtClean="0"/>
              <a:t> log para guiarte.</a:t>
            </a:r>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10.- Fusiones</a:t>
            </a:r>
            <a:endParaRPr lang="es-MX" dirty="0"/>
          </a:p>
        </p:txBody>
      </p:sp>
    </p:spTree>
  </p:cSld>
  <p:clrMapOvr>
    <a:masterClrMapping/>
  </p:clrMapOvr>
  <p:transition spd="med">
    <p:fade thruBlk="1"/>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Fusiones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340768"/>
            <a:ext cx="8640960" cy="6192688"/>
          </a:xfrm>
          <a:prstGeom prst="rect">
            <a:avLst/>
          </a:prstGeom>
        </p:spPr>
        <p:txBody>
          <a:bodyPr vert="horz" lIns="91440" tIns="45720" rIns="91440" bIns="45720" rtlCol="0" anchor="ctr">
            <a:normAutofit/>
          </a:bodyPr>
          <a:lstStyle/>
          <a:p>
            <a:pPr lvl="0">
              <a:spcBef>
                <a:spcPct val="0"/>
              </a:spcBef>
            </a:pPr>
            <a:r>
              <a:rPr lang="es-ES" sz="2800" dirty="0" smtClean="0"/>
              <a:t>Para unir dos ramificaciones debes situarte en el punto del tiempo que quieres que absorba a la otra ramificación.</a:t>
            </a:r>
          </a:p>
          <a:p>
            <a:pPr lvl="0">
              <a:spcBef>
                <a:spcPct val="0"/>
              </a:spcBef>
            </a:pPr>
            <a:endParaRPr lang="es-ES" sz="2800" dirty="0" smtClean="0"/>
          </a:p>
          <a:p>
            <a:pPr lvl="0">
              <a:spcBef>
                <a:spcPct val="0"/>
              </a:spcBef>
            </a:pPr>
            <a:r>
              <a:rPr lang="es-ES" sz="2800" dirty="0" smtClean="0"/>
              <a:t>Una vez te encuentres en este punto del tiempo utiliza el siguiente comando y escribe el nombre de la rama con la cual quieres hacer la unión (el </a:t>
            </a:r>
            <a:r>
              <a:rPr lang="es-ES" sz="2800" dirty="0" err="1" smtClean="0"/>
              <a:t>merge</a:t>
            </a:r>
            <a:r>
              <a:rPr lang="es-ES" sz="2800" dirty="0" smtClean="0"/>
              <a:t>).</a:t>
            </a:r>
          </a:p>
          <a:p>
            <a:pPr lvl="0">
              <a:spcBef>
                <a:spcPct val="0"/>
              </a:spcBef>
            </a:pPr>
            <a:endParaRPr lang="es-ES" sz="2800" dirty="0" smtClean="0"/>
          </a:p>
          <a:p>
            <a:pPr lvl="0">
              <a:spcBef>
                <a:spcPct val="0"/>
              </a:spcBef>
            </a:pPr>
            <a:endParaRPr lang="es-ES" sz="2800" dirty="0" smtClean="0"/>
          </a:p>
          <a:p>
            <a:pPr lvl="0">
              <a:spcBef>
                <a:spcPct val="0"/>
              </a:spcBef>
            </a:pPr>
            <a:r>
              <a:rPr lang="es-MX" sz="2800" dirty="0" err="1" smtClean="0"/>
              <a:t>git</a:t>
            </a:r>
            <a:r>
              <a:rPr lang="es-MX" sz="2800" dirty="0" smtClean="0"/>
              <a:t> </a:t>
            </a:r>
            <a:r>
              <a:rPr lang="es-MX" sz="2800" dirty="0" err="1" smtClean="0"/>
              <a:t>merge</a:t>
            </a:r>
            <a:r>
              <a:rPr lang="es-MX" sz="2800" dirty="0" smtClean="0"/>
              <a:t> &lt;</a:t>
            </a:r>
            <a:r>
              <a:rPr lang="es-MX" sz="2800" dirty="0" err="1" smtClean="0"/>
              <a:t>nombreDeLaRama</a:t>
            </a:r>
            <a:r>
              <a:rPr lang="es-MX" sz="2800" dirty="0" smtClean="0"/>
              <a:t>&gt;</a:t>
            </a: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fade thruBlk="1"/>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Fusiones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340768"/>
            <a:ext cx="8640960" cy="6192688"/>
          </a:xfrm>
          <a:prstGeom prst="rect">
            <a:avLst/>
          </a:prstGeom>
        </p:spPr>
        <p:txBody>
          <a:bodyPr vert="horz" lIns="91440" tIns="45720" rIns="91440" bIns="45720" rtlCol="0" anchor="ctr">
            <a:normAutofit/>
          </a:bodyPr>
          <a:lstStyle/>
          <a:p>
            <a:pPr lvl="0">
              <a:spcBef>
                <a:spcPct val="0"/>
              </a:spcBef>
            </a:pPr>
            <a:r>
              <a:rPr lang="es-ES" sz="2800" dirty="0" smtClean="0"/>
              <a:t>Esta es la única parte problemática de </a:t>
            </a:r>
            <a:r>
              <a:rPr lang="es-ES" sz="2800" dirty="0" err="1" smtClean="0"/>
              <a:t>git</a:t>
            </a:r>
            <a:r>
              <a:rPr lang="es-ES" sz="2800" dirty="0" smtClean="0"/>
              <a:t>.</a:t>
            </a:r>
          </a:p>
          <a:p>
            <a:pPr lvl="0">
              <a:spcBef>
                <a:spcPct val="0"/>
              </a:spcBef>
            </a:pPr>
            <a:endParaRPr lang="es-ES" sz="2800" dirty="0" smtClean="0"/>
          </a:p>
          <a:p>
            <a:pPr lvl="0">
              <a:spcBef>
                <a:spcPct val="0"/>
              </a:spcBef>
            </a:pPr>
            <a:r>
              <a:rPr lang="es-ES" sz="2800" dirty="0" smtClean="0"/>
              <a:t>Si la unión es muy evidente y solo se están sumando archivos </a:t>
            </a:r>
            <a:r>
              <a:rPr lang="es-ES" sz="2800" dirty="0" err="1" smtClean="0"/>
              <a:t>git</a:t>
            </a:r>
            <a:r>
              <a:rPr lang="es-ES" sz="2800" dirty="0" smtClean="0"/>
              <a:t> hará el </a:t>
            </a:r>
            <a:r>
              <a:rPr lang="es-ES" sz="2800" dirty="0" err="1" smtClean="0"/>
              <a:t>merge</a:t>
            </a:r>
            <a:r>
              <a:rPr lang="es-ES" sz="2800" dirty="0" smtClean="0"/>
              <a:t> automáticamente y te informara de ello.</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Fusiones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340768"/>
            <a:ext cx="8640960" cy="6192688"/>
          </a:xfrm>
          <a:prstGeom prst="rect">
            <a:avLst/>
          </a:prstGeom>
        </p:spPr>
        <p:txBody>
          <a:bodyPr vert="horz" lIns="91440" tIns="45720" rIns="91440" bIns="45720" rtlCol="0" anchor="ctr">
            <a:normAutofit/>
          </a:bodyPr>
          <a:lstStyle/>
          <a:p>
            <a:pPr lvl="0">
              <a:spcBef>
                <a:spcPct val="0"/>
              </a:spcBef>
            </a:pPr>
            <a:r>
              <a:rPr lang="es-ES" sz="2800" dirty="0" smtClean="0"/>
              <a:t>Si en el </a:t>
            </a:r>
            <a:r>
              <a:rPr lang="es-ES" sz="2800" dirty="0" err="1" smtClean="0"/>
              <a:t>merge</a:t>
            </a:r>
            <a:r>
              <a:rPr lang="es-ES" sz="2800" dirty="0" smtClean="0"/>
              <a:t> realizado no solo se suman archivos, si no que implica que archivos ya existentes se modifiquen, entonces ya no será tan evidente para </a:t>
            </a:r>
            <a:r>
              <a:rPr lang="es-ES" sz="2800" dirty="0" err="1" smtClean="0"/>
              <a:t>git</a:t>
            </a:r>
            <a:r>
              <a:rPr lang="es-ES" sz="2800" dirty="0" smtClean="0"/>
              <a:t>.</a:t>
            </a:r>
          </a:p>
          <a:p>
            <a:pPr lvl="0">
              <a:spcBef>
                <a:spcPct val="0"/>
              </a:spcBef>
            </a:pPr>
            <a:endParaRPr lang="es-ES" sz="2800" dirty="0" smtClean="0"/>
          </a:p>
          <a:p>
            <a:pPr lvl="0">
              <a:spcBef>
                <a:spcPct val="0"/>
              </a:spcBef>
            </a:pPr>
            <a:r>
              <a:rPr lang="es-ES" sz="2800" dirty="0" smtClean="0"/>
              <a:t>En este caso te notificará de los cambios con los que tiene conflicto, para que tu elijas que modificación del archivo se conservara y cual no y tú hagas el </a:t>
            </a:r>
            <a:r>
              <a:rPr lang="es-ES" sz="2800" dirty="0" err="1" smtClean="0"/>
              <a:t>commit</a:t>
            </a:r>
            <a:r>
              <a:rPr lang="es-ES" sz="2800" dirty="0" smtClean="0"/>
              <a:t> manualmente.</a:t>
            </a:r>
          </a:p>
          <a:p>
            <a:pPr lvl="0">
              <a:spcBef>
                <a:spcPct val="0"/>
              </a:spcBef>
            </a:pPr>
            <a:endParaRPr lang="es-ES" sz="2800" dirty="0" smtClean="0"/>
          </a:p>
          <a:p>
            <a:pPr lvl="0">
              <a:spcBef>
                <a:spcPct val="0"/>
              </a:spcBef>
            </a:pPr>
            <a:r>
              <a:rPr lang="es-ES" sz="2800" dirty="0" smtClean="0"/>
              <a:t>Cosa que es muy común en </a:t>
            </a:r>
            <a:r>
              <a:rPr lang="es-ES" sz="2800" dirty="0" err="1" smtClean="0"/>
              <a:t>Unity</a:t>
            </a:r>
            <a:r>
              <a:rPr lang="es-ES" sz="2800" dirty="0" smtClean="0"/>
              <a:t>.</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Fusiones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99392"/>
            <a:ext cx="8640960" cy="6192688"/>
          </a:xfrm>
          <a:prstGeom prst="rect">
            <a:avLst/>
          </a:prstGeom>
        </p:spPr>
        <p:txBody>
          <a:bodyPr vert="horz" lIns="91440" tIns="45720" rIns="91440" bIns="45720" rtlCol="0" anchor="ctr">
            <a:normAutofit/>
          </a:bodyPr>
          <a:lstStyle/>
          <a:p>
            <a:pPr lvl="0">
              <a:spcBef>
                <a:spcPct val="0"/>
              </a:spcBef>
            </a:pPr>
            <a:r>
              <a:rPr lang="es-ES" sz="2400" dirty="0" smtClean="0"/>
              <a:t>Resumiendo, después de cada </a:t>
            </a:r>
            <a:r>
              <a:rPr lang="es-ES" sz="2400" dirty="0" err="1" smtClean="0"/>
              <a:t>merge</a:t>
            </a:r>
            <a:r>
              <a:rPr lang="es-ES" sz="2400" dirty="0" smtClean="0"/>
              <a:t>, </a:t>
            </a:r>
            <a:r>
              <a:rPr lang="es-ES" sz="2400" dirty="0" err="1" smtClean="0"/>
              <a:t>git</a:t>
            </a:r>
            <a:r>
              <a:rPr lang="es-ES" sz="2400" dirty="0" smtClean="0"/>
              <a:t> te notificara con un mensaje el caso que se dio. </a:t>
            </a:r>
          </a:p>
          <a:p>
            <a:pPr lvl="0">
              <a:spcBef>
                <a:spcPct val="0"/>
              </a:spcBef>
            </a:pPr>
            <a:endParaRPr lang="es-ES" sz="1000" dirty="0" smtClean="0"/>
          </a:p>
          <a:p>
            <a:pPr lvl="0">
              <a:spcBef>
                <a:spcPct val="0"/>
              </a:spcBef>
            </a:pPr>
            <a:r>
              <a:rPr lang="es-ES" sz="2400" dirty="0" smtClean="0"/>
              <a:t>Cuando se realiza el </a:t>
            </a:r>
            <a:r>
              <a:rPr lang="es-ES" sz="2400" dirty="0" err="1" smtClean="0"/>
              <a:t>merge</a:t>
            </a:r>
            <a:r>
              <a:rPr lang="es-ES" sz="2400" dirty="0" smtClean="0"/>
              <a:t> sin problemas se le llama </a:t>
            </a:r>
            <a:r>
              <a:rPr lang="es-ES" sz="2400" dirty="0" err="1" smtClean="0"/>
              <a:t>fast</a:t>
            </a:r>
            <a:r>
              <a:rPr lang="es-ES" sz="2400" dirty="0" smtClean="0"/>
              <a:t>-forward. </a:t>
            </a:r>
          </a:p>
          <a:p>
            <a:pPr lvl="0">
              <a:spcBef>
                <a:spcPct val="0"/>
              </a:spcBef>
            </a:pPr>
            <a:endParaRPr lang="es-ES" sz="1000" dirty="0" smtClean="0"/>
          </a:p>
          <a:p>
            <a:pPr lvl="0">
              <a:spcBef>
                <a:spcPct val="0"/>
              </a:spcBef>
            </a:pPr>
            <a:r>
              <a:rPr lang="es-ES" sz="2400" dirty="0" smtClean="0"/>
              <a:t>Cuando es el otro caso y </a:t>
            </a:r>
            <a:r>
              <a:rPr lang="es-ES" sz="2400" dirty="0" err="1" smtClean="0"/>
              <a:t>git</a:t>
            </a:r>
            <a:r>
              <a:rPr lang="es-ES" sz="2400" dirty="0" smtClean="0"/>
              <a:t> no sabe como realizar el </a:t>
            </a:r>
            <a:r>
              <a:rPr lang="es-ES" sz="2400" dirty="0" err="1" smtClean="0"/>
              <a:t>merge</a:t>
            </a:r>
            <a:r>
              <a:rPr lang="es-ES" sz="2400" dirty="0" smtClean="0"/>
              <a:t>, te mandara un mensaje diciendo que se requiere un manual </a:t>
            </a:r>
            <a:r>
              <a:rPr lang="es-ES" sz="2400" dirty="0" err="1" smtClean="0"/>
              <a:t>merge</a:t>
            </a:r>
            <a:r>
              <a:rPr lang="es-ES" sz="2400" dirty="0" smtClean="0"/>
              <a:t>.</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4098" name="Picture 2" descr="C:\Users\José\Desktop\tipo de fusiones.jpg"/>
          <p:cNvPicPr>
            <a:picLocks noChangeAspect="1" noChangeArrowheads="1"/>
          </p:cNvPicPr>
          <p:nvPr/>
        </p:nvPicPr>
        <p:blipFill>
          <a:blip r:embed="rId3" cstate="print"/>
          <a:srcRect/>
          <a:stretch>
            <a:fillRect/>
          </a:stretch>
        </p:blipFill>
        <p:spPr bwMode="auto">
          <a:xfrm>
            <a:off x="611560" y="3312562"/>
            <a:ext cx="7776864" cy="3428806"/>
          </a:xfrm>
          <a:prstGeom prst="rect">
            <a:avLst/>
          </a:prstGeom>
          <a:noFill/>
        </p:spPr>
      </p:pic>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Fusiones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387424"/>
            <a:ext cx="8640960" cy="6192688"/>
          </a:xfrm>
          <a:prstGeom prst="rect">
            <a:avLst/>
          </a:prstGeom>
        </p:spPr>
        <p:txBody>
          <a:bodyPr vert="horz" lIns="91440" tIns="45720" rIns="91440" bIns="45720" rtlCol="0" anchor="ctr">
            <a:normAutofit/>
          </a:bodyPr>
          <a:lstStyle/>
          <a:p>
            <a:pPr lvl="0">
              <a:spcBef>
                <a:spcPct val="0"/>
              </a:spcBef>
            </a:pPr>
            <a:r>
              <a:rPr lang="es-ES" sz="2800" dirty="0" smtClean="0"/>
              <a:t>Como ya se menciono, </a:t>
            </a:r>
            <a:r>
              <a:rPr lang="es-ES" sz="2800" dirty="0" err="1" smtClean="0"/>
              <a:t>Fast</a:t>
            </a:r>
            <a:r>
              <a:rPr lang="es-ES" sz="2800" dirty="0" smtClean="0"/>
              <a:t>-Forward es el caso más sencillo, donde </a:t>
            </a:r>
            <a:r>
              <a:rPr lang="es-ES" sz="2800" dirty="0" err="1" smtClean="0"/>
              <a:t>git</a:t>
            </a:r>
            <a:r>
              <a:rPr lang="es-ES" sz="2800" dirty="0" smtClean="0"/>
              <a:t> no necesitara de tu intervención para realizar el </a:t>
            </a:r>
            <a:r>
              <a:rPr lang="es-ES" sz="2800" dirty="0" err="1" smtClean="0"/>
              <a:t>merge</a:t>
            </a:r>
            <a:r>
              <a:rPr lang="es-ES" sz="2800" dirty="0" smtClean="0"/>
              <a:t>.</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5122" name="Picture 2" descr="C:\Users\José\Desktop\fast-forward.jpg"/>
          <p:cNvPicPr>
            <a:picLocks noChangeAspect="1" noChangeArrowheads="1"/>
          </p:cNvPicPr>
          <p:nvPr/>
        </p:nvPicPr>
        <p:blipFill>
          <a:blip r:embed="rId3" cstate="print"/>
          <a:srcRect/>
          <a:stretch>
            <a:fillRect/>
          </a:stretch>
        </p:blipFill>
        <p:spPr bwMode="auto">
          <a:xfrm>
            <a:off x="539552" y="2672916"/>
            <a:ext cx="7992888" cy="3996444"/>
          </a:xfrm>
          <a:prstGeom prst="rect">
            <a:avLst/>
          </a:prstGeom>
          <a:noFill/>
        </p:spPr>
      </p:pic>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Fusiones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44624"/>
            <a:ext cx="8640960" cy="6192688"/>
          </a:xfrm>
          <a:prstGeom prst="rect">
            <a:avLst/>
          </a:prstGeom>
        </p:spPr>
        <p:txBody>
          <a:bodyPr vert="horz" lIns="91440" tIns="45720" rIns="91440" bIns="45720" rtlCol="0" anchor="ctr">
            <a:normAutofit/>
          </a:bodyPr>
          <a:lstStyle/>
          <a:p>
            <a:pPr lvl="0">
              <a:spcBef>
                <a:spcPct val="0"/>
              </a:spcBef>
            </a:pPr>
            <a:r>
              <a:rPr lang="es-ES" sz="2200" dirty="0" smtClean="0"/>
              <a:t>En manual </a:t>
            </a:r>
            <a:r>
              <a:rPr lang="es-ES" sz="2200" dirty="0" err="1" smtClean="0"/>
              <a:t>merge</a:t>
            </a:r>
            <a:r>
              <a:rPr lang="es-ES" sz="2200" dirty="0" smtClean="0"/>
              <a:t> por el otro lado necesita de tu intervención. </a:t>
            </a:r>
          </a:p>
          <a:p>
            <a:pPr lvl="0">
              <a:spcBef>
                <a:spcPct val="0"/>
              </a:spcBef>
            </a:pPr>
            <a:endParaRPr lang="es-ES" sz="800" dirty="0" smtClean="0"/>
          </a:p>
          <a:p>
            <a:pPr lvl="0">
              <a:spcBef>
                <a:spcPct val="0"/>
              </a:spcBef>
            </a:pPr>
            <a:r>
              <a:rPr lang="es-ES" sz="2200" dirty="0" err="1" smtClean="0"/>
              <a:t>Git</a:t>
            </a:r>
            <a:r>
              <a:rPr lang="es-ES" sz="2200" dirty="0" smtClean="0"/>
              <a:t> te dejara en la rama que quieres fusionar ambas copias de los archivos que quieres unir. Manualmente tendrás que revisar los archivos y decidir cual de los dos tiene la versión que quieres que se conserve y cual se debe eliminar. </a:t>
            </a:r>
          </a:p>
          <a:p>
            <a:pPr lvl="0">
              <a:spcBef>
                <a:spcPct val="0"/>
              </a:spcBef>
            </a:pPr>
            <a:endParaRPr lang="es-ES" sz="800" dirty="0" smtClean="0"/>
          </a:p>
          <a:p>
            <a:pPr lvl="0">
              <a:spcBef>
                <a:spcPct val="0"/>
              </a:spcBef>
            </a:pPr>
            <a:r>
              <a:rPr lang="es-ES" sz="2200" dirty="0" smtClean="0"/>
              <a:t>Una vez borrado el archivo extra tendrás que realizar un </a:t>
            </a:r>
            <a:r>
              <a:rPr lang="es-ES" sz="2200" dirty="0" err="1" smtClean="0"/>
              <a:t>commit</a:t>
            </a:r>
            <a:r>
              <a:rPr lang="es-ES" sz="2200" dirty="0" smtClean="0"/>
              <a:t> para terminar de manera exitosa el </a:t>
            </a:r>
            <a:r>
              <a:rPr lang="es-ES" sz="2200" dirty="0" err="1" smtClean="0"/>
              <a:t>merge</a:t>
            </a:r>
            <a:r>
              <a:rPr lang="es-ES" sz="2200" dirty="0" smtClean="0"/>
              <a:t>.</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6146" name="Picture 2" descr="C:\Users\José\Desktop\manualmerge.jpg"/>
          <p:cNvPicPr>
            <a:picLocks noChangeAspect="1" noChangeArrowheads="1"/>
          </p:cNvPicPr>
          <p:nvPr/>
        </p:nvPicPr>
        <p:blipFill>
          <a:blip r:embed="rId3" cstate="print"/>
          <a:srcRect/>
          <a:stretch>
            <a:fillRect/>
          </a:stretch>
        </p:blipFill>
        <p:spPr bwMode="auto">
          <a:xfrm>
            <a:off x="1547664" y="3645024"/>
            <a:ext cx="6264696" cy="3113090"/>
          </a:xfrm>
          <a:prstGeom prst="rect">
            <a:avLst/>
          </a:prstGeom>
          <a:noFill/>
        </p:spPr>
      </p:pic>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Resumen</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340768"/>
            <a:ext cx="8640960" cy="6192688"/>
          </a:xfrm>
          <a:prstGeom prst="rect">
            <a:avLst/>
          </a:prstGeom>
        </p:spPr>
        <p:txBody>
          <a:bodyPr vert="horz" lIns="91440" tIns="45720" rIns="91440" bIns="45720" rtlCol="0" anchor="ctr">
            <a:normAutofit/>
          </a:bodyPr>
          <a:lstStyle/>
          <a:p>
            <a:r>
              <a:rPr lang="es-MX" sz="2000" dirty="0" err="1" smtClean="0"/>
              <a:t>git</a:t>
            </a:r>
            <a:r>
              <a:rPr lang="es-MX" sz="2000" dirty="0" smtClean="0"/>
              <a:t> </a:t>
            </a:r>
            <a:r>
              <a:rPr lang="es-MX" sz="2000" dirty="0" err="1" smtClean="0"/>
              <a:t>branch</a:t>
            </a:r>
            <a:r>
              <a:rPr lang="es-MX" sz="2000" dirty="0" smtClean="0"/>
              <a:t> &lt;</a:t>
            </a:r>
            <a:r>
              <a:rPr lang="es-MX" sz="2000" dirty="0" err="1" smtClean="0"/>
              <a:t>nombreDeNuevaRama</a:t>
            </a:r>
            <a:r>
              <a:rPr lang="es-MX" sz="2000" dirty="0" smtClean="0"/>
              <a:t>&gt;		//crea rama si no existe</a:t>
            </a:r>
          </a:p>
          <a:p>
            <a:r>
              <a:rPr lang="es-MX" sz="2000" dirty="0" err="1" smtClean="0"/>
              <a:t>git</a:t>
            </a:r>
            <a:r>
              <a:rPr lang="es-MX" sz="2000" dirty="0" smtClean="0"/>
              <a:t> </a:t>
            </a:r>
            <a:r>
              <a:rPr lang="es-MX" sz="2000" dirty="0" err="1" smtClean="0"/>
              <a:t>branch</a:t>
            </a:r>
            <a:r>
              <a:rPr lang="es-MX" sz="2000" dirty="0" smtClean="0"/>
              <a:t>					//lista de las ramificaciones</a:t>
            </a:r>
          </a:p>
          <a:p>
            <a:endParaRPr lang="es-MX" sz="2000" dirty="0" smtClean="0"/>
          </a:p>
          <a:p>
            <a:r>
              <a:rPr lang="es-MX" sz="2000" dirty="0" err="1" smtClean="0"/>
              <a:t>git</a:t>
            </a:r>
            <a:r>
              <a:rPr lang="es-MX" sz="2000" dirty="0" smtClean="0"/>
              <a:t> </a:t>
            </a:r>
            <a:r>
              <a:rPr lang="es-MX" sz="2000" dirty="0" err="1" smtClean="0"/>
              <a:t>branch</a:t>
            </a:r>
            <a:r>
              <a:rPr lang="es-MX" sz="2000" dirty="0" smtClean="0"/>
              <a:t> –d &lt;</a:t>
            </a:r>
            <a:r>
              <a:rPr lang="es-MX" sz="2000" dirty="0" err="1" smtClean="0"/>
              <a:t>nombreDeRama</a:t>
            </a:r>
            <a:r>
              <a:rPr lang="es-MX" sz="2000" dirty="0" smtClean="0"/>
              <a:t>&gt;			//Borra esa rama</a:t>
            </a:r>
          </a:p>
          <a:p>
            <a:endParaRPr lang="es-MX" sz="2000" dirty="0" smtClean="0"/>
          </a:p>
          <a:p>
            <a:r>
              <a:rPr lang="es-MX" sz="2000" dirty="0" err="1" smtClean="0"/>
              <a:t>git</a:t>
            </a:r>
            <a:r>
              <a:rPr lang="es-MX" sz="2000" dirty="0" smtClean="0"/>
              <a:t> </a:t>
            </a:r>
            <a:r>
              <a:rPr lang="es-MX" sz="2000" dirty="0" err="1" smtClean="0"/>
              <a:t>checkout</a:t>
            </a:r>
            <a:r>
              <a:rPr lang="es-MX" sz="2000" dirty="0" smtClean="0"/>
              <a:t> &lt;</a:t>
            </a:r>
            <a:r>
              <a:rPr lang="es-MX" sz="2000" dirty="0" err="1" smtClean="0"/>
              <a:t>nombreDeRama</a:t>
            </a:r>
            <a:r>
              <a:rPr lang="es-MX" sz="2000" dirty="0" smtClean="0"/>
              <a:t>&gt;			//Va a esa Rama</a:t>
            </a:r>
          </a:p>
          <a:p>
            <a:endParaRPr lang="es-MX" sz="2000" dirty="0" smtClean="0"/>
          </a:p>
          <a:p>
            <a:endParaRPr lang="es-MX" sz="2000" dirty="0" smtClean="0"/>
          </a:p>
          <a:p>
            <a:r>
              <a:rPr lang="es-MX" sz="2000" dirty="0" err="1" smtClean="0"/>
              <a:t>git</a:t>
            </a:r>
            <a:r>
              <a:rPr lang="es-MX" sz="2000" dirty="0" smtClean="0"/>
              <a:t> </a:t>
            </a:r>
            <a:r>
              <a:rPr lang="es-MX" sz="2000" dirty="0" err="1" smtClean="0"/>
              <a:t>merge</a:t>
            </a:r>
            <a:r>
              <a:rPr lang="es-MX" sz="2000" dirty="0" smtClean="0"/>
              <a:t> &lt;</a:t>
            </a:r>
            <a:r>
              <a:rPr lang="es-MX" sz="2000" dirty="0" err="1" smtClean="0"/>
              <a:t>nombreDeLaRama</a:t>
            </a:r>
            <a:r>
              <a:rPr lang="es-MX" sz="2000" dirty="0" smtClean="0"/>
              <a:t>&gt;			//Une la rama actual con el 						</a:t>
            </a:r>
            <a:r>
              <a:rPr lang="es-MX" sz="2000" dirty="0" err="1" smtClean="0"/>
              <a:t>nombreDeLaRama</a:t>
            </a:r>
            <a:r>
              <a:rPr lang="es-MX" sz="2000" dirty="0" smtClean="0"/>
              <a:t> </a:t>
            </a:r>
          </a:p>
          <a:p>
            <a:endParaRPr lang="es-MX"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Configuración inicial</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103261"/>
            <a:ext cx="8784976" cy="10310515"/>
          </a:xfrm>
          <a:prstGeom prst="rect">
            <a:avLst/>
          </a:prstGeom>
          <a:noFill/>
        </p:spPr>
        <p:txBody>
          <a:bodyPr wrap="square" rtlCol="0">
            <a:spAutoFit/>
          </a:bodyPr>
          <a:lstStyle/>
          <a:p>
            <a:endParaRPr lang="es-ES" sz="2000" dirty="0" smtClean="0"/>
          </a:p>
          <a:p>
            <a:endParaRPr lang="es-ES" sz="2000" dirty="0" smtClean="0"/>
          </a:p>
          <a:p>
            <a:endParaRPr lang="es-ES" sz="2000" dirty="0" smtClean="0"/>
          </a:p>
          <a:p>
            <a:r>
              <a:rPr lang="es-ES" sz="2000" dirty="0" err="1" smtClean="0"/>
              <a:t>git</a:t>
            </a:r>
            <a:r>
              <a:rPr lang="es-ES" sz="2000" dirty="0" smtClean="0"/>
              <a:t> </a:t>
            </a:r>
            <a:r>
              <a:rPr lang="es-ES" sz="2000" dirty="0" err="1" smtClean="0"/>
              <a:t>config</a:t>
            </a:r>
            <a:r>
              <a:rPr lang="es-ES" sz="2000" dirty="0" smtClean="0"/>
              <a:t> --global user.name &lt;nombre&gt;	     </a:t>
            </a:r>
            <a:r>
              <a:rPr lang="es-ES" dirty="0" smtClean="0"/>
              <a:t>//ingresar un nombre de usuario</a:t>
            </a:r>
          </a:p>
          <a:p>
            <a:r>
              <a:rPr lang="es-ES" sz="2000" dirty="0" err="1" smtClean="0"/>
              <a:t>git</a:t>
            </a:r>
            <a:r>
              <a:rPr lang="es-ES" sz="2000" dirty="0" smtClean="0"/>
              <a:t> </a:t>
            </a:r>
            <a:r>
              <a:rPr lang="es-ES" sz="2000" dirty="0" err="1" smtClean="0"/>
              <a:t>config</a:t>
            </a:r>
            <a:r>
              <a:rPr lang="es-ES" sz="2000" dirty="0" smtClean="0"/>
              <a:t> --global </a:t>
            </a:r>
            <a:r>
              <a:rPr lang="es-ES" sz="2000" dirty="0" err="1" smtClean="0"/>
              <a:t>user.email</a:t>
            </a:r>
            <a:r>
              <a:rPr lang="es-ES" sz="2000" dirty="0" smtClean="0"/>
              <a:t> &lt;correo&gt;	    </a:t>
            </a:r>
            <a:r>
              <a:rPr lang="es-ES" dirty="0" smtClean="0"/>
              <a:t>//ingresar un correo de usuario</a:t>
            </a:r>
            <a:endParaRPr lang="es-ES" sz="2000" dirty="0" smtClean="0"/>
          </a:p>
          <a:p>
            <a:endParaRPr lang="es-ES" sz="2000" dirty="0" smtClean="0"/>
          </a:p>
          <a:p>
            <a:endParaRPr lang="es-ES" sz="2000" dirty="0" smtClean="0"/>
          </a:p>
          <a:p>
            <a:endParaRPr lang="es-ES" sz="2000" dirty="0" smtClean="0"/>
          </a:p>
          <a:p>
            <a:r>
              <a:rPr lang="es-ES" sz="2000" dirty="0" err="1" smtClean="0"/>
              <a:t>git</a:t>
            </a:r>
            <a:r>
              <a:rPr lang="es-ES" sz="2000" dirty="0" smtClean="0"/>
              <a:t> </a:t>
            </a:r>
            <a:r>
              <a:rPr lang="es-ES" sz="2000" dirty="0" err="1" smtClean="0"/>
              <a:t>config</a:t>
            </a:r>
            <a:r>
              <a:rPr lang="es-ES" sz="2000" dirty="0" smtClean="0"/>
              <a:t> --global user.name		     </a:t>
            </a:r>
            <a:r>
              <a:rPr lang="es-ES" dirty="0" smtClean="0"/>
              <a:t>//verificar el nombre de usuario</a:t>
            </a:r>
          </a:p>
          <a:p>
            <a:r>
              <a:rPr lang="es-ES" sz="2000" dirty="0" err="1" smtClean="0"/>
              <a:t>git</a:t>
            </a:r>
            <a:r>
              <a:rPr lang="es-ES" sz="2000" dirty="0" smtClean="0"/>
              <a:t> </a:t>
            </a:r>
            <a:r>
              <a:rPr lang="es-ES" sz="2000" dirty="0" err="1" smtClean="0"/>
              <a:t>config</a:t>
            </a:r>
            <a:r>
              <a:rPr lang="es-ES" sz="2000" dirty="0" smtClean="0"/>
              <a:t> --global </a:t>
            </a:r>
            <a:r>
              <a:rPr lang="es-ES" sz="2000" dirty="0" err="1" smtClean="0"/>
              <a:t>user.email</a:t>
            </a:r>
            <a:r>
              <a:rPr lang="es-ES" sz="2000" dirty="0" smtClean="0"/>
              <a:t>		    </a:t>
            </a:r>
            <a:r>
              <a:rPr lang="es-ES" dirty="0" smtClean="0"/>
              <a:t> //verificar el correo de usuario </a:t>
            </a:r>
            <a:r>
              <a:rPr lang="es-ES" sz="2000" dirty="0" smtClean="0"/>
              <a:t>	</a:t>
            </a:r>
          </a:p>
          <a:p>
            <a:endParaRPr lang="es-ES" sz="2000" dirty="0" smtClean="0"/>
          </a:p>
          <a:p>
            <a:endParaRPr lang="es-ES" sz="2000" dirty="0" smtClean="0"/>
          </a:p>
          <a:p>
            <a:endParaRPr lang="es-ES" sz="2000" dirty="0" smtClean="0"/>
          </a:p>
          <a:p>
            <a:r>
              <a:rPr lang="es-ES" sz="2000" dirty="0" err="1" smtClean="0"/>
              <a:t>git</a:t>
            </a:r>
            <a:r>
              <a:rPr lang="es-ES" sz="2000" dirty="0" smtClean="0"/>
              <a:t> </a:t>
            </a:r>
            <a:r>
              <a:rPr lang="es-ES" sz="2000" dirty="0" err="1" smtClean="0"/>
              <a:t>config</a:t>
            </a:r>
            <a:r>
              <a:rPr lang="es-ES" sz="2000" dirty="0" smtClean="0"/>
              <a:t> --global </a:t>
            </a:r>
            <a:r>
              <a:rPr lang="es-ES" sz="2000" dirty="0" err="1" smtClean="0"/>
              <a:t>user.ui</a:t>
            </a:r>
            <a:r>
              <a:rPr lang="es-ES" sz="2000" dirty="0" smtClean="0"/>
              <a:t> true		    </a:t>
            </a:r>
            <a:r>
              <a:rPr lang="es-ES" dirty="0" smtClean="0"/>
              <a:t> //establecer una interface de usuario</a:t>
            </a:r>
          </a:p>
          <a:p>
            <a:r>
              <a:rPr lang="es-ES" sz="2000" dirty="0" err="1" smtClean="0"/>
              <a:t>git</a:t>
            </a:r>
            <a:r>
              <a:rPr lang="es-ES" sz="2000" dirty="0" smtClean="0"/>
              <a:t> </a:t>
            </a:r>
            <a:r>
              <a:rPr lang="es-ES" sz="2000" dirty="0" err="1" smtClean="0"/>
              <a:t>config</a:t>
            </a:r>
            <a:r>
              <a:rPr lang="es-ES" sz="2000" dirty="0" smtClean="0"/>
              <a:t> --global </a:t>
            </a:r>
            <a:r>
              <a:rPr lang="es-ES" sz="2000" dirty="0" err="1" smtClean="0"/>
              <a:t>color.ui</a:t>
            </a:r>
            <a:r>
              <a:rPr lang="es-ES" sz="2000" dirty="0" smtClean="0"/>
              <a:t> true		     </a:t>
            </a:r>
            <a:r>
              <a:rPr lang="es-ES" dirty="0" smtClean="0"/>
              <a:t>//activar los colores para la interface 				  	         de usuario</a:t>
            </a:r>
          </a:p>
          <a:p>
            <a:endParaRPr lang="es-ES" sz="2000" dirty="0" smtClean="0"/>
          </a:p>
          <a:p>
            <a:endParaRPr lang="es-ES" sz="2000" dirty="0" smtClean="0"/>
          </a:p>
          <a:p>
            <a:r>
              <a:rPr lang="es-ES" sz="2000" dirty="0" err="1" smtClean="0"/>
              <a:t>git</a:t>
            </a:r>
            <a:r>
              <a:rPr lang="es-ES" sz="2000" dirty="0" smtClean="0"/>
              <a:t> </a:t>
            </a:r>
            <a:r>
              <a:rPr lang="es-ES" sz="2000" dirty="0" err="1" smtClean="0"/>
              <a:t>config</a:t>
            </a:r>
            <a:r>
              <a:rPr lang="es-ES" sz="2000" dirty="0" smtClean="0"/>
              <a:t> --global –</a:t>
            </a:r>
            <a:r>
              <a:rPr lang="es-ES" sz="2000" dirty="0" err="1" smtClean="0"/>
              <a:t>list</a:t>
            </a:r>
            <a:r>
              <a:rPr lang="es-ES" sz="2000" dirty="0" smtClean="0"/>
              <a:t>	</a:t>
            </a:r>
            <a:r>
              <a:rPr lang="es-ES" sz="2400" dirty="0" smtClean="0"/>
              <a:t>		    </a:t>
            </a:r>
            <a:r>
              <a:rPr lang="es-ES" dirty="0" smtClean="0"/>
              <a:t>//verificar los parámetros globales </a:t>
            </a:r>
            <a:r>
              <a:rPr lang="es-ES" sz="2000" dirty="0" smtClean="0"/>
              <a:t>						        </a:t>
            </a:r>
            <a:r>
              <a:rPr lang="es-ES" dirty="0" smtClean="0"/>
              <a:t>actuales, como nombre de usuario, 				 	         correo e interface</a:t>
            </a:r>
          </a:p>
          <a:p>
            <a:endParaRPr lang="es-ES" sz="20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11.- Diferencias</a:t>
            </a:r>
            <a:endParaRPr lang="es-MX" dirty="0"/>
          </a:p>
        </p:txBody>
      </p:sp>
    </p:spTree>
  </p:cSld>
  <p:clrMapOvr>
    <a:masterClrMapping/>
  </p:clrMapOvr>
  <p:transition spd="med">
    <p:fade thruBlk="1"/>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92696"/>
            <a:ext cx="8640960" cy="6192688"/>
          </a:xfrm>
          <a:prstGeom prst="rect">
            <a:avLst/>
          </a:prstGeom>
        </p:spPr>
        <p:txBody>
          <a:bodyPr vert="horz" lIns="91440" tIns="45720" rIns="91440" bIns="45720" rtlCol="0" anchor="ctr">
            <a:normAutofit/>
          </a:bodyPr>
          <a:lstStyle/>
          <a:p>
            <a:pPr lvl="0">
              <a:spcBef>
                <a:spcPct val="0"/>
              </a:spcBef>
            </a:pPr>
            <a:r>
              <a:rPr lang="es-ES" sz="2400" dirty="0" smtClean="0"/>
              <a:t>Cuando editamos un archivo, tenemos muy presente cual es la diferencia entre el </a:t>
            </a:r>
            <a:r>
              <a:rPr lang="es-ES" sz="2400" dirty="0" err="1" smtClean="0"/>
              <a:t>commit</a:t>
            </a:r>
            <a:r>
              <a:rPr lang="es-ES" sz="2400" dirty="0" smtClean="0"/>
              <a:t> actual y el </a:t>
            </a:r>
            <a:r>
              <a:rPr lang="es-ES" sz="2400" dirty="0" err="1" smtClean="0"/>
              <a:t>workzone</a:t>
            </a:r>
            <a:r>
              <a:rPr lang="es-ES" sz="2400" dirty="0" smtClean="0"/>
              <a:t>. </a:t>
            </a:r>
          </a:p>
          <a:p>
            <a:pPr lvl="0">
              <a:spcBef>
                <a:spcPct val="0"/>
              </a:spcBef>
            </a:pPr>
            <a:r>
              <a:rPr lang="es-ES" sz="2400" dirty="0" smtClean="0"/>
              <a:t>Pero</a:t>
            </a:r>
            <a:r>
              <a:rPr lang="es-ES" sz="2400" dirty="0" smtClean="0"/>
              <a:t> existe el riesgo que conforme avance el proyecto se nos olvide en que se </a:t>
            </a:r>
            <a:r>
              <a:rPr lang="es-ES" sz="2400" dirty="0" smtClean="0"/>
              <a:t>d</a:t>
            </a:r>
            <a:r>
              <a:rPr lang="es-ES" sz="2400" dirty="0" smtClean="0"/>
              <a:t>iferencia. </a:t>
            </a:r>
            <a:endParaRPr lang="es-ES" sz="2400" dirty="0" smtClean="0"/>
          </a:p>
          <a:p>
            <a:pPr lvl="0">
              <a:spcBef>
                <a:spcPct val="0"/>
              </a:spcBef>
            </a:pPr>
            <a:endParaRPr lang="es-ES" sz="2400" dirty="0" smtClean="0"/>
          </a:p>
          <a:p>
            <a:pPr lvl="0">
              <a:spcBef>
                <a:spcPct val="0"/>
              </a:spcBef>
            </a:pPr>
            <a:r>
              <a:rPr lang="es-ES" sz="2400" dirty="0" smtClean="0"/>
              <a:t>Esto es peor para proyectos grandes, ya que se nos pueden olvidar las diferencias entre </a:t>
            </a:r>
            <a:r>
              <a:rPr lang="es-ES" sz="2400" dirty="0" err="1" smtClean="0"/>
              <a:t>commits</a:t>
            </a:r>
            <a:r>
              <a:rPr lang="es-ES" sz="2400" dirty="0" smtClean="0"/>
              <a:t> y entre ramas.</a:t>
            </a:r>
          </a:p>
          <a:p>
            <a:pPr lvl="0">
              <a:spcBef>
                <a:spcPct val="0"/>
              </a:spcBef>
            </a:pPr>
            <a:endParaRPr lang="es-ES" sz="2400" dirty="0" smtClean="0"/>
          </a:p>
          <a:p>
            <a:pPr lvl="0">
              <a:spcBef>
                <a:spcPct val="0"/>
              </a:spcBef>
            </a:pPr>
            <a:r>
              <a:rPr lang="es-ES" sz="2400" dirty="0" smtClean="0"/>
              <a:t>Es por esto que </a:t>
            </a:r>
            <a:r>
              <a:rPr lang="es-ES" sz="2400" dirty="0" err="1" smtClean="0"/>
              <a:t>git</a:t>
            </a:r>
            <a:r>
              <a:rPr lang="es-ES" sz="2400" dirty="0" smtClean="0"/>
              <a:t> nos ofrece el comando </a:t>
            </a:r>
            <a:r>
              <a:rPr lang="es-ES" sz="2400" dirty="0" err="1" smtClean="0"/>
              <a:t>diff</a:t>
            </a:r>
            <a:r>
              <a:rPr lang="es-ES" sz="2400" dirty="0" smtClean="0"/>
              <a:t>, que nos ayuda a saber la diferencia entre un </a:t>
            </a:r>
            <a:r>
              <a:rPr lang="es-ES" sz="2400" dirty="0" err="1" smtClean="0"/>
              <a:t>commit</a:t>
            </a:r>
            <a:r>
              <a:rPr lang="es-ES" sz="2400" dirty="0" smtClean="0"/>
              <a:t> y otro.</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531440"/>
            <a:ext cx="8640960" cy="6192688"/>
          </a:xfrm>
          <a:prstGeom prst="rect">
            <a:avLst/>
          </a:prstGeom>
        </p:spPr>
        <p:txBody>
          <a:bodyPr vert="horz" lIns="91440" tIns="45720" rIns="91440" bIns="45720" rtlCol="0" anchor="ctr">
            <a:normAutofit/>
          </a:bodyPr>
          <a:lstStyle/>
          <a:p>
            <a:pPr lvl="0">
              <a:spcBef>
                <a:spcPct val="0"/>
              </a:spcBef>
            </a:pPr>
            <a:r>
              <a:rPr lang="es-ES" sz="2400" dirty="0" smtClean="0"/>
              <a:t>Para saber la diferencia entre tu </a:t>
            </a:r>
            <a:r>
              <a:rPr lang="es-ES" sz="2400" dirty="0" err="1" smtClean="0"/>
              <a:t>workzone</a:t>
            </a:r>
            <a:r>
              <a:rPr lang="es-ES" sz="2400" dirty="0" smtClean="0"/>
              <a:t> y el </a:t>
            </a:r>
            <a:r>
              <a:rPr lang="es-ES" sz="2400" dirty="0" err="1" smtClean="0"/>
              <a:t>indice</a:t>
            </a:r>
            <a:r>
              <a:rPr lang="es-ES" sz="2400" dirty="0" smtClean="0"/>
              <a:t> basta con  simplemente </a:t>
            </a:r>
            <a:r>
              <a:rPr lang="es-ES" sz="2400" dirty="0" smtClean="0"/>
              <a:t>escribir:</a:t>
            </a:r>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1026" name="Picture 2" descr="C:\Users\José\Desktop\1.jpg"/>
          <p:cNvPicPr>
            <a:picLocks noChangeAspect="1" noChangeArrowheads="1"/>
          </p:cNvPicPr>
          <p:nvPr/>
        </p:nvPicPr>
        <p:blipFill>
          <a:blip r:embed="rId3" cstate="print"/>
          <a:srcRect/>
          <a:stretch>
            <a:fillRect/>
          </a:stretch>
        </p:blipFill>
        <p:spPr bwMode="auto">
          <a:xfrm>
            <a:off x="1331640" y="2317866"/>
            <a:ext cx="7560840" cy="4279486"/>
          </a:xfrm>
          <a:prstGeom prst="rect">
            <a:avLst/>
          </a:prstGeom>
          <a:noFill/>
        </p:spPr>
      </p:pic>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531440"/>
            <a:ext cx="8640960" cy="6192688"/>
          </a:xfrm>
          <a:prstGeom prst="rect">
            <a:avLst/>
          </a:prstGeom>
        </p:spPr>
        <p:txBody>
          <a:bodyPr vert="horz" lIns="91440" tIns="45720" rIns="91440" bIns="45720" rtlCol="0" anchor="ctr">
            <a:normAutofit/>
          </a:bodyPr>
          <a:lstStyle/>
          <a:p>
            <a:pPr lvl="0">
              <a:spcBef>
                <a:spcPct val="0"/>
              </a:spcBef>
            </a:pPr>
            <a:r>
              <a:rPr lang="es-ES" sz="2400" dirty="0" smtClean="0"/>
              <a:t>Si quieres saber la diferencia entre el índice y el ultimo </a:t>
            </a:r>
            <a:r>
              <a:rPr lang="es-ES" sz="2400" dirty="0" err="1" smtClean="0"/>
              <a:t>commit</a:t>
            </a:r>
            <a:r>
              <a:rPr lang="es-ES" sz="2400" dirty="0" smtClean="0"/>
              <a:t> se usa</a:t>
            </a:r>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a:t>
            </a:r>
            <a:r>
              <a:rPr lang="es-ES" sz="2400" dirty="0" err="1" smtClean="0"/>
              <a:t>staged</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3074" name="Picture 2" descr="C:\Users\José\Desktop\3.jpg"/>
          <p:cNvPicPr>
            <a:picLocks noChangeAspect="1" noChangeArrowheads="1"/>
          </p:cNvPicPr>
          <p:nvPr/>
        </p:nvPicPr>
        <p:blipFill>
          <a:blip r:embed="rId3" cstate="print"/>
          <a:srcRect/>
          <a:stretch>
            <a:fillRect/>
          </a:stretch>
        </p:blipFill>
        <p:spPr bwMode="auto">
          <a:xfrm>
            <a:off x="2339752" y="1628800"/>
            <a:ext cx="5544616" cy="5167110"/>
          </a:xfrm>
          <a:prstGeom prst="rect">
            <a:avLst/>
          </a:prstGeom>
          <a:noFill/>
        </p:spPr>
      </p:pic>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747464"/>
            <a:ext cx="8640960" cy="6192688"/>
          </a:xfrm>
          <a:prstGeom prst="rect">
            <a:avLst/>
          </a:prstGeom>
        </p:spPr>
        <p:txBody>
          <a:bodyPr vert="horz" lIns="91440" tIns="45720" rIns="91440" bIns="45720" rtlCol="0" anchor="ctr">
            <a:normAutofit/>
          </a:bodyPr>
          <a:lstStyle/>
          <a:p>
            <a:pPr lvl="0">
              <a:spcBef>
                <a:spcPct val="0"/>
              </a:spcBef>
            </a:pPr>
            <a:r>
              <a:rPr lang="es-ES" sz="2400" dirty="0" smtClean="0"/>
              <a:t>Ahora que si quieres saber la diferencia entre tu </a:t>
            </a:r>
            <a:r>
              <a:rPr lang="es-ES" sz="2400" dirty="0" err="1" smtClean="0"/>
              <a:t>workzone</a:t>
            </a:r>
            <a:r>
              <a:rPr lang="es-ES" sz="2400" dirty="0" smtClean="0"/>
              <a:t> con la cabeza de la rama actual se debe utilizar el siguiente comando:</a:t>
            </a:r>
            <a:endParaRPr lang="es-ES" sz="2400" dirty="0" smtClean="0"/>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HEAD</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8194" name="Picture 2" descr="C:\Users\José\Desktop\8.jpg"/>
          <p:cNvPicPr>
            <a:picLocks noChangeAspect="1" noChangeArrowheads="1"/>
          </p:cNvPicPr>
          <p:nvPr/>
        </p:nvPicPr>
        <p:blipFill>
          <a:blip r:embed="rId3" cstate="print"/>
          <a:srcRect/>
          <a:stretch>
            <a:fillRect/>
          </a:stretch>
        </p:blipFill>
        <p:spPr bwMode="auto">
          <a:xfrm>
            <a:off x="2063824" y="1745112"/>
            <a:ext cx="6756648" cy="4996256"/>
          </a:xfrm>
          <a:prstGeom prst="rect">
            <a:avLst/>
          </a:prstGeom>
          <a:noFill/>
        </p:spPr>
      </p:pic>
    </p:spTree>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764704"/>
            <a:ext cx="8640960" cy="6192688"/>
          </a:xfrm>
          <a:prstGeom prst="rect">
            <a:avLst/>
          </a:prstGeom>
        </p:spPr>
        <p:txBody>
          <a:bodyPr vert="horz" lIns="91440" tIns="45720" rIns="91440" bIns="45720" rtlCol="0" anchor="ctr">
            <a:normAutofit/>
          </a:bodyPr>
          <a:lstStyle/>
          <a:p>
            <a:pPr lvl="0">
              <a:spcBef>
                <a:spcPct val="0"/>
              </a:spcBef>
            </a:pPr>
            <a:r>
              <a:rPr lang="es-ES" sz="2400" dirty="0" smtClean="0"/>
              <a:t>Cuando </a:t>
            </a:r>
            <a:r>
              <a:rPr lang="es-ES" sz="2400" dirty="0" err="1" smtClean="0"/>
              <a:t>git</a:t>
            </a:r>
            <a:r>
              <a:rPr lang="es-ES" sz="2400" dirty="0" smtClean="0"/>
              <a:t> te presenta los cambios, te muestra la línea completa donde hay diferencias, pero si solo quieres saber la palabra que se cambio o las pequeñas modificaciones agregamos a nuestro comando --color-</a:t>
            </a:r>
            <a:r>
              <a:rPr lang="es-ES" sz="2400" dirty="0" err="1" smtClean="0"/>
              <a:t>words</a:t>
            </a:r>
            <a:r>
              <a:rPr lang="es-ES" sz="2400" dirty="0" smtClean="0"/>
              <a:t> o simplemente --</a:t>
            </a:r>
            <a:r>
              <a:rPr lang="es-ES" sz="2400" dirty="0" err="1" smtClean="0"/>
              <a:t>word-diff</a:t>
            </a:r>
            <a:r>
              <a:rPr lang="es-ES" sz="2400" dirty="0" smtClean="0"/>
              <a:t>,  por ejemplo</a:t>
            </a:r>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--color-</a:t>
            </a:r>
            <a:r>
              <a:rPr lang="es-ES" sz="2400" dirty="0" err="1" smtClean="0"/>
              <a:t>words</a:t>
            </a:r>
            <a:endParaRPr lang="es-ES" sz="2400" dirty="0" smtClean="0"/>
          </a:p>
          <a:p>
            <a:pPr lvl="0">
              <a:spcBef>
                <a:spcPct val="0"/>
              </a:spcBef>
            </a:pPr>
            <a:r>
              <a:rPr lang="es-ES" sz="2400" dirty="0" err="1" smtClean="0"/>
              <a:t>git</a:t>
            </a:r>
            <a:r>
              <a:rPr lang="es-ES" sz="2400" dirty="0" smtClean="0"/>
              <a:t> </a:t>
            </a:r>
            <a:r>
              <a:rPr lang="es-ES" sz="2400" dirty="0" err="1" smtClean="0"/>
              <a:t>diff</a:t>
            </a:r>
            <a:r>
              <a:rPr lang="es-ES" sz="2400" dirty="0" smtClean="0"/>
              <a:t>  </a:t>
            </a:r>
            <a:r>
              <a:rPr lang="es-ES" sz="2400" dirty="0" smtClean="0"/>
              <a:t>--</a:t>
            </a:r>
            <a:r>
              <a:rPr lang="es-ES" sz="2400" dirty="0" err="1" smtClean="0"/>
              <a:t>word-diff</a:t>
            </a: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459432"/>
            <a:ext cx="8640960" cy="6192688"/>
          </a:xfrm>
          <a:prstGeom prst="rect">
            <a:avLst/>
          </a:prstGeom>
        </p:spPr>
        <p:txBody>
          <a:bodyPr vert="horz" lIns="91440" tIns="45720" rIns="91440" bIns="45720" rtlCol="0" anchor="ctr">
            <a:normAutofit/>
          </a:bodyPr>
          <a:lstStyle/>
          <a:p>
            <a:pPr lvl="0">
              <a:spcBef>
                <a:spcPct val="0"/>
              </a:spcBef>
            </a:pPr>
            <a:r>
              <a:rPr lang="es-ES" sz="2400" dirty="0" smtClean="0"/>
              <a:t>Ejemplo </a:t>
            </a:r>
            <a:r>
              <a:rPr lang="es-ES" sz="2400" dirty="0" err="1" smtClean="0"/>
              <a:t>g</a:t>
            </a:r>
            <a:r>
              <a:rPr lang="es-ES" sz="2400" dirty="0" err="1" smtClean="0"/>
              <a:t>it</a:t>
            </a:r>
            <a:r>
              <a:rPr lang="es-ES" sz="2400" dirty="0" smtClean="0"/>
              <a:t> </a:t>
            </a:r>
            <a:r>
              <a:rPr lang="es-ES" sz="2400" dirty="0" err="1" smtClean="0"/>
              <a:t>diff</a:t>
            </a:r>
            <a:r>
              <a:rPr lang="es-ES" sz="2400" dirty="0" smtClean="0"/>
              <a:t>  --color-</a:t>
            </a:r>
            <a:r>
              <a:rPr lang="es-ES" sz="2400" dirty="0" err="1" smtClean="0"/>
              <a:t>words</a:t>
            </a: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9218" name="Picture 2" descr="C:\Users\José\Desktop\9.jpg"/>
          <p:cNvPicPr>
            <a:picLocks noChangeAspect="1" noChangeArrowheads="1"/>
          </p:cNvPicPr>
          <p:nvPr/>
        </p:nvPicPr>
        <p:blipFill>
          <a:blip r:embed="rId3" cstate="print"/>
          <a:srcRect/>
          <a:stretch>
            <a:fillRect/>
          </a:stretch>
        </p:blipFill>
        <p:spPr bwMode="auto">
          <a:xfrm>
            <a:off x="827584" y="1556792"/>
            <a:ext cx="7538238" cy="5112568"/>
          </a:xfrm>
          <a:prstGeom prst="rect">
            <a:avLst/>
          </a:prstGeom>
          <a:noFill/>
        </p:spPr>
      </p:pic>
    </p:spTree>
  </p:cSld>
  <p:clrMapOvr>
    <a:masterClrMapping/>
  </p:clrMapOvr>
  <p:transition spd="med"/>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459432"/>
            <a:ext cx="8640960" cy="6192688"/>
          </a:xfrm>
          <a:prstGeom prst="rect">
            <a:avLst/>
          </a:prstGeom>
        </p:spPr>
        <p:txBody>
          <a:bodyPr vert="horz" lIns="91440" tIns="45720" rIns="91440" bIns="45720" rtlCol="0" anchor="ctr">
            <a:normAutofit/>
          </a:bodyPr>
          <a:lstStyle/>
          <a:p>
            <a:pPr lvl="0">
              <a:spcBef>
                <a:spcPct val="0"/>
              </a:spcBef>
            </a:pPr>
            <a:r>
              <a:rPr lang="es-ES" sz="2400" dirty="0" smtClean="0"/>
              <a:t>Ejemplo </a:t>
            </a:r>
            <a:r>
              <a:rPr lang="es-ES" sz="2400" dirty="0" err="1" smtClean="0"/>
              <a:t>g</a:t>
            </a:r>
            <a:r>
              <a:rPr lang="es-ES" sz="2400" dirty="0" err="1" smtClean="0"/>
              <a:t>it</a:t>
            </a:r>
            <a:r>
              <a:rPr lang="es-ES" sz="2400" dirty="0" smtClean="0"/>
              <a:t> </a:t>
            </a:r>
            <a:r>
              <a:rPr lang="es-ES" sz="2400" dirty="0" err="1" smtClean="0"/>
              <a:t>diff</a:t>
            </a:r>
            <a:r>
              <a:rPr lang="es-ES" sz="2400" dirty="0" smtClean="0"/>
              <a:t> --</a:t>
            </a:r>
            <a:r>
              <a:rPr lang="es-ES" sz="2400" dirty="0" err="1" smtClean="0"/>
              <a:t>word-diff</a:t>
            </a: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10242" name="Picture 2" descr="C:\Users\José\Desktop\10.jpg"/>
          <p:cNvPicPr>
            <a:picLocks noChangeAspect="1" noChangeArrowheads="1"/>
          </p:cNvPicPr>
          <p:nvPr/>
        </p:nvPicPr>
        <p:blipFill>
          <a:blip r:embed="rId3" cstate="print"/>
          <a:srcRect/>
          <a:stretch>
            <a:fillRect/>
          </a:stretch>
        </p:blipFill>
        <p:spPr bwMode="auto">
          <a:xfrm>
            <a:off x="1331640" y="1557591"/>
            <a:ext cx="6408712" cy="5183777"/>
          </a:xfrm>
          <a:prstGeom prst="rect">
            <a:avLst/>
          </a:prstGeom>
          <a:noFill/>
        </p:spPr>
      </p:pic>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88640"/>
            <a:ext cx="8640960" cy="6192688"/>
          </a:xfrm>
          <a:prstGeom prst="rect">
            <a:avLst/>
          </a:prstGeom>
        </p:spPr>
        <p:txBody>
          <a:bodyPr vert="horz" lIns="91440" tIns="45720" rIns="91440" bIns="45720" rtlCol="0" anchor="ctr">
            <a:normAutofit/>
          </a:bodyPr>
          <a:lstStyle/>
          <a:p>
            <a:pPr lvl="0">
              <a:spcBef>
                <a:spcPct val="0"/>
              </a:spcBef>
            </a:pPr>
            <a:r>
              <a:rPr lang="es-ES" sz="2400" dirty="0" smtClean="0"/>
              <a:t>Si quieres ver más comprimida la información de las diferencias agrega al final de la línea el comando --</a:t>
            </a:r>
            <a:r>
              <a:rPr lang="es-ES" sz="2400" dirty="0" err="1" smtClean="0"/>
              <a:t>stat</a:t>
            </a:r>
            <a:r>
              <a:rPr lang="es-ES" sz="2400" dirty="0" smtClean="0"/>
              <a:t>, por ejemplo</a:t>
            </a:r>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a:t>
            </a:r>
            <a:r>
              <a:rPr lang="es-ES" sz="2400" dirty="0" err="1" smtClean="0"/>
              <a:t>stat</a:t>
            </a: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2050" name="Picture 2" descr="C:\Users\José\Desktop\2.jpg"/>
          <p:cNvPicPr>
            <a:picLocks noChangeAspect="1" noChangeArrowheads="1"/>
          </p:cNvPicPr>
          <p:nvPr/>
        </p:nvPicPr>
        <p:blipFill>
          <a:blip r:embed="rId3" cstate="print"/>
          <a:srcRect/>
          <a:stretch>
            <a:fillRect/>
          </a:stretch>
        </p:blipFill>
        <p:spPr bwMode="auto">
          <a:xfrm>
            <a:off x="179512" y="3217157"/>
            <a:ext cx="8700963" cy="2444091"/>
          </a:xfrm>
          <a:prstGeom prst="rect">
            <a:avLst/>
          </a:prstGeom>
          <a:noFill/>
        </p:spPr>
      </p:pic>
    </p:spTree>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16632"/>
            <a:ext cx="8640960" cy="6192688"/>
          </a:xfrm>
          <a:prstGeom prst="rect">
            <a:avLst/>
          </a:prstGeom>
        </p:spPr>
        <p:txBody>
          <a:bodyPr vert="horz" lIns="91440" tIns="45720" rIns="91440" bIns="45720" rtlCol="0" anchor="ctr">
            <a:normAutofit/>
          </a:bodyPr>
          <a:lstStyle/>
          <a:p>
            <a:pPr lvl="0">
              <a:spcBef>
                <a:spcPct val="0"/>
              </a:spcBef>
            </a:pPr>
            <a:r>
              <a:rPr lang="es-ES" sz="2400" dirty="0" smtClean="0"/>
              <a:t>Para ver las diferencias entre una rama y otra debes escribir el siguiente comando:</a:t>
            </a:r>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&lt;rama1&gt;..&lt;rama2&gt;</a:t>
            </a:r>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6146" name="Picture 2" descr="C:\Users\José\Desktop\6.jpg"/>
          <p:cNvPicPr>
            <a:picLocks noChangeAspect="1" noChangeArrowheads="1"/>
          </p:cNvPicPr>
          <p:nvPr/>
        </p:nvPicPr>
        <p:blipFill>
          <a:blip r:embed="rId3" cstate="print"/>
          <a:srcRect/>
          <a:stretch>
            <a:fillRect/>
          </a:stretch>
        </p:blipFill>
        <p:spPr bwMode="auto">
          <a:xfrm>
            <a:off x="2339752" y="2678089"/>
            <a:ext cx="5167412" cy="4135287"/>
          </a:xfrm>
          <a:prstGeom prst="rect">
            <a:avLst/>
          </a:prstGeom>
          <a:noFill/>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Inicio de proyecto y creación de </a:t>
            </a:r>
            <a:r>
              <a:rPr lang="es-ES" sz="3200" dirty="0" err="1" smtClean="0"/>
              <a:t>commits</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603254"/>
            <a:ext cx="8784976" cy="8802410"/>
          </a:xfrm>
          <a:prstGeom prst="rect">
            <a:avLst/>
          </a:prstGeom>
          <a:noFill/>
        </p:spPr>
        <p:txBody>
          <a:bodyPr wrap="square" rtlCol="0">
            <a:spAutoFit/>
          </a:bodyPr>
          <a:lstStyle/>
          <a:p>
            <a:endParaRPr lang="es-ES" sz="2000" dirty="0" smtClean="0"/>
          </a:p>
          <a:p>
            <a:r>
              <a:rPr lang="es-ES" sz="2200" dirty="0" err="1" smtClean="0"/>
              <a:t>git</a:t>
            </a:r>
            <a:r>
              <a:rPr lang="es-ES" sz="2200" dirty="0" smtClean="0"/>
              <a:t> </a:t>
            </a:r>
            <a:r>
              <a:rPr lang="es-ES" sz="2200" dirty="0" err="1" smtClean="0"/>
              <a:t>init</a:t>
            </a:r>
            <a:r>
              <a:rPr lang="es-ES" sz="2200" dirty="0" smtClean="0"/>
              <a:t>					</a:t>
            </a:r>
            <a:r>
              <a:rPr lang="es-ES" dirty="0" smtClean="0"/>
              <a:t>//Crear un repositorio en la dirección 						actual</a:t>
            </a:r>
            <a:r>
              <a:rPr lang="es-ES" sz="2200" dirty="0" smtClean="0"/>
              <a:t>	</a:t>
            </a:r>
          </a:p>
          <a:p>
            <a:endParaRPr lang="es-ES" sz="2200" dirty="0" smtClean="0"/>
          </a:p>
          <a:p>
            <a:r>
              <a:rPr lang="es-ES" sz="2200" dirty="0" err="1" smtClean="0"/>
              <a:t>git</a:t>
            </a:r>
            <a:r>
              <a:rPr lang="es-ES" sz="2200" dirty="0" smtClean="0"/>
              <a:t> status				</a:t>
            </a:r>
            <a:r>
              <a:rPr lang="es-ES" dirty="0" smtClean="0"/>
              <a:t>//Verificar condiciones del repositorio</a:t>
            </a:r>
          </a:p>
          <a:p>
            <a:endParaRPr lang="es-ES" sz="2200" dirty="0" smtClean="0"/>
          </a:p>
          <a:p>
            <a:r>
              <a:rPr lang="es-ES" sz="2200" dirty="0" err="1" smtClean="0"/>
              <a:t>git</a:t>
            </a:r>
            <a:r>
              <a:rPr lang="es-ES" sz="2200" dirty="0" smtClean="0"/>
              <a:t> </a:t>
            </a:r>
            <a:r>
              <a:rPr lang="es-ES" sz="2200" dirty="0" err="1" smtClean="0"/>
              <a:t>add</a:t>
            </a:r>
            <a:r>
              <a:rPr lang="es-ES" sz="2200" dirty="0" smtClean="0"/>
              <a:t> &lt;</a:t>
            </a:r>
            <a:r>
              <a:rPr lang="es-ES" sz="2200" dirty="0" err="1" smtClean="0"/>
              <a:t>nombreDelArchivo</a:t>
            </a:r>
            <a:r>
              <a:rPr lang="es-ES" sz="2200" dirty="0" smtClean="0"/>
              <a:t>&gt;		</a:t>
            </a:r>
            <a:r>
              <a:rPr lang="es-ES" dirty="0" smtClean="0"/>
              <a:t>//Añadir los cambios de un archivo en 						especifico al índice</a:t>
            </a:r>
          </a:p>
          <a:p>
            <a:endParaRPr lang="es-ES" sz="2200" dirty="0" smtClean="0"/>
          </a:p>
          <a:p>
            <a:r>
              <a:rPr lang="es-ES" sz="2200" dirty="0" err="1" smtClean="0"/>
              <a:t>git</a:t>
            </a:r>
            <a:r>
              <a:rPr lang="es-ES" sz="2200" dirty="0" smtClean="0"/>
              <a:t> </a:t>
            </a:r>
            <a:r>
              <a:rPr lang="es-ES" sz="2200" dirty="0" err="1" smtClean="0"/>
              <a:t>add</a:t>
            </a:r>
            <a:r>
              <a:rPr lang="es-ES" sz="2200" dirty="0" smtClean="0"/>
              <a:t> -A				</a:t>
            </a:r>
            <a:r>
              <a:rPr lang="es-ES" dirty="0" smtClean="0"/>
              <a:t>//Añadir  al índice todos los cambios 						hechos de todos los archivos del 						repositorio</a:t>
            </a:r>
            <a:r>
              <a:rPr lang="es-ES" sz="2200" dirty="0" smtClean="0"/>
              <a:t> </a:t>
            </a:r>
          </a:p>
          <a:p>
            <a:endParaRPr lang="es-ES" sz="2200" dirty="0" smtClean="0"/>
          </a:p>
          <a:p>
            <a:r>
              <a:rPr lang="es-ES" sz="2200" dirty="0" err="1" smtClean="0"/>
              <a:t>git</a:t>
            </a:r>
            <a:r>
              <a:rPr lang="es-ES" sz="2200" dirty="0" smtClean="0"/>
              <a:t> </a:t>
            </a:r>
            <a:r>
              <a:rPr lang="es-ES" sz="2200" dirty="0" err="1" smtClean="0"/>
              <a:t>commit</a:t>
            </a:r>
            <a:r>
              <a:rPr lang="es-ES" sz="2200" dirty="0" smtClean="0"/>
              <a:t> -m "&lt;Mensaje a escribir&gt;“	</a:t>
            </a:r>
            <a:r>
              <a:rPr lang="es-ES" dirty="0" smtClean="0"/>
              <a:t>//Crear un </a:t>
            </a:r>
            <a:r>
              <a:rPr lang="es-ES" dirty="0" err="1" smtClean="0"/>
              <a:t>commit</a:t>
            </a:r>
            <a:r>
              <a:rPr lang="es-ES" dirty="0" smtClean="0"/>
              <a:t> de todo lo que se 						encuentra en el índice y añadirle un 						mensaje para identificarlo</a:t>
            </a:r>
          </a:p>
          <a:p>
            <a:endParaRPr lang="es-ES" dirty="0" smtClean="0"/>
          </a:p>
          <a:p>
            <a:r>
              <a:rPr lang="es-ES" sz="2000" dirty="0" err="1" smtClean="0"/>
              <a:t>git</a:t>
            </a:r>
            <a:r>
              <a:rPr lang="es-ES" sz="2000" dirty="0" smtClean="0"/>
              <a:t> </a:t>
            </a:r>
            <a:r>
              <a:rPr lang="es-ES" sz="2000" dirty="0" err="1" smtClean="0"/>
              <a:t>commit</a:t>
            </a:r>
            <a:r>
              <a:rPr lang="es-ES" sz="2000" dirty="0" smtClean="0"/>
              <a:t> --</a:t>
            </a:r>
            <a:r>
              <a:rPr lang="es-ES" sz="2000" dirty="0" err="1" smtClean="0"/>
              <a:t>amend</a:t>
            </a:r>
            <a:r>
              <a:rPr lang="es-ES" sz="2000" dirty="0" smtClean="0"/>
              <a:t> –m “Nuevo mensaje”</a:t>
            </a:r>
            <a:r>
              <a:rPr lang="es-ES" dirty="0" smtClean="0"/>
              <a:t>	//Modifica el mensaje de un </a:t>
            </a:r>
            <a:r>
              <a:rPr lang="es-ES" dirty="0" err="1" smtClean="0"/>
              <a:t>commit</a:t>
            </a:r>
            <a:r>
              <a:rPr lang="es-ES" dirty="0" smtClean="0"/>
              <a:t> ya 					realizado</a:t>
            </a:r>
            <a:endParaRPr lang="es-MX" dirty="0" smtClean="0"/>
          </a:p>
          <a:p>
            <a:endParaRPr lang="es-ES"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99392"/>
            <a:ext cx="8640960" cy="6192688"/>
          </a:xfrm>
          <a:prstGeom prst="rect">
            <a:avLst/>
          </a:prstGeom>
        </p:spPr>
        <p:txBody>
          <a:bodyPr vert="horz" lIns="91440" tIns="45720" rIns="91440" bIns="45720" rtlCol="0" anchor="ctr">
            <a:normAutofit/>
          </a:bodyPr>
          <a:lstStyle/>
          <a:p>
            <a:pPr lvl="0">
              <a:spcBef>
                <a:spcPct val="0"/>
              </a:spcBef>
            </a:pPr>
            <a:r>
              <a:rPr lang="es-ES" sz="2400" dirty="0" smtClean="0"/>
              <a:t>De igual forma, se pueden comparar </a:t>
            </a:r>
            <a:r>
              <a:rPr lang="es-ES" sz="2400" dirty="0" err="1" smtClean="0"/>
              <a:t>commits</a:t>
            </a:r>
            <a:r>
              <a:rPr lang="es-ES" sz="2400" dirty="0" smtClean="0"/>
              <a:t> entre sí al ingresar los códigos SHA de la siguiente manera</a:t>
            </a:r>
            <a:endParaRPr lang="es-ES" sz="2400" dirty="0" smtClean="0"/>
          </a:p>
          <a:p>
            <a:pPr lvl="0">
              <a:spcBef>
                <a:spcPct val="0"/>
              </a:spcBef>
            </a:pPr>
            <a:endParaRPr lang="es-ES" sz="8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&lt;</a:t>
            </a:r>
            <a:r>
              <a:rPr lang="es-ES" sz="2400" dirty="0" err="1" smtClean="0"/>
              <a:t>códigoSHA</a:t>
            </a:r>
            <a:r>
              <a:rPr lang="es-ES" sz="2400" dirty="0" smtClean="0"/>
              <a:t>&gt;..&lt;</a:t>
            </a:r>
            <a:r>
              <a:rPr lang="es-ES" sz="2400" dirty="0" err="1" smtClean="0"/>
              <a:t>códigoSHA</a:t>
            </a:r>
            <a:r>
              <a:rPr lang="es-ES" sz="2400" dirty="0" smtClean="0"/>
              <a:t>&gt;</a:t>
            </a:r>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7170" name="Picture 2" descr="C:\Users\José\Desktop\7.jpg"/>
          <p:cNvPicPr>
            <a:picLocks noChangeAspect="1" noChangeArrowheads="1"/>
          </p:cNvPicPr>
          <p:nvPr/>
        </p:nvPicPr>
        <p:blipFill>
          <a:blip r:embed="rId3" cstate="print"/>
          <a:srcRect/>
          <a:stretch>
            <a:fillRect/>
          </a:stretch>
        </p:blipFill>
        <p:spPr bwMode="auto">
          <a:xfrm>
            <a:off x="1835696" y="2278246"/>
            <a:ext cx="6048672" cy="4535130"/>
          </a:xfrm>
          <a:prstGeom prst="rect">
            <a:avLst/>
          </a:prstGeom>
          <a:noFill/>
        </p:spPr>
      </p:pic>
    </p:spTree>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548680"/>
            <a:ext cx="8640960" cy="6192688"/>
          </a:xfrm>
          <a:prstGeom prst="rect">
            <a:avLst/>
          </a:prstGeom>
        </p:spPr>
        <p:txBody>
          <a:bodyPr vert="horz" lIns="91440" tIns="45720" rIns="91440" bIns="45720" rtlCol="0" anchor="ctr">
            <a:normAutofit/>
          </a:bodyPr>
          <a:lstStyle/>
          <a:p>
            <a:pPr lvl="0">
              <a:spcBef>
                <a:spcPct val="0"/>
              </a:spcBef>
            </a:pPr>
            <a:r>
              <a:rPr lang="es-ES" sz="2400" dirty="0" smtClean="0"/>
              <a:t>Veremos más adelante que los </a:t>
            </a:r>
            <a:r>
              <a:rPr lang="es-ES" sz="2400" dirty="0" err="1" smtClean="0"/>
              <a:t>commits</a:t>
            </a:r>
            <a:r>
              <a:rPr lang="es-ES" sz="2400" dirty="0" smtClean="0"/>
              <a:t> también pueden ser etiquetados bajo un nombre.</a:t>
            </a:r>
          </a:p>
          <a:p>
            <a:pPr lvl="0">
              <a:spcBef>
                <a:spcPct val="0"/>
              </a:spcBef>
            </a:pPr>
            <a:r>
              <a:rPr lang="es-ES" sz="2400" dirty="0" smtClean="0"/>
              <a:t>De momento es bueno saber que también se pueden hacer comparaciones entre los </a:t>
            </a:r>
            <a:r>
              <a:rPr lang="es-ES" sz="2400" dirty="0" err="1" smtClean="0"/>
              <a:t>commits</a:t>
            </a:r>
            <a:r>
              <a:rPr lang="es-ES" sz="2400" dirty="0" smtClean="0"/>
              <a:t> utilizando sus etiquetas en lugar de sus códigos SHA.</a:t>
            </a:r>
          </a:p>
          <a:p>
            <a:pPr lvl="0">
              <a:spcBef>
                <a:spcPct val="0"/>
              </a:spcBef>
            </a:pPr>
            <a:endParaRPr lang="es-ES" sz="2400" dirty="0" smtClean="0"/>
          </a:p>
          <a:p>
            <a:pPr lvl="0">
              <a:spcBef>
                <a:spcPct val="0"/>
              </a:spcBef>
            </a:pPr>
            <a:r>
              <a:rPr lang="es-ES" sz="2400" dirty="0" err="1" smtClean="0"/>
              <a:t>g</a:t>
            </a:r>
            <a:r>
              <a:rPr lang="es-ES" sz="2400" dirty="0" err="1" smtClean="0"/>
              <a:t>it</a:t>
            </a:r>
            <a:r>
              <a:rPr lang="es-ES" sz="2400" dirty="0" smtClean="0"/>
              <a:t> </a:t>
            </a:r>
            <a:r>
              <a:rPr lang="es-ES" sz="2400" dirty="0" err="1" smtClean="0"/>
              <a:t>diff</a:t>
            </a:r>
            <a:r>
              <a:rPr lang="es-ES" sz="2400" dirty="0" smtClean="0"/>
              <a:t> &lt;etiqueta1&gt;..&lt;etiqueta2&gt;</a:t>
            </a:r>
          </a:p>
          <a:p>
            <a:pPr lvl="0">
              <a:spcBef>
                <a:spcPct val="0"/>
              </a:spcBef>
            </a:pPr>
            <a:endParaRPr lang="es-ES" sz="24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4098" name="Picture 2" descr="C:\Users\José\Desktop\4.jpg"/>
          <p:cNvPicPr>
            <a:picLocks noChangeAspect="1" noChangeArrowheads="1"/>
          </p:cNvPicPr>
          <p:nvPr/>
        </p:nvPicPr>
        <p:blipFill>
          <a:blip r:embed="rId3" cstate="print"/>
          <a:srcRect/>
          <a:stretch>
            <a:fillRect/>
          </a:stretch>
        </p:blipFill>
        <p:spPr bwMode="auto">
          <a:xfrm>
            <a:off x="4355976" y="2598672"/>
            <a:ext cx="4608512" cy="4070688"/>
          </a:xfrm>
          <a:prstGeom prst="rect">
            <a:avLst/>
          </a:prstGeom>
          <a:noFill/>
        </p:spPr>
      </p:pic>
    </p:spTree>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243408"/>
            <a:ext cx="8640960" cy="6192688"/>
          </a:xfrm>
          <a:prstGeom prst="rect">
            <a:avLst/>
          </a:prstGeom>
        </p:spPr>
        <p:txBody>
          <a:bodyPr vert="horz" lIns="91440" tIns="45720" rIns="91440" bIns="45720" rtlCol="0" anchor="ctr">
            <a:normAutofit/>
          </a:bodyPr>
          <a:lstStyle/>
          <a:p>
            <a:pPr lvl="0">
              <a:spcBef>
                <a:spcPct val="0"/>
              </a:spcBef>
            </a:pPr>
            <a:r>
              <a:rPr lang="es-ES" sz="2000" dirty="0" smtClean="0"/>
              <a:t>Para estas comparaciones es muy importante tener en cuenta el orden. </a:t>
            </a:r>
          </a:p>
          <a:p>
            <a:pPr lvl="0">
              <a:spcBef>
                <a:spcPct val="0"/>
              </a:spcBef>
            </a:pPr>
            <a:r>
              <a:rPr lang="es-ES" sz="2000" dirty="0" smtClean="0"/>
              <a:t>Por dar un ejemplo, en la diapositiva pasada preguntamos cual era la diferencia entre el </a:t>
            </a:r>
            <a:r>
              <a:rPr lang="es-ES" sz="2000" dirty="0" err="1" smtClean="0"/>
              <a:t>commit</a:t>
            </a:r>
            <a:r>
              <a:rPr lang="es-ES" sz="2000" dirty="0" smtClean="0"/>
              <a:t> con la etiqueta “Primera” y  el </a:t>
            </a:r>
            <a:r>
              <a:rPr lang="es-ES" sz="2000" dirty="0" err="1" smtClean="0"/>
              <a:t>commit</a:t>
            </a:r>
            <a:r>
              <a:rPr lang="es-ES" sz="2000" dirty="0" smtClean="0"/>
              <a:t> con la etiqueta “Actual”.</a:t>
            </a:r>
          </a:p>
          <a:p>
            <a:pPr lvl="0">
              <a:spcBef>
                <a:spcPct val="0"/>
              </a:spcBef>
            </a:pPr>
            <a:r>
              <a:rPr lang="es-ES" sz="2000" dirty="0" smtClean="0"/>
              <a:t>Nos muestra que la diferencia es que “Actual” tiene más cosas agregadas.</a:t>
            </a:r>
            <a:endParaRPr lang="es-ES" sz="20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4098" name="Picture 2" descr="C:\Users\José\Desktop\4.jpg"/>
          <p:cNvPicPr>
            <a:picLocks noChangeAspect="1" noChangeArrowheads="1"/>
          </p:cNvPicPr>
          <p:nvPr/>
        </p:nvPicPr>
        <p:blipFill>
          <a:blip r:embed="rId3" cstate="print"/>
          <a:srcRect/>
          <a:stretch>
            <a:fillRect/>
          </a:stretch>
        </p:blipFill>
        <p:spPr bwMode="auto">
          <a:xfrm>
            <a:off x="2339752" y="2348880"/>
            <a:ext cx="4968552" cy="4388711"/>
          </a:xfrm>
          <a:prstGeom prst="rect">
            <a:avLst/>
          </a:prstGeom>
          <a:noFill/>
        </p:spPr>
      </p:pic>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spcBef>
                <a:spcPct val="0"/>
              </a:spcBef>
            </a:pPr>
            <a:r>
              <a:rPr lang="es-ES" sz="5400" dirty="0" smtClean="0">
                <a:latin typeface="+mj-lt"/>
                <a:ea typeface="+mj-ea"/>
                <a:cs typeface="+mj-cs"/>
              </a:rPr>
              <a:t>                     </a:t>
            </a:r>
            <a:r>
              <a:rPr lang="es-ES" sz="5400" dirty="0" smtClean="0">
                <a:latin typeface="+mj-lt"/>
                <a:ea typeface="+mj-ea"/>
                <a:cs typeface="+mj-cs"/>
              </a:rPr>
              <a:t>Diferencias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459432"/>
            <a:ext cx="8640960" cy="6192688"/>
          </a:xfrm>
          <a:prstGeom prst="rect">
            <a:avLst/>
          </a:prstGeom>
        </p:spPr>
        <p:txBody>
          <a:bodyPr vert="horz" lIns="91440" tIns="45720" rIns="91440" bIns="45720" rtlCol="0" anchor="ctr">
            <a:normAutofit/>
          </a:bodyPr>
          <a:lstStyle/>
          <a:p>
            <a:pPr lvl="0">
              <a:spcBef>
                <a:spcPct val="0"/>
              </a:spcBef>
            </a:pPr>
            <a:r>
              <a:rPr lang="es-ES" sz="2000" dirty="0" smtClean="0"/>
              <a:t>Si lo hacemos al revés, si preguntamos cual es la diferencia entre el </a:t>
            </a:r>
            <a:r>
              <a:rPr lang="es-ES" sz="2000" dirty="0" err="1" smtClean="0"/>
              <a:t>commit</a:t>
            </a:r>
            <a:r>
              <a:rPr lang="es-ES" sz="2000" dirty="0" smtClean="0"/>
              <a:t> con la etiqueta “Actual” y el </a:t>
            </a:r>
            <a:r>
              <a:rPr lang="es-ES" sz="2000" dirty="0" err="1" smtClean="0"/>
              <a:t>commit</a:t>
            </a:r>
            <a:r>
              <a:rPr lang="es-ES" sz="2000" dirty="0" smtClean="0"/>
              <a:t> con la etiqueta “Primera”, nos diría que “Primera” tiene menos cosas agregadas.</a:t>
            </a:r>
            <a:endParaRPr lang="es-ES" sz="2000" dirty="0" smtClean="0"/>
          </a:p>
          <a:p>
            <a:pPr lvl="0">
              <a:spcBef>
                <a:spcPct val="0"/>
              </a:spcBef>
            </a:pPr>
            <a:endParaRPr lang="es-ES" sz="2400" dirty="0" smtClean="0"/>
          </a:p>
          <a:p>
            <a:pPr lvl="0">
              <a:spcBef>
                <a:spcPct val="0"/>
              </a:spcBef>
            </a:pPr>
            <a:endParaRPr lang="es-ES" sz="2400" dirty="0" smtClean="0"/>
          </a:p>
          <a:p>
            <a:pPr lvl="0">
              <a:spcBef>
                <a:spcPct val="0"/>
              </a:spcBef>
            </a:pPr>
            <a:r>
              <a:rPr lang="es-ES" sz="2400" dirty="0" smtClean="0"/>
              <a:t> 	</a:t>
            </a:r>
            <a:endParaRPr lang="es-ES" sz="24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5122" name="Picture 2" descr="C:\Users\José\Desktop\5.jpg"/>
          <p:cNvPicPr>
            <a:picLocks noChangeAspect="1" noChangeArrowheads="1"/>
          </p:cNvPicPr>
          <p:nvPr/>
        </p:nvPicPr>
        <p:blipFill>
          <a:blip r:embed="rId3" cstate="print"/>
          <a:srcRect/>
          <a:stretch>
            <a:fillRect/>
          </a:stretch>
        </p:blipFill>
        <p:spPr bwMode="auto">
          <a:xfrm>
            <a:off x="1691680" y="1988840"/>
            <a:ext cx="5976664" cy="4770476"/>
          </a:xfrm>
          <a:prstGeom prst="rect">
            <a:avLst/>
          </a:prstGeom>
          <a:noFill/>
        </p:spPr>
      </p:pic>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Resumen</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836712"/>
            <a:ext cx="8640960" cy="6192688"/>
          </a:xfrm>
          <a:prstGeom prst="rect">
            <a:avLst/>
          </a:prstGeom>
        </p:spPr>
        <p:txBody>
          <a:bodyPr vert="horz" lIns="91440" tIns="45720" rIns="91440" bIns="45720" rtlCol="0" anchor="ctr">
            <a:normAutofit fontScale="92500" lnSpcReduction="20000"/>
          </a:bodyPr>
          <a:lstStyle/>
          <a:p>
            <a:pPr lvl="0">
              <a:spcBef>
                <a:spcPct val="0"/>
              </a:spcBef>
            </a:pPr>
            <a:r>
              <a:rPr lang="es-ES" sz="3000" dirty="0" err="1" smtClean="0"/>
              <a:t>git</a:t>
            </a:r>
            <a:r>
              <a:rPr lang="es-ES" sz="3000" dirty="0" smtClean="0"/>
              <a:t> </a:t>
            </a:r>
            <a:r>
              <a:rPr lang="es-ES" sz="3000" dirty="0" err="1" smtClean="0"/>
              <a:t>diff</a:t>
            </a:r>
            <a:endParaRPr lang="es-ES" sz="3000" dirty="0" smtClean="0"/>
          </a:p>
          <a:p>
            <a:pPr lvl="0">
              <a:spcBef>
                <a:spcPct val="0"/>
              </a:spcBef>
            </a:pPr>
            <a:endParaRPr lang="es-ES" sz="3000" dirty="0" smtClean="0"/>
          </a:p>
          <a:p>
            <a:pPr lvl="0">
              <a:spcBef>
                <a:spcPct val="0"/>
              </a:spcBef>
            </a:pPr>
            <a:r>
              <a:rPr lang="es-ES" sz="3000" dirty="0" err="1" smtClean="0"/>
              <a:t>git</a:t>
            </a:r>
            <a:r>
              <a:rPr lang="es-ES" sz="3000" dirty="0" smtClean="0"/>
              <a:t> </a:t>
            </a:r>
            <a:r>
              <a:rPr lang="es-ES" sz="3000" dirty="0" err="1" smtClean="0"/>
              <a:t>diff</a:t>
            </a:r>
            <a:r>
              <a:rPr lang="es-ES" sz="3000" dirty="0" smtClean="0"/>
              <a:t> --</a:t>
            </a:r>
            <a:r>
              <a:rPr lang="es-ES" sz="3000" dirty="0" err="1" smtClean="0"/>
              <a:t>staged</a:t>
            </a:r>
            <a:endParaRPr lang="es-ES" sz="3000" dirty="0" smtClean="0"/>
          </a:p>
          <a:p>
            <a:pPr lvl="0">
              <a:spcBef>
                <a:spcPct val="0"/>
              </a:spcBef>
            </a:pPr>
            <a:endParaRPr lang="es-ES" sz="3000" dirty="0" smtClean="0"/>
          </a:p>
          <a:p>
            <a:pPr lvl="0">
              <a:spcBef>
                <a:spcPct val="0"/>
              </a:spcBef>
            </a:pPr>
            <a:r>
              <a:rPr lang="es-ES" sz="3000" dirty="0" err="1" smtClean="0"/>
              <a:t>git</a:t>
            </a:r>
            <a:r>
              <a:rPr lang="es-ES" sz="3000" dirty="0" smtClean="0"/>
              <a:t> </a:t>
            </a:r>
            <a:r>
              <a:rPr lang="es-ES" sz="3000" dirty="0" err="1" smtClean="0"/>
              <a:t>diff</a:t>
            </a:r>
            <a:r>
              <a:rPr lang="es-ES" sz="3000" dirty="0" smtClean="0"/>
              <a:t> HEAD</a:t>
            </a:r>
          </a:p>
          <a:p>
            <a:pPr lvl="0">
              <a:spcBef>
                <a:spcPct val="0"/>
              </a:spcBef>
            </a:pPr>
            <a:endParaRPr lang="es-ES" sz="3000" dirty="0" smtClean="0"/>
          </a:p>
          <a:p>
            <a:pPr lvl="0">
              <a:spcBef>
                <a:spcPct val="0"/>
              </a:spcBef>
            </a:pPr>
            <a:endParaRPr lang="es-ES" sz="3000" dirty="0" smtClean="0"/>
          </a:p>
          <a:p>
            <a:pPr lvl="0">
              <a:spcBef>
                <a:spcPct val="0"/>
              </a:spcBef>
            </a:pPr>
            <a:r>
              <a:rPr lang="es-ES" sz="3000" dirty="0" err="1" smtClean="0"/>
              <a:t>git</a:t>
            </a:r>
            <a:r>
              <a:rPr lang="es-ES" sz="3000" dirty="0" smtClean="0"/>
              <a:t> </a:t>
            </a:r>
            <a:r>
              <a:rPr lang="es-ES" sz="3000" dirty="0" err="1" smtClean="0"/>
              <a:t>diff</a:t>
            </a:r>
            <a:r>
              <a:rPr lang="es-ES" sz="3000" dirty="0" smtClean="0"/>
              <a:t> &lt;rama1&gt;..&lt;rama2&gt;</a:t>
            </a:r>
          </a:p>
          <a:p>
            <a:pPr lvl="0">
              <a:spcBef>
                <a:spcPct val="0"/>
              </a:spcBef>
            </a:pPr>
            <a:r>
              <a:rPr lang="es-ES" sz="3000" dirty="0" err="1" smtClean="0"/>
              <a:t>git</a:t>
            </a:r>
            <a:r>
              <a:rPr lang="es-ES" sz="3000" dirty="0" smtClean="0"/>
              <a:t> </a:t>
            </a:r>
            <a:r>
              <a:rPr lang="es-ES" sz="3000" dirty="0" err="1" smtClean="0"/>
              <a:t>diff</a:t>
            </a:r>
            <a:r>
              <a:rPr lang="es-ES" sz="3000" dirty="0" smtClean="0"/>
              <a:t> &lt;</a:t>
            </a:r>
            <a:r>
              <a:rPr lang="es-ES" sz="3000" dirty="0" err="1" smtClean="0"/>
              <a:t>códigoSHA</a:t>
            </a:r>
            <a:r>
              <a:rPr lang="es-ES" sz="3000" dirty="0" smtClean="0"/>
              <a:t>&gt;..&lt;</a:t>
            </a:r>
            <a:r>
              <a:rPr lang="es-ES" sz="3000" dirty="0" err="1" smtClean="0"/>
              <a:t>códigoSHA</a:t>
            </a:r>
            <a:r>
              <a:rPr lang="es-ES" sz="3000" dirty="0" smtClean="0"/>
              <a:t>&gt;</a:t>
            </a:r>
          </a:p>
          <a:p>
            <a:pPr lvl="0">
              <a:spcBef>
                <a:spcPct val="0"/>
              </a:spcBef>
            </a:pPr>
            <a:r>
              <a:rPr lang="es-ES" sz="3000" dirty="0" err="1" smtClean="0"/>
              <a:t>git</a:t>
            </a:r>
            <a:r>
              <a:rPr lang="es-ES" sz="3000" dirty="0" smtClean="0"/>
              <a:t> </a:t>
            </a:r>
            <a:r>
              <a:rPr lang="es-ES" sz="3000" dirty="0" err="1" smtClean="0"/>
              <a:t>diff</a:t>
            </a:r>
            <a:r>
              <a:rPr lang="es-ES" sz="3000" dirty="0" smtClean="0"/>
              <a:t> &lt;etiqueta1&gt;..&lt;etiqueta2&gt;</a:t>
            </a:r>
          </a:p>
          <a:p>
            <a:pPr lvl="0">
              <a:spcBef>
                <a:spcPct val="0"/>
              </a:spcBef>
            </a:pPr>
            <a:endParaRPr lang="es-ES" sz="3000" dirty="0" smtClean="0"/>
          </a:p>
          <a:p>
            <a:pPr lvl="0">
              <a:spcBef>
                <a:spcPct val="0"/>
              </a:spcBef>
            </a:pPr>
            <a:endParaRPr lang="es-ES" sz="3000" dirty="0" smtClean="0"/>
          </a:p>
          <a:p>
            <a:pPr lvl="0">
              <a:spcBef>
                <a:spcPct val="0"/>
              </a:spcBef>
            </a:pPr>
            <a:r>
              <a:rPr lang="es-ES" sz="3000" dirty="0" err="1" smtClean="0"/>
              <a:t>git</a:t>
            </a:r>
            <a:r>
              <a:rPr lang="es-ES" sz="3000" dirty="0" smtClean="0"/>
              <a:t> </a:t>
            </a:r>
            <a:r>
              <a:rPr lang="es-ES" sz="3000" dirty="0" err="1" smtClean="0"/>
              <a:t>diff</a:t>
            </a:r>
            <a:r>
              <a:rPr lang="es-ES" sz="3000" dirty="0" smtClean="0"/>
              <a:t>  --color-</a:t>
            </a:r>
            <a:r>
              <a:rPr lang="es-ES" sz="3000" dirty="0" err="1" smtClean="0"/>
              <a:t>words</a:t>
            </a:r>
            <a:endParaRPr lang="es-ES" sz="3000" dirty="0" smtClean="0"/>
          </a:p>
          <a:p>
            <a:pPr lvl="0">
              <a:spcBef>
                <a:spcPct val="0"/>
              </a:spcBef>
            </a:pPr>
            <a:r>
              <a:rPr lang="es-ES" sz="3000" dirty="0" err="1" smtClean="0"/>
              <a:t>git</a:t>
            </a:r>
            <a:r>
              <a:rPr lang="es-ES" sz="3000" dirty="0" smtClean="0"/>
              <a:t> </a:t>
            </a:r>
            <a:r>
              <a:rPr lang="es-ES" sz="3000" dirty="0" err="1" smtClean="0"/>
              <a:t>diff</a:t>
            </a:r>
            <a:r>
              <a:rPr lang="es-ES" sz="3000" dirty="0" smtClean="0"/>
              <a:t>  --</a:t>
            </a:r>
            <a:r>
              <a:rPr lang="es-ES" sz="3000" dirty="0" err="1" smtClean="0"/>
              <a:t>word-diff</a:t>
            </a:r>
            <a:endParaRPr lang="es-ES" sz="3000" dirty="0" smtClean="0"/>
          </a:p>
          <a:p>
            <a:pPr lvl="0">
              <a:spcBef>
                <a:spcPct val="0"/>
              </a:spcBef>
            </a:pPr>
            <a:endParaRPr lang="es-ES" sz="3000" dirty="0" smtClean="0"/>
          </a:p>
          <a:p>
            <a:pPr lvl="0">
              <a:spcBef>
                <a:spcPct val="0"/>
              </a:spcBef>
            </a:pPr>
            <a:r>
              <a:rPr lang="es-ES" sz="3000" dirty="0" err="1" smtClean="0"/>
              <a:t>git</a:t>
            </a:r>
            <a:r>
              <a:rPr lang="es-ES" sz="3000" dirty="0" smtClean="0"/>
              <a:t> </a:t>
            </a:r>
            <a:r>
              <a:rPr lang="es-ES" sz="3000" dirty="0" err="1" smtClean="0"/>
              <a:t>diff</a:t>
            </a:r>
            <a:r>
              <a:rPr lang="es-ES" sz="3000" dirty="0" smtClean="0"/>
              <a:t> --</a:t>
            </a:r>
            <a:r>
              <a:rPr lang="es-ES" sz="3000" dirty="0" err="1" smtClean="0"/>
              <a:t>stat</a:t>
            </a:r>
            <a:endParaRPr lang="es-ES" sz="3000" dirty="0" smtClean="0"/>
          </a:p>
        </p:txBody>
      </p:sp>
    </p:spTree>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293096"/>
            <a:ext cx="7772400" cy="1470025"/>
          </a:xfrm>
        </p:spPr>
        <p:txBody>
          <a:bodyPr/>
          <a:lstStyle/>
          <a:p>
            <a:r>
              <a:rPr lang="es-ES" dirty="0" smtClean="0"/>
              <a:t>12.- REPOSITORIO </a:t>
            </a:r>
            <a:r>
              <a:rPr lang="es-ES" dirty="0" smtClean="0"/>
              <a:t>REMOTO: GITHUB</a:t>
            </a:r>
            <a:endParaRPr lang="es-MX" dirty="0"/>
          </a:p>
        </p:txBody>
      </p:sp>
      <p:pic>
        <p:nvPicPr>
          <p:cNvPr id="4" name="Picture 2" descr="C:\Users\José\Desktop\Github.png"/>
          <p:cNvPicPr>
            <a:picLocks noChangeAspect="1" noChangeArrowheads="1"/>
          </p:cNvPicPr>
          <p:nvPr/>
        </p:nvPicPr>
        <p:blipFill>
          <a:blip r:embed="rId2" cstate="print"/>
          <a:srcRect/>
          <a:stretch>
            <a:fillRect/>
          </a:stretch>
        </p:blipFill>
        <p:spPr bwMode="auto">
          <a:xfrm>
            <a:off x="1475656" y="65812"/>
            <a:ext cx="6336704" cy="4299292"/>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4139952" y="5733256"/>
            <a:ext cx="1008112" cy="100811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396552"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772816"/>
            <a:ext cx="8640960" cy="6192688"/>
          </a:xfrm>
          <a:prstGeom prst="rect">
            <a:avLst/>
          </a:prstGeom>
        </p:spPr>
        <p:txBody>
          <a:bodyPr vert="horz" lIns="91440" tIns="45720" rIns="91440" bIns="45720" rtlCol="0" anchor="ctr">
            <a:normAutofit/>
          </a:bodyPr>
          <a:lstStyle/>
          <a:p>
            <a:pPr lvl="0">
              <a:spcBef>
                <a:spcPct val="0"/>
              </a:spcBef>
            </a:pPr>
            <a:r>
              <a:rPr lang="es-ES" sz="2800" dirty="0" smtClean="0"/>
              <a:t>La importancia de </a:t>
            </a:r>
            <a:r>
              <a:rPr lang="es-ES" sz="2800" dirty="0" err="1" smtClean="0"/>
              <a:t>git</a:t>
            </a:r>
            <a:r>
              <a:rPr lang="es-ES" sz="2800" dirty="0" smtClean="0"/>
              <a:t> es que no solo puedes crear repositorios de tu información en tu computadora, si no que puedes acceder a un repositorio remoto en la nube.</a:t>
            </a:r>
          </a:p>
          <a:p>
            <a:pPr lvl="0">
              <a:spcBef>
                <a:spcPct val="0"/>
              </a:spcBef>
            </a:pPr>
            <a:endParaRPr lang="es-ES" sz="2800" dirty="0" smtClean="0"/>
          </a:p>
          <a:p>
            <a:pPr lvl="0">
              <a:spcBef>
                <a:spcPct val="0"/>
              </a:spcBef>
            </a:pPr>
            <a:r>
              <a:rPr lang="es-ES" sz="2800" dirty="0" smtClean="0"/>
              <a:t>No solo resguardas tus proyectos, si no que los compartes con tu equipo de trabajo o con el mundo entero.</a:t>
            </a:r>
          </a:p>
          <a:p>
            <a:pPr lvl="0">
              <a:spcBef>
                <a:spcPct val="0"/>
              </a:spcBef>
            </a:pPr>
            <a:endParaRPr lang="es-ES" sz="2800" dirty="0" smtClean="0"/>
          </a:p>
          <a:p>
            <a:pPr lvl="0">
              <a:spcBef>
                <a:spcPct val="0"/>
              </a:spcBef>
            </a:pPr>
            <a:r>
              <a:rPr lang="es-ES" sz="2800" dirty="0" smtClean="0"/>
              <a:t>Mucho del software libre es creado de esta manera.</a:t>
            </a:r>
          </a:p>
          <a:p>
            <a:pPr lvl="0">
              <a:spcBef>
                <a:spcPct val="0"/>
              </a:spcBef>
            </a:pPr>
            <a:endParaRPr lang="es-ES" sz="2800" dirty="0" smtClean="0"/>
          </a:p>
          <a:p>
            <a:pPr lvl="0">
              <a:spcBef>
                <a:spcPct val="0"/>
              </a:spcBef>
            </a:pPr>
            <a:r>
              <a:rPr lang="es-ES" sz="2800" dirty="0" smtClean="0"/>
              <a:t>Proyectos como </a:t>
            </a:r>
            <a:r>
              <a:rPr lang="es-ES" sz="2800" dirty="0" err="1" smtClean="0"/>
              <a:t>Jquary</a:t>
            </a:r>
            <a:r>
              <a:rPr lang="es-ES" sz="2800" dirty="0" smtClean="0"/>
              <a:t> de JS o el mismo Linux son modificados y mejorados por el mundo entero con este método.</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fade thruBlk="1"/>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396552"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484784"/>
            <a:ext cx="8640960" cy="6192688"/>
          </a:xfrm>
          <a:prstGeom prst="rect">
            <a:avLst/>
          </a:prstGeom>
        </p:spPr>
        <p:txBody>
          <a:bodyPr vert="horz" lIns="91440" tIns="45720" rIns="91440" bIns="45720" rtlCol="0" anchor="ctr">
            <a:normAutofit/>
          </a:bodyPr>
          <a:lstStyle/>
          <a:p>
            <a:pPr lvl="0">
              <a:spcBef>
                <a:spcPct val="0"/>
              </a:spcBef>
            </a:pPr>
            <a:r>
              <a:rPr lang="es-ES" sz="2800" dirty="0" smtClean="0"/>
              <a:t>Los servicios de repositorios web más populares hoy en día son </a:t>
            </a:r>
            <a:r>
              <a:rPr lang="es-ES" sz="2800" dirty="0" err="1" smtClean="0"/>
              <a:t>Git</a:t>
            </a:r>
            <a:r>
              <a:rPr lang="es-ES" sz="2800" dirty="0" smtClean="0"/>
              <a:t> </a:t>
            </a:r>
            <a:r>
              <a:rPr lang="es-ES" sz="2800" dirty="0" err="1" smtClean="0"/>
              <a:t>Hub</a:t>
            </a:r>
            <a:r>
              <a:rPr lang="es-ES" sz="2800" dirty="0" smtClean="0"/>
              <a:t> y </a:t>
            </a:r>
            <a:r>
              <a:rPr lang="es-ES" sz="2800" dirty="0" err="1" smtClean="0"/>
              <a:t>Bitbucket</a:t>
            </a:r>
            <a:r>
              <a:rPr lang="es-ES" sz="2800" dirty="0" smtClean="0"/>
              <a:t>.</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r>
              <a:rPr lang="es-ES" sz="2800" dirty="0" smtClean="0"/>
              <a:t>Cada uno funciona de manera similar y tienen la misma función, ser un repositorio online al que puedes acceder tú y el resto de tu equipo. Veremos como interactuar con ellos.</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6146" name="Picture 2" descr="C:\Users\José\Desktop\bitbucket_rgb_blue.png"/>
          <p:cNvPicPr>
            <a:picLocks noChangeAspect="1" noChangeArrowheads="1"/>
          </p:cNvPicPr>
          <p:nvPr/>
        </p:nvPicPr>
        <p:blipFill>
          <a:blip r:embed="rId3" cstate="print"/>
          <a:srcRect/>
          <a:stretch>
            <a:fillRect/>
          </a:stretch>
        </p:blipFill>
        <p:spPr bwMode="auto">
          <a:xfrm>
            <a:off x="4283968" y="2852936"/>
            <a:ext cx="4560256" cy="1008112"/>
          </a:xfrm>
          <a:prstGeom prst="rect">
            <a:avLst/>
          </a:prstGeom>
          <a:noFill/>
        </p:spPr>
      </p:pic>
      <p:pic>
        <p:nvPicPr>
          <p:cNvPr id="6147" name="Picture 3" descr="C:\Users\José\Desktop\github.png"/>
          <p:cNvPicPr>
            <a:picLocks noChangeAspect="1" noChangeArrowheads="1"/>
          </p:cNvPicPr>
          <p:nvPr/>
        </p:nvPicPr>
        <p:blipFill>
          <a:blip r:embed="rId4" cstate="print"/>
          <a:srcRect/>
          <a:stretch>
            <a:fillRect/>
          </a:stretch>
        </p:blipFill>
        <p:spPr bwMode="auto">
          <a:xfrm>
            <a:off x="338907" y="2492896"/>
            <a:ext cx="3729037" cy="1478756"/>
          </a:xfrm>
          <a:prstGeom prst="rect">
            <a:avLst/>
          </a:prstGeom>
          <a:noFill/>
        </p:spPr>
      </p:pic>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396552"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484784"/>
            <a:ext cx="8640960" cy="6192688"/>
          </a:xfrm>
          <a:prstGeom prst="rect">
            <a:avLst/>
          </a:prstGeom>
        </p:spPr>
        <p:txBody>
          <a:bodyPr vert="horz" lIns="91440" tIns="45720" rIns="91440" bIns="45720" rtlCol="0" anchor="ctr">
            <a:normAutofit/>
          </a:bodyPr>
          <a:lstStyle/>
          <a:p>
            <a:pPr lvl="0">
              <a:spcBef>
                <a:spcPct val="0"/>
              </a:spcBef>
            </a:pPr>
            <a:r>
              <a:rPr lang="es-ES" sz="2800" dirty="0" smtClean="0"/>
              <a:t>Para los siguientes ejemplos usaremos </a:t>
            </a:r>
            <a:r>
              <a:rPr lang="es-ES" sz="2800" dirty="0" err="1" smtClean="0"/>
              <a:t>Git</a:t>
            </a:r>
            <a:r>
              <a:rPr lang="es-ES" sz="2800" dirty="0" smtClean="0"/>
              <a:t> </a:t>
            </a:r>
            <a:r>
              <a:rPr lang="es-ES" sz="2800" dirty="0" err="1" smtClean="0"/>
              <a:t>Hub</a:t>
            </a:r>
            <a:r>
              <a:rPr lang="es-ES" sz="2800" dirty="0" smtClean="0"/>
              <a:t>. </a:t>
            </a:r>
          </a:p>
          <a:p>
            <a:pPr lvl="0">
              <a:spcBef>
                <a:spcPct val="0"/>
              </a:spcBef>
            </a:pPr>
            <a:r>
              <a:rPr lang="es-ES" sz="2800" dirty="0" smtClean="0"/>
              <a:t>El proceso para </a:t>
            </a:r>
            <a:r>
              <a:rPr lang="es-ES" sz="2800" dirty="0" err="1" smtClean="0"/>
              <a:t>Bitbucket</a:t>
            </a:r>
            <a:r>
              <a:rPr lang="es-ES" sz="2800" dirty="0" smtClean="0"/>
              <a:t> es muy similar.</a:t>
            </a:r>
          </a:p>
          <a:p>
            <a:pPr lvl="0">
              <a:spcBef>
                <a:spcPct val="0"/>
              </a:spcBef>
            </a:pPr>
            <a:endParaRPr lang="es-ES" sz="2800" dirty="0" smtClean="0"/>
          </a:p>
          <a:p>
            <a:pPr lvl="0">
              <a:spcBef>
                <a:spcPct val="0"/>
              </a:spcBef>
            </a:pPr>
            <a:r>
              <a:rPr lang="es-ES" sz="2800" dirty="0" smtClean="0"/>
              <a:t>Lo primero será ir a </a:t>
            </a:r>
            <a:r>
              <a:rPr lang="es-ES" sz="2800" dirty="0" err="1" smtClean="0"/>
              <a:t>Github</a:t>
            </a:r>
            <a:r>
              <a:rPr lang="es-ES" sz="2800" dirty="0" smtClean="0"/>
              <a:t> y crearse un usuario. </a:t>
            </a:r>
          </a:p>
          <a:p>
            <a:pPr lvl="0">
              <a:spcBef>
                <a:spcPct val="0"/>
              </a:spcBef>
            </a:pPr>
            <a:endParaRPr lang="es-ES" sz="2800" dirty="0" smtClean="0"/>
          </a:p>
          <a:p>
            <a:pPr lvl="0">
              <a:spcBef>
                <a:spcPct val="0"/>
              </a:spcBef>
            </a:pPr>
            <a:endParaRPr lang="es-ES" sz="2800" dirty="0" smtClean="0"/>
          </a:p>
          <a:p>
            <a:pPr lvl="0" algn="ctr">
              <a:spcBef>
                <a:spcPct val="0"/>
              </a:spcBef>
            </a:pPr>
            <a:r>
              <a:rPr lang="es-ES" sz="2800" dirty="0" smtClean="0"/>
              <a:t> https://github.com/</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396552"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88640"/>
            <a:ext cx="8640960" cy="6192688"/>
          </a:xfrm>
          <a:prstGeom prst="rect">
            <a:avLst/>
          </a:prstGeom>
        </p:spPr>
        <p:txBody>
          <a:bodyPr vert="horz" lIns="91440" tIns="45720" rIns="91440" bIns="45720" rtlCol="0" anchor="ctr">
            <a:normAutofit/>
          </a:bodyPr>
          <a:lstStyle/>
          <a:p>
            <a:pPr lvl="0">
              <a:spcBef>
                <a:spcPct val="0"/>
              </a:spcBef>
            </a:pPr>
            <a:r>
              <a:rPr lang="es-ES" sz="2800" dirty="0" smtClean="0"/>
              <a:t>Primero vamos a aprender como clonar a nuestra computadora un repositorio ya existente desde </a:t>
            </a:r>
            <a:r>
              <a:rPr lang="es-ES" sz="2800" dirty="0" err="1" smtClean="0"/>
              <a:t>Git</a:t>
            </a:r>
            <a:r>
              <a:rPr lang="es-ES" sz="2800" dirty="0" smtClean="0"/>
              <a:t> </a:t>
            </a:r>
            <a:r>
              <a:rPr lang="es-ES" sz="2800" dirty="0" err="1" smtClean="0"/>
              <a:t>Hub</a:t>
            </a:r>
            <a:r>
              <a:rPr lang="es-ES" sz="2800" dirty="0" smtClean="0"/>
              <a:t>.</a:t>
            </a:r>
          </a:p>
          <a:p>
            <a:pPr lvl="0">
              <a:spcBef>
                <a:spcPct val="0"/>
              </a:spcBef>
            </a:pP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Desplazarse en el tiempo</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764704"/>
            <a:ext cx="8784976" cy="7140416"/>
          </a:xfrm>
          <a:prstGeom prst="rect">
            <a:avLst/>
          </a:prstGeom>
          <a:noFill/>
        </p:spPr>
        <p:txBody>
          <a:bodyPr wrap="square" rtlCol="0">
            <a:spAutoFit/>
          </a:bodyPr>
          <a:lstStyle/>
          <a:p>
            <a:endParaRPr lang="es-ES" sz="2000" dirty="0" smtClean="0"/>
          </a:p>
          <a:p>
            <a:r>
              <a:rPr lang="es-ES" sz="2200" dirty="0" err="1" smtClean="0"/>
              <a:t>git</a:t>
            </a:r>
            <a:r>
              <a:rPr lang="es-ES" sz="2200" dirty="0" smtClean="0"/>
              <a:t> log					</a:t>
            </a:r>
            <a:r>
              <a:rPr lang="es-ES" dirty="0" smtClean="0"/>
              <a:t>//Consultar todos los </a:t>
            </a:r>
            <a:r>
              <a:rPr lang="es-ES" dirty="0" err="1" smtClean="0"/>
              <a:t>commits</a:t>
            </a:r>
            <a:r>
              <a:rPr lang="es-ES" dirty="0" smtClean="0"/>
              <a:t> que se han 					registrado en la línea del tiempo</a:t>
            </a:r>
          </a:p>
          <a:p>
            <a:endParaRPr lang="es-ES" sz="2200" dirty="0" smtClean="0"/>
          </a:p>
          <a:p>
            <a:r>
              <a:rPr lang="es-ES" sz="2200" dirty="0" err="1" smtClean="0"/>
              <a:t>git</a:t>
            </a:r>
            <a:r>
              <a:rPr lang="es-ES" sz="2200" dirty="0" smtClean="0"/>
              <a:t> </a:t>
            </a:r>
            <a:r>
              <a:rPr lang="es-ES" sz="2200" dirty="0" err="1" smtClean="0"/>
              <a:t>checkout</a:t>
            </a:r>
            <a:r>
              <a:rPr lang="es-ES" sz="2200" dirty="0" smtClean="0"/>
              <a:t> &lt;código </a:t>
            </a:r>
            <a:r>
              <a:rPr lang="es-ES" sz="2200" dirty="0" smtClean="0"/>
              <a:t>SHA&gt;</a:t>
            </a:r>
            <a:r>
              <a:rPr lang="es-ES" sz="2200" dirty="0" smtClean="0"/>
              <a:t>		</a:t>
            </a:r>
            <a:r>
              <a:rPr lang="es-ES" dirty="0" smtClean="0"/>
              <a:t>//Viajar en el tiempo hacia un </a:t>
            </a:r>
            <a:r>
              <a:rPr lang="es-ES" dirty="0" err="1" smtClean="0"/>
              <a:t>commit</a:t>
            </a:r>
            <a:r>
              <a:rPr lang="es-ES" dirty="0" smtClean="0"/>
              <a:t> 						utilizando su código </a:t>
            </a:r>
            <a:r>
              <a:rPr lang="es-ES" dirty="0" smtClean="0"/>
              <a:t>SHA</a:t>
            </a:r>
            <a:endParaRPr lang="es-ES" dirty="0" smtClean="0"/>
          </a:p>
          <a:p>
            <a:endParaRPr lang="es-ES" sz="2200" dirty="0" smtClean="0"/>
          </a:p>
          <a:p>
            <a:r>
              <a:rPr lang="es-ES" sz="2200" dirty="0" err="1" smtClean="0"/>
              <a:t>git</a:t>
            </a:r>
            <a:r>
              <a:rPr lang="es-ES" sz="2200" dirty="0" smtClean="0"/>
              <a:t> </a:t>
            </a:r>
            <a:r>
              <a:rPr lang="es-ES" sz="2200" dirty="0" err="1" smtClean="0"/>
              <a:t>checkout</a:t>
            </a:r>
            <a:r>
              <a:rPr lang="es-ES" sz="2200" dirty="0" smtClean="0"/>
              <a:t> head			</a:t>
            </a:r>
            <a:r>
              <a:rPr lang="es-ES" dirty="0" smtClean="0"/>
              <a:t>//Regresar a la cabeza de la línea del 						tiempo</a:t>
            </a:r>
          </a:p>
          <a:p>
            <a:endParaRPr lang="es-ES" sz="2200" dirty="0" smtClean="0"/>
          </a:p>
          <a:p>
            <a:r>
              <a:rPr lang="es-ES" sz="2200" dirty="0" err="1" smtClean="0"/>
              <a:t>git</a:t>
            </a:r>
            <a:r>
              <a:rPr lang="es-ES" sz="2200" dirty="0" smtClean="0"/>
              <a:t> </a:t>
            </a:r>
            <a:r>
              <a:rPr lang="es-ES" sz="2200" dirty="0" err="1" smtClean="0"/>
              <a:t>checkout</a:t>
            </a:r>
            <a:r>
              <a:rPr lang="es-ES" sz="2200" dirty="0" smtClean="0"/>
              <a:t> &lt;</a:t>
            </a:r>
            <a:r>
              <a:rPr lang="es-ES" sz="2200" dirty="0" err="1" smtClean="0"/>
              <a:t>nombreDeLaRama</a:t>
            </a:r>
            <a:r>
              <a:rPr lang="es-ES" sz="2200" dirty="0" smtClean="0"/>
              <a:t>&gt;	</a:t>
            </a:r>
            <a:r>
              <a:rPr lang="es-ES" dirty="0" smtClean="0"/>
              <a:t>//Desplazarse a otra línea del tiempo, 						automáticamente te mandara a la cabeza 					de esta</a:t>
            </a:r>
          </a:p>
          <a:p>
            <a:endParaRPr lang="es-ES" sz="2200" dirty="0" smtClean="0"/>
          </a:p>
          <a:p>
            <a:r>
              <a:rPr lang="es-ES" sz="2200" dirty="0" err="1" smtClean="0"/>
              <a:t>git</a:t>
            </a:r>
            <a:r>
              <a:rPr lang="es-ES" sz="2200" dirty="0" smtClean="0"/>
              <a:t> </a:t>
            </a:r>
            <a:r>
              <a:rPr lang="es-ES" sz="2200" dirty="0" err="1" smtClean="0"/>
              <a:t>checkout</a:t>
            </a:r>
            <a:r>
              <a:rPr lang="es-ES" sz="2200" dirty="0" smtClean="0"/>
              <a:t> </a:t>
            </a:r>
            <a:r>
              <a:rPr lang="es-ES" sz="2200" dirty="0" err="1" smtClean="0"/>
              <a:t>master</a:t>
            </a:r>
            <a:r>
              <a:rPr lang="es-ES" sz="2200" dirty="0" smtClean="0"/>
              <a:t>			</a:t>
            </a:r>
            <a:r>
              <a:rPr lang="es-ES" dirty="0" smtClean="0"/>
              <a:t>//Desplazarse directamente a la cabeza de 					la línea del tiempo principal</a:t>
            </a:r>
            <a:r>
              <a:rPr lang="es-ES" sz="2200" dirty="0" smtClean="0"/>
              <a:t>	</a:t>
            </a:r>
            <a:endParaRPr lang="es-ES" sz="3200" dirty="0" smtClean="0"/>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221088"/>
            <a:ext cx="7772400" cy="1470025"/>
          </a:xfrm>
        </p:spPr>
        <p:txBody>
          <a:bodyPr/>
          <a:lstStyle/>
          <a:p>
            <a:r>
              <a:rPr lang="es-ES" dirty="0" smtClean="0"/>
              <a:t>13.- Clonar </a:t>
            </a:r>
            <a:r>
              <a:rPr lang="es-ES" dirty="0" smtClean="0"/>
              <a:t>repositorio remoto</a:t>
            </a: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pic>
        <p:nvPicPr>
          <p:cNvPr id="5" name="Picture 2" descr="C:\Users\José\Desktop\git_logo.png"/>
          <p:cNvPicPr>
            <a:picLocks noChangeAspect="1" noChangeArrowheads="1"/>
          </p:cNvPicPr>
          <p:nvPr/>
        </p:nvPicPr>
        <p:blipFill>
          <a:blip r:embed="rId3" cstate="print"/>
          <a:srcRect/>
          <a:stretch>
            <a:fillRect/>
          </a:stretch>
        </p:blipFill>
        <p:spPr bwMode="auto">
          <a:xfrm>
            <a:off x="4139952" y="5517232"/>
            <a:ext cx="1008112" cy="100811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27384"/>
            <a:ext cx="8640960" cy="6192688"/>
          </a:xfrm>
          <a:prstGeom prst="rect">
            <a:avLst/>
          </a:prstGeom>
        </p:spPr>
        <p:txBody>
          <a:bodyPr vert="horz" lIns="91440" tIns="45720" rIns="91440" bIns="45720" rtlCol="0" anchor="ctr">
            <a:normAutofit/>
          </a:bodyPr>
          <a:lstStyle/>
          <a:p>
            <a:pPr lvl="0">
              <a:spcBef>
                <a:spcPct val="0"/>
              </a:spcBef>
            </a:pPr>
            <a:r>
              <a:rPr lang="es-ES" sz="2800" dirty="0" smtClean="0"/>
              <a:t>Dentro de </a:t>
            </a:r>
            <a:r>
              <a:rPr lang="es-ES" sz="2800" dirty="0" err="1" smtClean="0"/>
              <a:t>Github</a:t>
            </a:r>
            <a:r>
              <a:rPr lang="es-ES" sz="2800" dirty="0" smtClean="0"/>
              <a:t> puedes acceder a diferentes perfiles, ya sea el tuyo o el de otras personas. </a:t>
            </a:r>
          </a:p>
          <a:p>
            <a:pPr lvl="0">
              <a:spcBef>
                <a:spcPct val="0"/>
              </a:spcBef>
            </a:pPr>
            <a:r>
              <a:rPr lang="es-ES" sz="2800" dirty="0" smtClean="0"/>
              <a:t>Se mostraran sus datos personales, su actividad y sus repositorios.</a:t>
            </a:r>
          </a:p>
          <a:p>
            <a:pPr lvl="0">
              <a:spcBef>
                <a:spcPct val="0"/>
              </a:spcBef>
            </a:pPr>
            <a:endParaRPr lang="es-ES" sz="2800" dirty="0" smtClean="0"/>
          </a:p>
          <a:p>
            <a:pPr lvl="0">
              <a:spcBef>
                <a:spcPct val="0"/>
              </a:spcBef>
            </a:pPr>
            <a:r>
              <a:rPr lang="es-ES" sz="2800" dirty="0" smtClean="0"/>
              <a:t>Copiaremos uno de esos repositorios a nuestra computadora, para ello daremos clic sobre uno..</a:t>
            </a:r>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7170" name="Picture 2" descr="C:\Users\José\Desktop\hackaman.jpg"/>
          <p:cNvPicPr>
            <a:picLocks noChangeAspect="1" noChangeArrowheads="1"/>
          </p:cNvPicPr>
          <p:nvPr/>
        </p:nvPicPr>
        <p:blipFill>
          <a:blip r:embed="rId2" cstate="print"/>
          <a:srcRect/>
          <a:stretch>
            <a:fillRect/>
          </a:stretch>
        </p:blipFill>
        <p:spPr bwMode="auto">
          <a:xfrm>
            <a:off x="2627784" y="3933056"/>
            <a:ext cx="4032448" cy="2849838"/>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7170" name="Picture 2" descr="C:\Users\José\Desktop\hackaman.jpg"/>
          <p:cNvPicPr>
            <a:picLocks noChangeAspect="1" noChangeArrowheads="1"/>
          </p:cNvPicPr>
          <p:nvPr/>
        </p:nvPicPr>
        <p:blipFill>
          <a:blip r:embed="rId2" cstate="print"/>
          <a:srcRect/>
          <a:stretch>
            <a:fillRect/>
          </a:stretch>
        </p:blipFill>
        <p:spPr bwMode="auto">
          <a:xfrm>
            <a:off x="683568" y="908720"/>
            <a:ext cx="8280920" cy="5852345"/>
          </a:xfrm>
          <a:prstGeom prst="rect">
            <a:avLst/>
          </a:prstGeom>
          <a:noFill/>
        </p:spPr>
      </p:pic>
      <p:pic>
        <p:nvPicPr>
          <p:cNvPr id="6"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92696"/>
            <a:ext cx="8640960" cy="3096344"/>
          </a:xfrm>
          <a:prstGeom prst="rect">
            <a:avLst/>
          </a:prstGeom>
        </p:spPr>
        <p:txBody>
          <a:bodyPr vert="horz" lIns="91440" tIns="45720" rIns="91440" bIns="45720" rtlCol="0" anchor="ctr">
            <a:normAutofit/>
          </a:bodyPr>
          <a:lstStyle/>
          <a:p>
            <a:pPr lvl="0">
              <a:spcBef>
                <a:spcPct val="0"/>
              </a:spcBef>
            </a:pPr>
            <a:r>
              <a:rPr lang="es-ES" sz="2800" dirty="0" smtClean="0"/>
              <a:t>Al seleccionar uno nos mostrará su contenido, al igual que la opción de bajarlo como un .</a:t>
            </a:r>
            <a:r>
              <a:rPr lang="es-ES" sz="2800" dirty="0" err="1" smtClean="0"/>
              <a:t>zip</a:t>
            </a: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8194" name="Picture 2" descr="C:\Users\José\Desktop\DOA.jpg"/>
          <p:cNvPicPr>
            <a:picLocks noChangeAspect="1" noChangeArrowheads="1"/>
          </p:cNvPicPr>
          <p:nvPr/>
        </p:nvPicPr>
        <p:blipFill>
          <a:blip r:embed="rId2" cstate="print"/>
          <a:srcRect/>
          <a:stretch>
            <a:fillRect/>
          </a:stretch>
        </p:blipFill>
        <p:spPr bwMode="auto">
          <a:xfrm>
            <a:off x="323528" y="2060848"/>
            <a:ext cx="8568952" cy="4677042"/>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20688"/>
            <a:ext cx="8640960" cy="3096344"/>
          </a:xfrm>
          <a:prstGeom prst="rect">
            <a:avLst/>
          </a:prstGeom>
        </p:spPr>
        <p:txBody>
          <a:bodyPr vert="horz" lIns="91440" tIns="45720" rIns="91440" bIns="45720" rtlCol="0" anchor="ctr">
            <a:normAutofit/>
          </a:bodyPr>
          <a:lstStyle/>
          <a:p>
            <a:pPr lvl="0">
              <a:spcBef>
                <a:spcPct val="0"/>
              </a:spcBef>
            </a:pPr>
            <a:r>
              <a:rPr lang="es-ES" dirty="0" smtClean="0"/>
              <a:t>Nosotros daremos </a:t>
            </a:r>
            <a:r>
              <a:rPr lang="es-ES" dirty="0" err="1" smtClean="0"/>
              <a:t>click</a:t>
            </a:r>
            <a:r>
              <a:rPr lang="es-ES" dirty="0" smtClean="0"/>
              <a:t> en el </a:t>
            </a:r>
            <a:r>
              <a:rPr lang="es-ES" dirty="0" err="1" smtClean="0"/>
              <a:t>boton</a:t>
            </a:r>
            <a:r>
              <a:rPr lang="es-ES" dirty="0" smtClean="0"/>
              <a:t> verde “clone </a:t>
            </a:r>
            <a:r>
              <a:rPr lang="es-ES" dirty="0" err="1" smtClean="0"/>
              <a:t>or</a:t>
            </a:r>
            <a:r>
              <a:rPr lang="es-ES" dirty="0" smtClean="0"/>
              <a:t> </a:t>
            </a:r>
            <a:r>
              <a:rPr lang="es-ES" dirty="0" err="1" smtClean="0"/>
              <a:t>download</a:t>
            </a:r>
            <a:r>
              <a:rPr lang="es-ES" dirty="0" smtClean="0"/>
              <a:t>”.  A nosotros nos interesa la dirección URL que nos proporciona, para ello daremos </a:t>
            </a:r>
            <a:r>
              <a:rPr lang="es-ES" dirty="0" err="1" smtClean="0"/>
              <a:t>click</a:t>
            </a:r>
            <a:r>
              <a:rPr lang="es-ES" dirty="0" smtClean="0"/>
              <a:t> en la pestaña a lado de ella para copiarla. También podemos copiarla de la manera tradicional oprimiendo </a:t>
            </a:r>
            <a:r>
              <a:rPr lang="es-ES" dirty="0" err="1" smtClean="0"/>
              <a:t>ctrl</a:t>
            </a:r>
            <a:r>
              <a:rPr lang="es-ES" dirty="0" smtClean="0"/>
              <a:t> + c.</a:t>
            </a:r>
          </a:p>
          <a:p>
            <a:pPr lvl="0">
              <a:spcBef>
                <a:spcPct val="0"/>
              </a:spcBef>
            </a:pPr>
            <a:endParaRPr lang="es-ES" sz="2800" dirty="0" smtClean="0"/>
          </a:p>
          <a:p>
            <a:pPr lvl="0">
              <a:spcBef>
                <a:spcPct val="0"/>
              </a:spcBef>
            </a:pPr>
            <a:endParaRPr lang="es-ES" sz="2800" dirty="0" smtClean="0"/>
          </a:p>
          <a:p>
            <a:pPr lvl="0">
              <a:spcBef>
                <a:spcPct val="0"/>
              </a:spcBef>
            </a:pPr>
            <a:endParaRPr lang="es-MX" sz="2800" dirty="0"/>
          </a:p>
        </p:txBody>
      </p:sp>
      <p:pic>
        <p:nvPicPr>
          <p:cNvPr id="9218" name="Picture 2" descr="C:\Users\José\Desktop\descargaGit.png"/>
          <p:cNvPicPr>
            <a:picLocks noChangeAspect="1" noChangeArrowheads="1"/>
          </p:cNvPicPr>
          <p:nvPr/>
        </p:nvPicPr>
        <p:blipFill>
          <a:blip r:embed="rId2" cstate="print"/>
          <a:srcRect/>
          <a:stretch>
            <a:fillRect/>
          </a:stretch>
        </p:blipFill>
        <p:spPr bwMode="auto">
          <a:xfrm>
            <a:off x="179512" y="2149382"/>
            <a:ext cx="8784976" cy="4375962"/>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412776"/>
            <a:ext cx="8640960" cy="5040560"/>
          </a:xfrm>
          <a:prstGeom prst="rect">
            <a:avLst/>
          </a:prstGeom>
        </p:spPr>
        <p:txBody>
          <a:bodyPr vert="horz" lIns="91440" tIns="45720" rIns="91440" bIns="45720" rtlCol="0" anchor="ctr">
            <a:normAutofit/>
          </a:bodyPr>
          <a:lstStyle/>
          <a:p>
            <a:pPr lvl="0">
              <a:spcBef>
                <a:spcPct val="0"/>
              </a:spcBef>
            </a:pPr>
            <a:r>
              <a:rPr lang="es-ES" sz="2600" dirty="0" smtClean="0"/>
              <a:t>Hecho esto regresamos a nuestra consola y nos posicionamos en la carpeta donde queremos que nuestro nuevo repositorio exista.</a:t>
            </a:r>
          </a:p>
          <a:p>
            <a:pPr lvl="0">
              <a:spcBef>
                <a:spcPct val="0"/>
              </a:spcBef>
            </a:pPr>
            <a:endParaRPr lang="es-ES" sz="2600" dirty="0" smtClean="0"/>
          </a:p>
          <a:p>
            <a:pPr lvl="0">
              <a:spcBef>
                <a:spcPct val="0"/>
              </a:spcBef>
            </a:pPr>
            <a:r>
              <a:rPr lang="es-ES" sz="2600" dirty="0" smtClean="0"/>
              <a:t>Una vez ahí escribimos el siguiente comando:</a:t>
            </a:r>
          </a:p>
          <a:p>
            <a:pPr lvl="0">
              <a:spcBef>
                <a:spcPct val="0"/>
              </a:spcBef>
            </a:pPr>
            <a:endParaRPr lang="es-ES" sz="2600" dirty="0" smtClean="0"/>
          </a:p>
          <a:p>
            <a:pPr lvl="0">
              <a:spcBef>
                <a:spcPct val="0"/>
              </a:spcBef>
            </a:pPr>
            <a:endParaRPr lang="es-ES" sz="2600" dirty="0" smtClean="0"/>
          </a:p>
          <a:p>
            <a:pPr lvl="0">
              <a:spcBef>
                <a:spcPct val="0"/>
              </a:spcBef>
            </a:pPr>
            <a:r>
              <a:rPr lang="es-MX" sz="2600" dirty="0" err="1" smtClean="0"/>
              <a:t>git</a:t>
            </a:r>
            <a:r>
              <a:rPr lang="es-MX" sz="2600" dirty="0" smtClean="0"/>
              <a:t> clone &lt;URL&gt;</a:t>
            </a:r>
            <a:endParaRPr lang="es-ES" sz="2600" dirty="0" smtClean="0"/>
          </a:p>
          <a:p>
            <a:pPr lvl="0">
              <a:spcBef>
                <a:spcPct val="0"/>
              </a:spcBef>
            </a:pPr>
            <a:endParaRPr lang="es-ES" sz="2600" dirty="0" smtClean="0"/>
          </a:p>
          <a:p>
            <a:pPr lvl="0">
              <a:spcBef>
                <a:spcPct val="0"/>
              </a:spcBef>
            </a:pPr>
            <a:endParaRPr lang="es-ES" sz="2600" dirty="0" smtClean="0"/>
          </a:p>
          <a:p>
            <a:pPr lvl="0">
              <a:spcBef>
                <a:spcPct val="0"/>
              </a:spcBef>
            </a:pPr>
            <a:r>
              <a:rPr lang="es-ES" sz="2600" dirty="0" smtClean="0"/>
              <a:t>Oprimimos </a:t>
            </a:r>
            <a:r>
              <a:rPr lang="es-ES" sz="2600" dirty="0" err="1" smtClean="0"/>
              <a:t>Shift+Insert</a:t>
            </a:r>
            <a:r>
              <a:rPr lang="es-ES" sz="2600" dirty="0" smtClean="0"/>
              <a:t> para pegar la dirección URL que copiamos del repositorio en internet.</a:t>
            </a:r>
          </a:p>
          <a:p>
            <a:pPr lvl="0">
              <a:spcBef>
                <a:spcPct val="0"/>
              </a:spcBef>
            </a:pPr>
            <a:endParaRPr lang="es-ES" sz="2800" dirty="0" smtClean="0"/>
          </a:p>
          <a:p>
            <a:pPr lvl="0">
              <a:spcBef>
                <a:spcPct val="0"/>
              </a:spcBef>
            </a:pPr>
            <a:endParaRPr lang="es-MX" sz="28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10"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052736"/>
            <a:ext cx="8640960" cy="5040560"/>
          </a:xfrm>
          <a:prstGeom prst="rect">
            <a:avLst/>
          </a:prstGeom>
        </p:spPr>
        <p:txBody>
          <a:bodyPr vert="horz" lIns="91440" tIns="45720" rIns="91440" bIns="45720" rtlCol="0" anchor="ctr">
            <a:normAutofit/>
          </a:bodyPr>
          <a:lstStyle/>
          <a:p>
            <a:pPr lvl="0">
              <a:spcBef>
                <a:spcPct val="0"/>
              </a:spcBef>
            </a:pPr>
            <a:r>
              <a:rPr lang="es-ES" sz="2600" dirty="0" smtClean="0"/>
              <a:t>Hecho esto regresamos a nuestra consola y nos posicionamos en la carpeta donde queremos que nuestro nuevo repositorio exista.</a:t>
            </a:r>
          </a:p>
          <a:p>
            <a:pPr lvl="0">
              <a:spcBef>
                <a:spcPct val="0"/>
              </a:spcBef>
            </a:pPr>
            <a:endParaRPr lang="es-ES" sz="2600" dirty="0" smtClean="0"/>
          </a:p>
          <a:p>
            <a:pPr lvl="0">
              <a:spcBef>
                <a:spcPct val="0"/>
              </a:spcBef>
            </a:pPr>
            <a:r>
              <a:rPr lang="es-ES" sz="2600" dirty="0" smtClean="0"/>
              <a:t>Una vez ahí escribimos el siguiente comando:</a:t>
            </a:r>
          </a:p>
          <a:p>
            <a:pPr lvl="0">
              <a:spcBef>
                <a:spcPct val="0"/>
              </a:spcBef>
            </a:pPr>
            <a:endParaRPr lang="es-ES" sz="1400" dirty="0" smtClean="0"/>
          </a:p>
          <a:p>
            <a:pPr lvl="0">
              <a:spcBef>
                <a:spcPct val="0"/>
              </a:spcBef>
            </a:pPr>
            <a:endParaRPr lang="es-ES" sz="1400" dirty="0" smtClean="0"/>
          </a:p>
          <a:p>
            <a:pPr lvl="0">
              <a:spcBef>
                <a:spcPct val="0"/>
              </a:spcBef>
            </a:pPr>
            <a:r>
              <a:rPr lang="es-MX" sz="2600" dirty="0" err="1" smtClean="0"/>
              <a:t>git</a:t>
            </a:r>
            <a:r>
              <a:rPr lang="es-MX" sz="2600" dirty="0" smtClean="0"/>
              <a:t> clone &lt;URL&gt;</a:t>
            </a:r>
            <a:endParaRPr lang="es-ES" sz="2600" dirty="0" smtClean="0"/>
          </a:p>
          <a:p>
            <a:pPr lvl="0">
              <a:spcBef>
                <a:spcPct val="0"/>
              </a:spcBef>
            </a:pPr>
            <a:endParaRPr lang="es-ES" sz="1400" dirty="0" smtClean="0"/>
          </a:p>
          <a:p>
            <a:pPr lvl="0">
              <a:spcBef>
                <a:spcPct val="0"/>
              </a:spcBef>
            </a:pPr>
            <a:endParaRPr lang="es-ES" sz="1400" dirty="0" smtClean="0"/>
          </a:p>
          <a:p>
            <a:pPr lvl="0">
              <a:spcBef>
                <a:spcPct val="0"/>
              </a:spcBef>
            </a:pPr>
            <a:r>
              <a:rPr lang="es-ES" sz="2600" dirty="0" smtClean="0"/>
              <a:t>Oprimimos </a:t>
            </a:r>
            <a:r>
              <a:rPr lang="es-ES" sz="2600" dirty="0" err="1" smtClean="0"/>
              <a:t>Shift+Insert</a:t>
            </a:r>
            <a:r>
              <a:rPr lang="es-ES" sz="2600" dirty="0" smtClean="0"/>
              <a:t> para pegar la dirección URL que copiamos del repositorio en internet.</a:t>
            </a:r>
          </a:p>
          <a:p>
            <a:pPr lvl="0">
              <a:spcBef>
                <a:spcPct val="0"/>
              </a:spcBef>
            </a:pPr>
            <a:endParaRPr lang="es-ES" sz="2800" dirty="0" smtClean="0"/>
          </a:p>
          <a:p>
            <a:pPr lvl="0">
              <a:spcBef>
                <a:spcPct val="0"/>
              </a:spcBef>
            </a:pPr>
            <a:endParaRPr lang="es-MX" sz="2800" dirty="0"/>
          </a:p>
        </p:txBody>
      </p:sp>
      <p:pic>
        <p:nvPicPr>
          <p:cNvPr id="10242" name="Picture 2" descr="C:\Users\José\Desktop\DOA.jpg"/>
          <p:cNvPicPr>
            <a:picLocks noChangeAspect="1" noChangeArrowheads="1"/>
          </p:cNvPicPr>
          <p:nvPr/>
        </p:nvPicPr>
        <p:blipFill>
          <a:blip r:embed="rId2" cstate="print"/>
          <a:srcRect/>
          <a:stretch>
            <a:fillRect/>
          </a:stretch>
        </p:blipFill>
        <p:spPr bwMode="auto">
          <a:xfrm>
            <a:off x="1835696" y="5472183"/>
            <a:ext cx="5400600" cy="1197177"/>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Clonar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27384"/>
            <a:ext cx="8640960" cy="5040560"/>
          </a:xfrm>
          <a:prstGeom prst="rect">
            <a:avLst/>
          </a:prstGeom>
        </p:spPr>
        <p:txBody>
          <a:bodyPr vert="horz" lIns="91440" tIns="45720" rIns="91440" bIns="45720" rtlCol="0" anchor="ctr">
            <a:normAutofit/>
          </a:bodyPr>
          <a:lstStyle/>
          <a:p>
            <a:pPr lvl="0">
              <a:spcBef>
                <a:spcPct val="0"/>
              </a:spcBef>
            </a:pPr>
            <a:endParaRPr lang="es-ES" sz="2600" dirty="0" smtClean="0"/>
          </a:p>
          <a:p>
            <a:pPr lvl="0">
              <a:spcBef>
                <a:spcPct val="0"/>
              </a:spcBef>
            </a:pPr>
            <a:r>
              <a:rPr lang="es-ES" sz="2600" dirty="0" smtClean="0"/>
              <a:t>Si el repositorio es abierto la descarga del repositorio se realizará automáticamente.</a:t>
            </a:r>
          </a:p>
          <a:p>
            <a:pPr lvl="0">
              <a:spcBef>
                <a:spcPct val="0"/>
              </a:spcBef>
            </a:pPr>
            <a:r>
              <a:rPr lang="es-ES" sz="2600" dirty="0" smtClean="0"/>
              <a:t>De lo contrario, si el repositorio es privado entonces te pedirá ingresar la contraseña de tu cuenta de </a:t>
            </a:r>
            <a:r>
              <a:rPr lang="es-ES" sz="2600" dirty="0" err="1" smtClean="0"/>
              <a:t>Github</a:t>
            </a:r>
            <a:r>
              <a:rPr lang="es-ES" sz="2600" dirty="0" smtClean="0"/>
              <a:t> para saber si tienes los permisos de realizar la clonación. </a:t>
            </a:r>
          </a:p>
          <a:p>
            <a:pPr lvl="0">
              <a:spcBef>
                <a:spcPct val="0"/>
              </a:spcBef>
            </a:pPr>
            <a:endParaRPr lang="es-ES" sz="2800" dirty="0" smtClean="0"/>
          </a:p>
          <a:p>
            <a:pPr lvl="0">
              <a:spcBef>
                <a:spcPct val="0"/>
              </a:spcBef>
            </a:pPr>
            <a:endParaRPr lang="es-MX" sz="2800" dirty="0"/>
          </a:p>
        </p:txBody>
      </p:sp>
      <p:pic>
        <p:nvPicPr>
          <p:cNvPr id="11266" name="Picture 2" descr="C:\Users\José\Desktop\DOA.jpg"/>
          <p:cNvPicPr>
            <a:picLocks noChangeAspect="1" noChangeArrowheads="1"/>
          </p:cNvPicPr>
          <p:nvPr/>
        </p:nvPicPr>
        <p:blipFill>
          <a:blip r:embed="rId2" cstate="print"/>
          <a:srcRect/>
          <a:stretch>
            <a:fillRect/>
          </a:stretch>
        </p:blipFill>
        <p:spPr bwMode="auto">
          <a:xfrm>
            <a:off x="1115616" y="3941385"/>
            <a:ext cx="6780237" cy="2367935"/>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760040" y="4191223"/>
            <a:ext cx="7772400" cy="1758057"/>
          </a:xfrm>
        </p:spPr>
        <p:txBody>
          <a:bodyPr/>
          <a:lstStyle/>
          <a:p>
            <a:r>
              <a:rPr lang="es-ES" dirty="0" smtClean="0"/>
              <a:t>14.- Subir </a:t>
            </a:r>
            <a:r>
              <a:rPr lang="es-ES" dirty="0" smtClean="0"/>
              <a:t>repositorio remoto</a:t>
            </a:r>
            <a:br>
              <a:rPr lang="es-ES" dirty="0" smtClean="0"/>
            </a:br>
            <a:r>
              <a:rPr lang="es-ES" dirty="0" smtClean="0"/>
              <a:t>(PUSH)</a:t>
            </a: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pic>
        <p:nvPicPr>
          <p:cNvPr id="5" name="Picture 2" descr="C:\Users\José\Desktop\git_logo.png"/>
          <p:cNvPicPr>
            <a:picLocks noChangeAspect="1" noChangeArrowheads="1"/>
          </p:cNvPicPr>
          <p:nvPr/>
        </p:nvPicPr>
        <p:blipFill>
          <a:blip r:embed="rId3" cstate="print"/>
          <a:srcRect/>
          <a:stretch>
            <a:fillRect/>
          </a:stretch>
        </p:blipFill>
        <p:spPr bwMode="auto">
          <a:xfrm>
            <a:off x="4139952" y="5805264"/>
            <a:ext cx="1008112" cy="100811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387424"/>
            <a:ext cx="8640960" cy="5040560"/>
          </a:xfrm>
          <a:prstGeom prst="rect">
            <a:avLst/>
          </a:prstGeom>
        </p:spPr>
        <p:txBody>
          <a:bodyPr vert="horz" lIns="91440" tIns="45720" rIns="91440" bIns="45720" rtlCol="0" anchor="ctr">
            <a:normAutofit/>
          </a:bodyPr>
          <a:lstStyle/>
          <a:p>
            <a:pPr lvl="0">
              <a:spcBef>
                <a:spcPct val="0"/>
              </a:spcBef>
            </a:pPr>
            <a:endParaRPr lang="es-ES" sz="2600" dirty="0" smtClean="0"/>
          </a:p>
          <a:p>
            <a:pPr lvl="0">
              <a:spcBef>
                <a:spcPct val="0"/>
              </a:spcBef>
            </a:pPr>
            <a:r>
              <a:rPr lang="es-ES" sz="2600" dirty="0" smtClean="0"/>
              <a:t>Ahora vamos a crear nuestro propio repositorio y subir contenido a él.</a:t>
            </a:r>
          </a:p>
          <a:p>
            <a:pPr lvl="0">
              <a:spcBef>
                <a:spcPct val="0"/>
              </a:spcBef>
            </a:pPr>
            <a:endParaRPr lang="es-ES" sz="2600" dirty="0" smtClean="0"/>
          </a:p>
          <a:p>
            <a:pPr lvl="0">
              <a:spcBef>
                <a:spcPct val="0"/>
              </a:spcBef>
            </a:pPr>
            <a:r>
              <a:rPr lang="es-ES" sz="2600" dirty="0" smtClean="0"/>
              <a:t>Desde </a:t>
            </a:r>
            <a:r>
              <a:rPr lang="es-ES" sz="2600" dirty="0" err="1" smtClean="0"/>
              <a:t>Github</a:t>
            </a:r>
            <a:r>
              <a:rPr lang="es-ES" sz="2600" dirty="0" smtClean="0"/>
              <a:t> damos en crear nuevo repositorio</a:t>
            </a:r>
          </a:p>
          <a:p>
            <a:pPr lvl="0">
              <a:spcBef>
                <a:spcPct val="0"/>
              </a:spcBef>
            </a:pPr>
            <a:endParaRPr lang="es-ES" sz="2800" dirty="0" smtClean="0"/>
          </a:p>
          <a:p>
            <a:pPr lvl="0">
              <a:spcBef>
                <a:spcPct val="0"/>
              </a:spcBef>
            </a:pPr>
            <a:endParaRPr lang="es-MX" sz="2800" dirty="0"/>
          </a:p>
        </p:txBody>
      </p:sp>
      <p:pic>
        <p:nvPicPr>
          <p:cNvPr id="12290" name="Picture 2" descr="C:\Users\José\Desktop\Nuevo.jpg"/>
          <p:cNvPicPr>
            <a:picLocks noChangeAspect="1" noChangeArrowheads="1"/>
          </p:cNvPicPr>
          <p:nvPr/>
        </p:nvPicPr>
        <p:blipFill>
          <a:blip r:embed="rId2" cstate="print"/>
          <a:srcRect/>
          <a:stretch>
            <a:fillRect/>
          </a:stretch>
        </p:blipFill>
        <p:spPr bwMode="auto">
          <a:xfrm>
            <a:off x="1691680" y="2725147"/>
            <a:ext cx="5760640" cy="4016221"/>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Borrar un </a:t>
            </a:r>
            <a:r>
              <a:rPr lang="es-ES" sz="3200" dirty="0" err="1" smtClean="0"/>
              <a:t>commit</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1068987"/>
            <a:ext cx="8784976" cy="6032421"/>
          </a:xfrm>
          <a:prstGeom prst="rect">
            <a:avLst/>
          </a:prstGeom>
          <a:noFill/>
        </p:spPr>
        <p:txBody>
          <a:bodyPr wrap="square" rtlCol="0">
            <a:spAutoFit/>
          </a:bodyPr>
          <a:lstStyle/>
          <a:p>
            <a:endParaRPr lang="es-ES" sz="2000" dirty="0" smtClean="0"/>
          </a:p>
          <a:p>
            <a:r>
              <a:rPr lang="es-ES" sz="3200" dirty="0" err="1" smtClean="0"/>
              <a:t>git</a:t>
            </a:r>
            <a:r>
              <a:rPr lang="es-ES" sz="3200" dirty="0" smtClean="0"/>
              <a:t> </a:t>
            </a:r>
            <a:r>
              <a:rPr lang="es-ES" sz="3200" dirty="0" err="1" smtClean="0"/>
              <a:t>reset</a:t>
            </a:r>
            <a:r>
              <a:rPr lang="es-ES" sz="3200" dirty="0" smtClean="0"/>
              <a:t> --</a:t>
            </a:r>
            <a:r>
              <a:rPr lang="es-ES" sz="3200" dirty="0" err="1" smtClean="0"/>
              <a:t>soft</a:t>
            </a:r>
            <a:r>
              <a:rPr lang="es-ES" sz="2200" dirty="0" smtClean="0"/>
              <a:t>	</a:t>
            </a:r>
            <a:r>
              <a:rPr lang="es-ES" dirty="0" smtClean="0"/>
              <a:t>      	             //Borra el </a:t>
            </a:r>
            <a:r>
              <a:rPr lang="es-ES" dirty="0" err="1" smtClean="0"/>
              <a:t>commit</a:t>
            </a:r>
            <a:r>
              <a:rPr lang="es-ES" dirty="0" smtClean="0"/>
              <a:t> pero no se mete ni con el 				             </a:t>
            </a:r>
            <a:r>
              <a:rPr lang="es-ES" dirty="0" err="1" smtClean="0"/>
              <a:t>working</a:t>
            </a:r>
            <a:r>
              <a:rPr lang="es-ES" dirty="0" smtClean="0"/>
              <a:t> </a:t>
            </a:r>
            <a:r>
              <a:rPr lang="es-ES" dirty="0" err="1" smtClean="0"/>
              <a:t>area</a:t>
            </a:r>
            <a:r>
              <a:rPr lang="es-ES" dirty="0" smtClean="0"/>
              <a:t> ni con el índice.</a:t>
            </a:r>
          </a:p>
          <a:p>
            <a:endParaRPr lang="es-ES" sz="2200" dirty="0" smtClean="0"/>
          </a:p>
          <a:p>
            <a:endParaRPr lang="es-ES" sz="2200" dirty="0" smtClean="0"/>
          </a:p>
          <a:p>
            <a:r>
              <a:rPr lang="es-ES" sz="3200" dirty="0" err="1" smtClean="0"/>
              <a:t>git</a:t>
            </a:r>
            <a:r>
              <a:rPr lang="es-ES" sz="3200" dirty="0" smtClean="0"/>
              <a:t> </a:t>
            </a:r>
            <a:r>
              <a:rPr lang="es-ES" sz="3200" dirty="0" err="1" smtClean="0"/>
              <a:t>reset</a:t>
            </a:r>
            <a:r>
              <a:rPr lang="es-ES" sz="3200" dirty="0" smtClean="0"/>
              <a:t> –</a:t>
            </a:r>
            <a:r>
              <a:rPr lang="es-ES" sz="3200" dirty="0" err="1" smtClean="0"/>
              <a:t>mixed</a:t>
            </a:r>
            <a:r>
              <a:rPr lang="es-ES" sz="3200" dirty="0" smtClean="0"/>
              <a:t>	      </a:t>
            </a:r>
            <a:r>
              <a:rPr lang="es-ES" sz="2200" dirty="0" smtClean="0"/>
              <a:t>	          </a:t>
            </a:r>
            <a:r>
              <a:rPr lang="es-ES" dirty="0" smtClean="0"/>
              <a:t>//Borra el </a:t>
            </a:r>
            <a:r>
              <a:rPr lang="es-ES" dirty="0" err="1" smtClean="0"/>
              <a:t>commit</a:t>
            </a:r>
            <a:r>
              <a:rPr lang="es-ES" dirty="0" smtClean="0"/>
              <a:t> y el índice pero no se mete 				            con el </a:t>
            </a:r>
            <a:r>
              <a:rPr lang="es-ES" dirty="0" err="1" smtClean="0"/>
              <a:t>working</a:t>
            </a:r>
            <a:r>
              <a:rPr lang="es-ES" dirty="0" smtClean="0"/>
              <a:t> </a:t>
            </a:r>
            <a:r>
              <a:rPr lang="es-ES" dirty="0" err="1" smtClean="0"/>
              <a:t>area</a:t>
            </a:r>
            <a:r>
              <a:rPr lang="es-ES" dirty="0" smtClean="0"/>
              <a:t>.</a:t>
            </a:r>
          </a:p>
          <a:p>
            <a:endParaRPr lang="es-ES" sz="2200" dirty="0" smtClean="0"/>
          </a:p>
          <a:p>
            <a:endParaRPr lang="es-ES" sz="2200" dirty="0" smtClean="0"/>
          </a:p>
          <a:p>
            <a:r>
              <a:rPr lang="es-ES" sz="3200" dirty="0" err="1" smtClean="0"/>
              <a:t>git</a:t>
            </a:r>
            <a:r>
              <a:rPr lang="es-ES" sz="3200" dirty="0" smtClean="0"/>
              <a:t> </a:t>
            </a:r>
            <a:r>
              <a:rPr lang="es-ES" sz="3200" dirty="0" err="1" smtClean="0"/>
              <a:t>reset</a:t>
            </a:r>
            <a:r>
              <a:rPr lang="es-ES" sz="3200" dirty="0" smtClean="0"/>
              <a:t> --</a:t>
            </a:r>
            <a:r>
              <a:rPr lang="es-ES" sz="3200" dirty="0" err="1" smtClean="0"/>
              <a:t>hard</a:t>
            </a:r>
            <a:r>
              <a:rPr lang="es-ES" sz="2200" dirty="0" smtClean="0"/>
              <a:t>	</a:t>
            </a:r>
            <a:r>
              <a:rPr lang="es-ES" dirty="0" smtClean="0"/>
              <a:t>      	            //Borra todo.  El </a:t>
            </a:r>
            <a:r>
              <a:rPr lang="es-ES" dirty="0" err="1" smtClean="0"/>
              <a:t>commit</a:t>
            </a:r>
            <a:r>
              <a:rPr lang="es-ES" dirty="0" smtClean="0"/>
              <a:t>, el índice y el 					             </a:t>
            </a:r>
            <a:r>
              <a:rPr lang="es-ES" dirty="0" err="1" smtClean="0"/>
              <a:t>working</a:t>
            </a:r>
            <a:r>
              <a:rPr lang="es-ES" dirty="0" smtClean="0"/>
              <a:t> </a:t>
            </a:r>
            <a:r>
              <a:rPr lang="es-ES" dirty="0" err="1" smtClean="0"/>
              <a:t>area</a:t>
            </a:r>
            <a:r>
              <a:rPr lang="es-ES" dirty="0" smtClean="0"/>
              <a:t>. 	</a:t>
            </a:r>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03448"/>
            <a:ext cx="8640960" cy="5040560"/>
          </a:xfrm>
          <a:prstGeom prst="rect">
            <a:avLst/>
          </a:prstGeom>
        </p:spPr>
        <p:txBody>
          <a:bodyPr vert="horz" lIns="91440" tIns="45720" rIns="91440" bIns="45720" rtlCol="0" anchor="ctr">
            <a:normAutofit/>
          </a:bodyPr>
          <a:lstStyle/>
          <a:p>
            <a:pPr lvl="0">
              <a:spcBef>
                <a:spcPct val="0"/>
              </a:spcBef>
            </a:pPr>
            <a:endParaRPr lang="es-ES" sz="2600" dirty="0" smtClean="0"/>
          </a:p>
          <a:p>
            <a:pPr lvl="0">
              <a:spcBef>
                <a:spcPct val="0"/>
              </a:spcBef>
            </a:pPr>
            <a:r>
              <a:rPr lang="es-ES" sz="2600" dirty="0" smtClean="0"/>
              <a:t>Agregamos un nombre, un tipo de licencia si lo deseamos y el archivo </a:t>
            </a:r>
            <a:r>
              <a:rPr lang="es-ES" sz="2600" dirty="0" err="1" smtClean="0"/>
              <a:t>Readme</a:t>
            </a:r>
            <a:r>
              <a:rPr lang="es-ES" sz="2600" dirty="0" smtClean="0"/>
              <a:t> que nos ayudará a inicializar el proyecto y no tenerlo totalmente vacio.</a:t>
            </a:r>
          </a:p>
          <a:p>
            <a:pPr lvl="0">
              <a:spcBef>
                <a:spcPct val="0"/>
              </a:spcBef>
            </a:pPr>
            <a:endParaRPr lang="es-ES" sz="2800" dirty="0" smtClean="0"/>
          </a:p>
          <a:p>
            <a:pPr lvl="0">
              <a:spcBef>
                <a:spcPct val="0"/>
              </a:spcBef>
            </a:pPr>
            <a:endParaRPr lang="es-MX" sz="2800" dirty="0"/>
          </a:p>
        </p:txBody>
      </p:sp>
      <p:pic>
        <p:nvPicPr>
          <p:cNvPr id="13314" name="Picture 2" descr="C:\Users\José\Desktop\readme.jpg"/>
          <p:cNvPicPr>
            <a:picLocks noChangeAspect="1" noChangeArrowheads="1"/>
          </p:cNvPicPr>
          <p:nvPr/>
        </p:nvPicPr>
        <p:blipFill>
          <a:blip r:embed="rId2" cstate="print"/>
          <a:srcRect/>
          <a:stretch>
            <a:fillRect/>
          </a:stretch>
        </p:blipFill>
        <p:spPr bwMode="auto">
          <a:xfrm>
            <a:off x="1475656" y="2276872"/>
            <a:ext cx="6768752" cy="4548386"/>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819472"/>
            <a:ext cx="8640960" cy="5040560"/>
          </a:xfrm>
          <a:prstGeom prst="rect">
            <a:avLst/>
          </a:prstGeom>
        </p:spPr>
        <p:txBody>
          <a:bodyPr vert="horz" lIns="91440" tIns="45720" rIns="91440" bIns="45720" rtlCol="0" anchor="ctr">
            <a:normAutofit/>
          </a:bodyPr>
          <a:lstStyle/>
          <a:p>
            <a:pPr lvl="0">
              <a:spcBef>
                <a:spcPct val="0"/>
              </a:spcBef>
            </a:pPr>
            <a:endParaRPr lang="es-ES" sz="2600" dirty="0" smtClean="0"/>
          </a:p>
          <a:p>
            <a:pPr lvl="0">
              <a:spcBef>
                <a:spcPct val="0"/>
              </a:spcBef>
            </a:pPr>
            <a:r>
              <a:rPr lang="es-ES" sz="2600" dirty="0" smtClean="0"/>
              <a:t>Una vez creado el repositorio aplicamos los pasos vistos anteriormente y copiamos su URL.</a:t>
            </a:r>
          </a:p>
          <a:p>
            <a:pPr lvl="0">
              <a:spcBef>
                <a:spcPct val="0"/>
              </a:spcBef>
            </a:pPr>
            <a:endParaRPr lang="es-ES" sz="2800" dirty="0" smtClean="0"/>
          </a:p>
          <a:p>
            <a:pPr lvl="0">
              <a:spcBef>
                <a:spcPct val="0"/>
              </a:spcBef>
            </a:pPr>
            <a:endParaRPr lang="es-MX" sz="2800" dirty="0"/>
          </a:p>
        </p:txBody>
      </p:sp>
      <p:pic>
        <p:nvPicPr>
          <p:cNvPr id="14338" name="Picture 2" descr="C:\Users\José\Desktop\readme.jpg"/>
          <p:cNvPicPr>
            <a:picLocks noChangeAspect="1" noChangeArrowheads="1"/>
          </p:cNvPicPr>
          <p:nvPr/>
        </p:nvPicPr>
        <p:blipFill>
          <a:blip r:embed="rId2" cstate="print"/>
          <a:srcRect/>
          <a:stretch>
            <a:fillRect/>
          </a:stretch>
        </p:blipFill>
        <p:spPr bwMode="auto">
          <a:xfrm>
            <a:off x="1259632" y="1988840"/>
            <a:ext cx="6696744" cy="4711186"/>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764704"/>
            <a:ext cx="8640960" cy="5760640"/>
          </a:xfrm>
          <a:prstGeom prst="rect">
            <a:avLst/>
          </a:prstGeom>
        </p:spPr>
        <p:txBody>
          <a:bodyPr vert="horz" lIns="91440" tIns="45720" rIns="91440" bIns="45720" rtlCol="0" anchor="ctr">
            <a:normAutofit/>
          </a:bodyPr>
          <a:lstStyle/>
          <a:p>
            <a:pPr lvl="0">
              <a:spcBef>
                <a:spcPct val="0"/>
              </a:spcBef>
            </a:pPr>
            <a:endParaRPr lang="es-ES" sz="2600" dirty="0" smtClean="0"/>
          </a:p>
          <a:p>
            <a:pPr lvl="0">
              <a:spcBef>
                <a:spcPct val="0"/>
              </a:spcBef>
            </a:pPr>
            <a:r>
              <a:rPr lang="es-ES" sz="2600" dirty="0" smtClean="0"/>
              <a:t>Ahora en nuestra computadora, desde la consola ingresamos al repositorio que nos interesa subir a </a:t>
            </a:r>
            <a:r>
              <a:rPr lang="es-ES" sz="2600" dirty="0" err="1" smtClean="0"/>
              <a:t>Git</a:t>
            </a:r>
            <a:r>
              <a:rPr lang="es-ES" sz="2600" dirty="0" smtClean="0"/>
              <a:t> </a:t>
            </a:r>
            <a:r>
              <a:rPr lang="es-ES" sz="2600" dirty="0" err="1" smtClean="0"/>
              <a:t>Hub</a:t>
            </a:r>
            <a:r>
              <a:rPr lang="es-ES" sz="2600" dirty="0" smtClean="0"/>
              <a:t>.</a:t>
            </a:r>
          </a:p>
          <a:p>
            <a:pPr lvl="0">
              <a:spcBef>
                <a:spcPct val="0"/>
              </a:spcBef>
            </a:pPr>
            <a:endParaRPr lang="es-ES" sz="2600" dirty="0" smtClean="0"/>
          </a:p>
          <a:p>
            <a:pPr lvl="0">
              <a:spcBef>
                <a:spcPct val="0"/>
              </a:spcBef>
            </a:pPr>
            <a:r>
              <a:rPr lang="es-ES" sz="2600" dirty="0" smtClean="0"/>
              <a:t>Dentro de ese repositorio le indicamos la dirección del repositorio remoto.</a:t>
            </a:r>
          </a:p>
          <a:p>
            <a:pPr lvl="0">
              <a:spcBef>
                <a:spcPct val="0"/>
              </a:spcBef>
            </a:pPr>
            <a:endParaRPr lang="es-ES" sz="2600" dirty="0" smtClean="0"/>
          </a:p>
          <a:p>
            <a:pPr lvl="0">
              <a:spcBef>
                <a:spcPct val="0"/>
              </a:spcBef>
            </a:pPr>
            <a:r>
              <a:rPr lang="es-ES" sz="2600" dirty="0" smtClean="0"/>
              <a:t>Para ver con que direcciones ya contamos escribimos simplemente:</a:t>
            </a:r>
          </a:p>
          <a:p>
            <a:pPr lvl="0">
              <a:spcBef>
                <a:spcPct val="0"/>
              </a:spcBef>
            </a:pPr>
            <a:endParaRPr lang="es-ES" sz="2600" dirty="0" smtClean="0"/>
          </a:p>
          <a:p>
            <a:pPr lvl="0">
              <a:spcBef>
                <a:spcPct val="0"/>
              </a:spcBef>
            </a:pPr>
            <a:r>
              <a:rPr lang="es-ES" sz="2600" dirty="0" err="1" smtClean="0"/>
              <a:t>git</a:t>
            </a:r>
            <a:r>
              <a:rPr lang="es-ES" sz="2600" dirty="0" smtClean="0"/>
              <a:t> </a:t>
            </a:r>
            <a:r>
              <a:rPr lang="es-ES" sz="2600" dirty="0" err="1" smtClean="0"/>
              <a:t>remote</a:t>
            </a:r>
            <a:r>
              <a:rPr lang="es-ES" sz="2600" dirty="0" smtClean="0"/>
              <a:t> –v</a:t>
            </a:r>
          </a:p>
          <a:p>
            <a:pPr lvl="0">
              <a:spcBef>
                <a:spcPct val="0"/>
              </a:spcBef>
            </a:pPr>
            <a:endParaRPr lang="es-ES" sz="2600" dirty="0" smtClean="0"/>
          </a:p>
          <a:p>
            <a:pPr lvl="0">
              <a:spcBef>
                <a:spcPct val="0"/>
              </a:spcBef>
            </a:pPr>
            <a:r>
              <a:rPr lang="es-ES" sz="2600" dirty="0" smtClean="0"/>
              <a:t>Lo</a:t>
            </a:r>
            <a:r>
              <a:rPr lang="es-ES" sz="2800" dirty="0" smtClean="0"/>
              <a:t> que nos entregara un listado.</a:t>
            </a:r>
            <a:endParaRPr lang="es-ES" sz="2600" dirty="0" smtClean="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10"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764704"/>
            <a:ext cx="8640960" cy="5760640"/>
          </a:xfrm>
          <a:prstGeom prst="rect">
            <a:avLst/>
          </a:prstGeom>
        </p:spPr>
        <p:txBody>
          <a:bodyPr vert="horz" lIns="91440" tIns="45720" rIns="91440" bIns="45720" rtlCol="0" anchor="ctr">
            <a:normAutofit/>
          </a:bodyPr>
          <a:lstStyle/>
          <a:p>
            <a:pPr lvl="0">
              <a:spcBef>
                <a:spcPct val="0"/>
              </a:spcBef>
            </a:pPr>
            <a:r>
              <a:rPr lang="es-ES" sz="2600" dirty="0" smtClean="0"/>
              <a:t>Si tu proyecto lo clonaste de un repositorio remoto ya existente te percataras que nos muestra un repositorio origen con una dirección vinculada.</a:t>
            </a:r>
          </a:p>
          <a:p>
            <a:pPr lvl="0">
              <a:spcBef>
                <a:spcPct val="0"/>
              </a:spcBef>
            </a:pPr>
            <a:endParaRPr lang="es-ES" sz="2600" dirty="0" smtClean="0"/>
          </a:p>
          <a:p>
            <a:pPr lvl="0">
              <a:spcBef>
                <a:spcPct val="0"/>
              </a:spcBef>
            </a:pPr>
            <a:r>
              <a:rPr lang="es-ES" sz="2600" dirty="0" smtClean="0"/>
              <a:t>Este repositorio origen se puede cambiar con el siguiente comando.</a:t>
            </a:r>
          </a:p>
          <a:p>
            <a:pPr lvl="0">
              <a:spcBef>
                <a:spcPct val="0"/>
              </a:spcBef>
            </a:pPr>
            <a:endParaRPr lang="es-ES" sz="2600" dirty="0" smtClean="0"/>
          </a:p>
          <a:p>
            <a:pPr lvl="0">
              <a:spcBef>
                <a:spcPct val="0"/>
              </a:spcBef>
            </a:pPr>
            <a:r>
              <a:rPr lang="es-ES" sz="2600" dirty="0" err="1" smtClean="0"/>
              <a:t>git</a:t>
            </a:r>
            <a:r>
              <a:rPr lang="es-ES" sz="2600" dirty="0" smtClean="0"/>
              <a:t> </a:t>
            </a:r>
            <a:r>
              <a:rPr lang="es-ES" sz="2600" dirty="0" err="1" smtClean="0"/>
              <a:t>remote</a:t>
            </a:r>
            <a:r>
              <a:rPr lang="es-ES" sz="2600" dirty="0" smtClean="0"/>
              <a:t> </a:t>
            </a:r>
            <a:r>
              <a:rPr lang="es-ES" sz="2600" dirty="0" err="1" smtClean="0"/>
              <a:t>add</a:t>
            </a:r>
            <a:r>
              <a:rPr lang="es-ES" sz="2600" dirty="0" smtClean="0"/>
              <a:t> </a:t>
            </a:r>
            <a:r>
              <a:rPr lang="es-ES" sz="2600" dirty="0" err="1" smtClean="0"/>
              <a:t>origin</a:t>
            </a:r>
            <a:r>
              <a:rPr lang="es-ES" sz="2600" dirty="0" smtClean="0"/>
              <a:t> &lt;URL&gt;</a:t>
            </a:r>
          </a:p>
          <a:p>
            <a:pPr lvl="0">
              <a:spcBef>
                <a:spcPct val="0"/>
              </a:spcBef>
            </a:pPr>
            <a:endParaRPr lang="es-ES" sz="2600" dirty="0" smtClean="0"/>
          </a:p>
          <a:p>
            <a:pPr lvl="0">
              <a:spcBef>
                <a:spcPct val="0"/>
              </a:spcBef>
            </a:pPr>
            <a:r>
              <a:rPr lang="es-ES" sz="2600" dirty="0" smtClean="0"/>
              <a:t>Puedes comprobar que se realizo el cambio escribiendo nuevamente </a:t>
            </a:r>
            <a:r>
              <a:rPr lang="es-ES" sz="2600" dirty="0" err="1" smtClean="0"/>
              <a:t>git</a:t>
            </a:r>
            <a:r>
              <a:rPr lang="es-ES" sz="2600" dirty="0" smtClean="0"/>
              <a:t> </a:t>
            </a:r>
            <a:r>
              <a:rPr lang="es-ES" sz="2600" dirty="0" err="1" smtClean="0"/>
              <a:t>remote</a:t>
            </a:r>
            <a:r>
              <a:rPr lang="es-ES" sz="2600" dirty="0" smtClean="0"/>
              <a:t> –v</a:t>
            </a: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10"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27384"/>
            <a:ext cx="8640960" cy="5760640"/>
          </a:xfrm>
          <a:prstGeom prst="rect">
            <a:avLst/>
          </a:prstGeom>
        </p:spPr>
        <p:txBody>
          <a:bodyPr vert="horz" lIns="91440" tIns="45720" rIns="91440" bIns="45720" rtlCol="0" anchor="ctr">
            <a:normAutofit/>
          </a:bodyPr>
          <a:lstStyle/>
          <a:p>
            <a:pPr lvl="0">
              <a:spcBef>
                <a:spcPct val="0"/>
              </a:spcBef>
            </a:pPr>
            <a:r>
              <a:rPr lang="es-ES" sz="2600" dirty="0" smtClean="0"/>
              <a:t>Puedes crear y nombrar otros repositorios remotos vinculándolos con diferentes direcciones URL.</a:t>
            </a:r>
          </a:p>
          <a:p>
            <a:pPr lvl="0">
              <a:spcBef>
                <a:spcPct val="0"/>
              </a:spcBef>
            </a:pPr>
            <a:r>
              <a:rPr lang="es-ES" sz="2600" dirty="0" smtClean="0"/>
              <a:t>Utiliza el siguiente comando para hacerlo:</a:t>
            </a:r>
          </a:p>
          <a:p>
            <a:pPr lvl="0">
              <a:spcBef>
                <a:spcPct val="0"/>
              </a:spcBef>
            </a:pPr>
            <a:endParaRPr lang="es-ES" sz="2600" dirty="0" smtClean="0"/>
          </a:p>
          <a:p>
            <a:pPr lvl="0">
              <a:spcBef>
                <a:spcPct val="0"/>
              </a:spcBef>
            </a:pPr>
            <a:r>
              <a:rPr lang="es-MX" sz="2800" dirty="0" err="1" smtClean="0"/>
              <a:t>git</a:t>
            </a:r>
            <a:r>
              <a:rPr lang="es-MX" sz="2800" dirty="0" smtClean="0"/>
              <a:t> </a:t>
            </a:r>
            <a:r>
              <a:rPr lang="es-MX" sz="2800" dirty="0" err="1" smtClean="0"/>
              <a:t>remote</a:t>
            </a:r>
            <a:r>
              <a:rPr lang="es-MX" sz="2800" dirty="0" smtClean="0"/>
              <a:t> </a:t>
            </a:r>
            <a:r>
              <a:rPr lang="es-MX" sz="2800" dirty="0" err="1" smtClean="0"/>
              <a:t>add</a:t>
            </a:r>
            <a:r>
              <a:rPr lang="es-MX" sz="2800" dirty="0" smtClean="0"/>
              <a:t> &lt;</a:t>
            </a:r>
            <a:r>
              <a:rPr lang="es-MX" sz="2800" dirty="0" err="1" smtClean="0"/>
              <a:t>nombreRepositorio</a:t>
            </a:r>
            <a:r>
              <a:rPr lang="es-MX" sz="2800" dirty="0" smtClean="0"/>
              <a:t>&gt; </a:t>
            </a:r>
            <a:r>
              <a:rPr lang="es-MX" sz="2800" dirty="0" err="1" smtClean="0"/>
              <a:t>git</a:t>
            </a:r>
            <a:r>
              <a:rPr lang="es-MX" sz="2800" dirty="0" smtClean="0"/>
              <a:t>:&lt;URL&gt;</a:t>
            </a:r>
          </a:p>
          <a:p>
            <a:pPr lvl="0">
              <a:spcBef>
                <a:spcPct val="0"/>
              </a:spcBef>
            </a:pPr>
            <a:endParaRPr lang="es-ES" sz="2800" dirty="0" smtClean="0"/>
          </a:p>
          <a:p>
            <a:pPr lvl="0">
              <a:spcBef>
                <a:spcPct val="0"/>
              </a:spcBef>
            </a:pPr>
            <a:r>
              <a:rPr lang="es-ES" sz="2800" dirty="0" smtClean="0"/>
              <a:t>Puedes comprobar la creación del repositorio remoto nuevamente con </a:t>
            </a:r>
            <a:r>
              <a:rPr lang="es-ES" sz="2800" dirty="0" err="1" smtClean="0"/>
              <a:t>git</a:t>
            </a:r>
            <a:r>
              <a:rPr lang="es-ES" sz="2800" dirty="0" smtClean="0"/>
              <a:t> </a:t>
            </a:r>
            <a:r>
              <a:rPr lang="es-ES" sz="2800" dirty="0" err="1" smtClean="0"/>
              <a:t>remote</a:t>
            </a:r>
            <a:r>
              <a:rPr lang="es-ES" sz="2800" dirty="0" smtClean="0"/>
              <a:t> -v</a:t>
            </a:r>
            <a:endParaRPr lang="es-ES" sz="2600" dirty="0" smtClean="0"/>
          </a:p>
        </p:txBody>
      </p:sp>
      <p:pic>
        <p:nvPicPr>
          <p:cNvPr id="15363" name="Picture 3" descr="C:\Users\José\Desktop\repositorios.jpg"/>
          <p:cNvPicPr>
            <a:picLocks noChangeAspect="1" noChangeArrowheads="1"/>
          </p:cNvPicPr>
          <p:nvPr/>
        </p:nvPicPr>
        <p:blipFill>
          <a:blip r:embed="rId2" cstate="print"/>
          <a:srcRect/>
          <a:stretch>
            <a:fillRect/>
          </a:stretch>
        </p:blipFill>
        <p:spPr bwMode="auto">
          <a:xfrm>
            <a:off x="395536" y="5314527"/>
            <a:ext cx="8429129" cy="490737"/>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27384"/>
            <a:ext cx="8640960" cy="3528392"/>
          </a:xfrm>
          <a:prstGeom prst="rect">
            <a:avLst/>
          </a:prstGeom>
        </p:spPr>
        <p:txBody>
          <a:bodyPr vert="horz" lIns="91440" tIns="45720" rIns="91440" bIns="45720" rtlCol="0" anchor="ctr">
            <a:normAutofit/>
          </a:bodyPr>
          <a:lstStyle/>
          <a:p>
            <a:pPr lvl="0">
              <a:spcBef>
                <a:spcPct val="0"/>
              </a:spcBef>
            </a:pPr>
            <a:r>
              <a:rPr lang="es-ES" sz="2600" dirty="0" smtClean="0"/>
              <a:t>Con </a:t>
            </a:r>
            <a:r>
              <a:rPr lang="es-ES" sz="2600" dirty="0" err="1" smtClean="0"/>
              <a:t>git</a:t>
            </a:r>
            <a:r>
              <a:rPr lang="es-ES" sz="2600" dirty="0" smtClean="0"/>
              <a:t> </a:t>
            </a:r>
            <a:r>
              <a:rPr lang="es-ES" sz="2600" dirty="0" err="1" smtClean="0"/>
              <a:t>remote</a:t>
            </a:r>
            <a:r>
              <a:rPr lang="es-ES" sz="2600" dirty="0" smtClean="0"/>
              <a:t> –v comprobamos que creamos diferentes repositorios cada uno con su dirección URL en particular</a:t>
            </a:r>
          </a:p>
        </p:txBody>
      </p:sp>
      <p:pic>
        <p:nvPicPr>
          <p:cNvPr id="16386" name="Picture 2" descr="C:\Users\José\Desktop\repositorios.jpg"/>
          <p:cNvPicPr>
            <a:picLocks noChangeAspect="1" noChangeArrowheads="1"/>
          </p:cNvPicPr>
          <p:nvPr/>
        </p:nvPicPr>
        <p:blipFill>
          <a:blip r:embed="rId2" cstate="print"/>
          <a:srcRect/>
          <a:stretch>
            <a:fillRect/>
          </a:stretch>
        </p:blipFill>
        <p:spPr bwMode="auto">
          <a:xfrm>
            <a:off x="524231" y="2924944"/>
            <a:ext cx="7936201" cy="2160240"/>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88640"/>
            <a:ext cx="8640960" cy="3528392"/>
          </a:xfrm>
          <a:prstGeom prst="rect">
            <a:avLst/>
          </a:prstGeom>
        </p:spPr>
        <p:txBody>
          <a:bodyPr vert="horz" lIns="91440" tIns="45720" rIns="91440" bIns="45720" rtlCol="0" anchor="ctr">
            <a:normAutofit/>
          </a:bodyPr>
          <a:lstStyle/>
          <a:p>
            <a:pPr lvl="0">
              <a:spcBef>
                <a:spcPct val="0"/>
              </a:spcBef>
            </a:pPr>
            <a:r>
              <a:rPr lang="es-ES" sz="2600" dirty="0" smtClean="0"/>
              <a:t>Si quisiéramos borrar alguno de estos repositorios remotos escribimos:</a:t>
            </a:r>
          </a:p>
          <a:p>
            <a:pPr lvl="0">
              <a:spcBef>
                <a:spcPct val="0"/>
              </a:spcBef>
            </a:pPr>
            <a:endParaRPr lang="es-ES" sz="2600" dirty="0" smtClean="0"/>
          </a:p>
          <a:p>
            <a:pPr lvl="0">
              <a:spcBef>
                <a:spcPct val="0"/>
              </a:spcBef>
            </a:pPr>
            <a:r>
              <a:rPr lang="es-ES" sz="2600" dirty="0" err="1" smtClean="0"/>
              <a:t>git</a:t>
            </a:r>
            <a:r>
              <a:rPr lang="es-ES" sz="2600" dirty="0" smtClean="0"/>
              <a:t> </a:t>
            </a:r>
            <a:r>
              <a:rPr lang="es-ES" sz="2600" dirty="0" err="1" smtClean="0"/>
              <a:t>remote</a:t>
            </a:r>
            <a:r>
              <a:rPr lang="es-ES" sz="2600" dirty="0" smtClean="0"/>
              <a:t> </a:t>
            </a:r>
            <a:r>
              <a:rPr lang="es-ES" sz="2600" dirty="0" err="1" smtClean="0"/>
              <a:t>remove</a:t>
            </a:r>
            <a:r>
              <a:rPr lang="es-ES" sz="2600" dirty="0" smtClean="0"/>
              <a:t> &lt;Nombre del repositorio&gt; </a:t>
            </a:r>
          </a:p>
        </p:txBody>
      </p:sp>
      <p:pic>
        <p:nvPicPr>
          <p:cNvPr id="17410" name="Picture 2" descr="C:\Users\José\Desktop\repositorios.jpg"/>
          <p:cNvPicPr>
            <a:picLocks noChangeAspect="1" noChangeArrowheads="1"/>
          </p:cNvPicPr>
          <p:nvPr/>
        </p:nvPicPr>
        <p:blipFill>
          <a:blip r:embed="rId2" cstate="print"/>
          <a:srcRect/>
          <a:stretch>
            <a:fillRect/>
          </a:stretch>
        </p:blipFill>
        <p:spPr bwMode="auto">
          <a:xfrm>
            <a:off x="1325042" y="3115522"/>
            <a:ext cx="6271294" cy="3265806"/>
          </a:xfrm>
          <a:prstGeom prst="rect">
            <a:avLst/>
          </a:prstGeom>
          <a:noFill/>
        </p:spPr>
      </p:pic>
      <p:pic>
        <p:nvPicPr>
          <p:cNvPr id="9"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88640"/>
            <a:ext cx="8640960" cy="3528392"/>
          </a:xfrm>
          <a:prstGeom prst="rect">
            <a:avLst/>
          </a:prstGeom>
        </p:spPr>
        <p:txBody>
          <a:bodyPr vert="horz" lIns="91440" tIns="45720" rIns="91440" bIns="45720" rtlCol="0" anchor="ctr">
            <a:normAutofit/>
          </a:bodyPr>
          <a:lstStyle/>
          <a:p>
            <a:pPr lvl="0">
              <a:spcBef>
                <a:spcPct val="0"/>
              </a:spcBef>
            </a:pPr>
            <a:r>
              <a:rPr lang="es-ES" sz="2600" dirty="0" smtClean="0"/>
              <a:t>Si se quiere cambiar la dirección URL del repositorio remoto, basta con este </a:t>
            </a:r>
            <a:r>
              <a:rPr lang="es-ES" sz="2600" dirty="0" err="1" smtClean="0"/>
              <a:t>commando</a:t>
            </a:r>
            <a:r>
              <a:rPr lang="es-ES" sz="2600" dirty="0" smtClean="0"/>
              <a:t>:</a:t>
            </a:r>
          </a:p>
          <a:p>
            <a:pPr lvl="0">
              <a:spcBef>
                <a:spcPct val="0"/>
              </a:spcBef>
            </a:pPr>
            <a:endParaRPr lang="es-ES" sz="2600" dirty="0" smtClean="0"/>
          </a:p>
          <a:p>
            <a:pPr lvl="0">
              <a:spcBef>
                <a:spcPct val="0"/>
              </a:spcBef>
            </a:pPr>
            <a:r>
              <a:rPr lang="es-ES" sz="2600" dirty="0" err="1" smtClean="0"/>
              <a:t>git</a:t>
            </a:r>
            <a:r>
              <a:rPr lang="es-ES" sz="2600" dirty="0" smtClean="0"/>
              <a:t> </a:t>
            </a:r>
            <a:r>
              <a:rPr lang="es-ES" sz="2600" dirty="0" err="1" smtClean="0"/>
              <a:t>remote</a:t>
            </a:r>
            <a:r>
              <a:rPr lang="es-ES" sz="2600" dirty="0" smtClean="0"/>
              <a:t> set-</a:t>
            </a:r>
            <a:r>
              <a:rPr lang="es-ES" sz="2600" dirty="0" err="1" smtClean="0"/>
              <a:t>url</a:t>
            </a:r>
            <a:r>
              <a:rPr lang="es-ES" sz="2600" dirty="0" smtClean="0"/>
              <a:t> &lt;</a:t>
            </a:r>
            <a:r>
              <a:rPr lang="es-ES" sz="2600" dirty="0" err="1" smtClean="0"/>
              <a:t>nombreDelRepositorio</a:t>
            </a:r>
            <a:r>
              <a:rPr lang="es-ES" sz="2600" dirty="0" smtClean="0"/>
              <a:t>&gt; &lt;Dirección&gt; </a:t>
            </a:r>
          </a:p>
        </p:txBody>
      </p:sp>
      <p:pic>
        <p:nvPicPr>
          <p:cNvPr id="1026" name="Picture 2" descr="C:\Users\José\Desktop\infoRemoto.jpg"/>
          <p:cNvPicPr>
            <a:picLocks noChangeAspect="1" noChangeArrowheads="1"/>
          </p:cNvPicPr>
          <p:nvPr/>
        </p:nvPicPr>
        <p:blipFill>
          <a:blip r:embed="rId2" cstate="print"/>
          <a:srcRect/>
          <a:stretch>
            <a:fillRect/>
          </a:stretch>
        </p:blipFill>
        <p:spPr bwMode="auto">
          <a:xfrm>
            <a:off x="744662" y="2982860"/>
            <a:ext cx="7643762" cy="3614492"/>
          </a:xfrm>
          <a:prstGeom prst="rect">
            <a:avLst/>
          </a:prstGeom>
          <a:noFill/>
        </p:spPr>
      </p:pic>
      <p:pic>
        <p:nvPicPr>
          <p:cNvPr id="9"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16632"/>
            <a:ext cx="8640960" cy="3528392"/>
          </a:xfrm>
          <a:prstGeom prst="rect">
            <a:avLst/>
          </a:prstGeom>
        </p:spPr>
        <p:txBody>
          <a:bodyPr vert="horz" lIns="91440" tIns="45720" rIns="91440" bIns="45720" rtlCol="0" anchor="ctr">
            <a:normAutofit/>
          </a:bodyPr>
          <a:lstStyle/>
          <a:p>
            <a:r>
              <a:rPr lang="es-ES" sz="2800" dirty="0" smtClean="0"/>
              <a:t>Si quieres saber los detalles acerca de ese repositorio remoto escribe el comando:</a:t>
            </a:r>
            <a:r>
              <a:rPr lang="es-MX" sz="2800" dirty="0" smtClean="0"/>
              <a:t> </a:t>
            </a:r>
          </a:p>
          <a:p>
            <a:r>
              <a:rPr lang="es-MX" sz="2800" dirty="0" err="1" smtClean="0"/>
              <a:t>git</a:t>
            </a:r>
            <a:r>
              <a:rPr lang="es-MX" sz="2800" dirty="0" smtClean="0"/>
              <a:t> </a:t>
            </a:r>
            <a:r>
              <a:rPr lang="es-MX" sz="2800" dirty="0" err="1" smtClean="0"/>
              <a:t>remote</a:t>
            </a:r>
            <a:r>
              <a:rPr lang="es-MX" sz="2800" dirty="0" smtClean="0"/>
              <a:t> show &lt;</a:t>
            </a:r>
            <a:r>
              <a:rPr lang="es-MX" sz="2800" dirty="0" err="1" smtClean="0"/>
              <a:t>nombreRepositorio</a:t>
            </a:r>
            <a:r>
              <a:rPr lang="es-MX" sz="2800" dirty="0" smtClean="0"/>
              <a:t>&gt;</a:t>
            </a:r>
            <a:endParaRPr lang="es-MX" sz="2800" dirty="0"/>
          </a:p>
        </p:txBody>
      </p:sp>
      <p:pic>
        <p:nvPicPr>
          <p:cNvPr id="21506" name="Picture 2" descr="C:\Users\José\Desktop\infoRemoto.jpg"/>
          <p:cNvPicPr>
            <a:picLocks noChangeAspect="1" noChangeArrowheads="1"/>
          </p:cNvPicPr>
          <p:nvPr/>
        </p:nvPicPr>
        <p:blipFill>
          <a:blip r:embed="rId2" cstate="print"/>
          <a:srcRect/>
          <a:stretch>
            <a:fillRect/>
          </a:stretch>
        </p:blipFill>
        <p:spPr bwMode="auto">
          <a:xfrm>
            <a:off x="1187624" y="2852936"/>
            <a:ext cx="6826164" cy="3312368"/>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88640"/>
            <a:ext cx="8640960" cy="5688632"/>
          </a:xfrm>
          <a:prstGeom prst="rect">
            <a:avLst/>
          </a:prstGeom>
        </p:spPr>
        <p:txBody>
          <a:bodyPr vert="horz" lIns="91440" tIns="45720" rIns="91440" bIns="45720" rtlCol="0" anchor="ctr">
            <a:normAutofit/>
          </a:bodyPr>
          <a:lstStyle/>
          <a:p>
            <a:pPr lvl="0">
              <a:spcBef>
                <a:spcPct val="0"/>
              </a:spcBef>
            </a:pPr>
            <a:r>
              <a:rPr lang="es-ES" sz="2600" dirty="0" smtClean="0"/>
              <a:t>Para subir nuestras modificaciones a un repositorio remoto, dentro de la consola nos colocamos en nuestro repositorio y escribimos el comando.</a:t>
            </a:r>
          </a:p>
          <a:p>
            <a:pPr lvl="0">
              <a:spcBef>
                <a:spcPct val="0"/>
              </a:spcBef>
            </a:pPr>
            <a:endParaRPr lang="es-ES" sz="2600" dirty="0" smtClean="0"/>
          </a:p>
          <a:p>
            <a:pPr lvl="0">
              <a:spcBef>
                <a:spcPct val="0"/>
              </a:spcBef>
            </a:pPr>
            <a:r>
              <a:rPr lang="es-ES" sz="2600" dirty="0" err="1" smtClean="0"/>
              <a:t>git</a:t>
            </a:r>
            <a:r>
              <a:rPr lang="es-ES" sz="2600" dirty="0" smtClean="0"/>
              <a:t> </a:t>
            </a:r>
            <a:r>
              <a:rPr lang="es-ES" sz="2600" dirty="0" err="1" smtClean="0"/>
              <a:t>push</a:t>
            </a:r>
            <a:r>
              <a:rPr lang="es-ES" sz="2600" dirty="0" smtClean="0"/>
              <a:t> &lt;</a:t>
            </a:r>
            <a:r>
              <a:rPr lang="es-ES" sz="2600" dirty="0" err="1" smtClean="0"/>
              <a:t>nombreRepositorio</a:t>
            </a:r>
            <a:r>
              <a:rPr lang="es-ES" sz="2600" dirty="0" smtClean="0"/>
              <a:t>&gt; &lt;Nombre de la rama&gt;</a:t>
            </a:r>
          </a:p>
          <a:p>
            <a:pPr lvl="0">
              <a:spcBef>
                <a:spcPct val="0"/>
              </a:spcBef>
            </a:pPr>
            <a:endParaRPr lang="es-ES" sz="2600" dirty="0" smtClean="0"/>
          </a:p>
          <a:p>
            <a:pPr lvl="0">
              <a:spcBef>
                <a:spcPct val="0"/>
              </a:spcBef>
            </a:pPr>
            <a:r>
              <a:rPr lang="es-ES" sz="2600" dirty="0" smtClean="0"/>
              <a:t>Nombramos el repositorio remoto que queremos modificar y la rama de nuestro repositorio local que le queremos enviar.</a:t>
            </a:r>
          </a:p>
          <a:p>
            <a:pPr lvl="0">
              <a:spcBef>
                <a:spcPct val="0"/>
              </a:spcBef>
            </a:pPr>
            <a:endParaRPr lang="es-ES" sz="2600" dirty="0" smtClean="0"/>
          </a:p>
        </p:txBody>
      </p:sp>
      <p:pic>
        <p:nvPicPr>
          <p:cNvPr id="18434" name="Picture 2" descr="C:\Users\José\Desktop\repositorios.jpg"/>
          <p:cNvPicPr>
            <a:picLocks noChangeAspect="1" noChangeArrowheads="1"/>
          </p:cNvPicPr>
          <p:nvPr/>
        </p:nvPicPr>
        <p:blipFill>
          <a:blip r:embed="rId2" cstate="print"/>
          <a:srcRect/>
          <a:stretch>
            <a:fillRect/>
          </a:stretch>
        </p:blipFill>
        <p:spPr bwMode="auto">
          <a:xfrm>
            <a:off x="1259632" y="4941168"/>
            <a:ext cx="6524551" cy="1152128"/>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Ramificaciones</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1068987"/>
            <a:ext cx="8784976" cy="6093976"/>
          </a:xfrm>
          <a:prstGeom prst="rect">
            <a:avLst/>
          </a:prstGeom>
          <a:noFill/>
        </p:spPr>
        <p:txBody>
          <a:bodyPr wrap="square" rtlCol="0">
            <a:spAutoFit/>
          </a:bodyPr>
          <a:lstStyle/>
          <a:p>
            <a:endParaRPr lang="es-ES" sz="2000" dirty="0" smtClean="0"/>
          </a:p>
          <a:p>
            <a:r>
              <a:rPr lang="es-MX" sz="2000" dirty="0" err="1" smtClean="0"/>
              <a:t>git</a:t>
            </a:r>
            <a:r>
              <a:rPr lang="es-MX" sz="2000" dirty="0" smtClean="0"/>
              <a:t> </a:t>
            </a:r>
            <a:r>
              <a:rPr lang="es-MX" sz="2000" dirty="0" err="1" smtClean="0"/>
              <a:t>branch</a:t>
            </a:r>
            <a:r>
              <a:rPr lang="es-MX" dirty="0" smtClean="0"/>
              <a:t>			    	 //Muestra las ramas existentes</a:t>
            </a:r>
          </a:p>
          <a:p>
            <a:endParaRPr lang="es-ES" dirty="0" smtClean="0"/>
          </a:p>
          <a:p>
            <a:endParaRPr lang="es-ES" dirty="0" smtClean="0"/>
          </a:p>
          <a:p>
            <a:endParaRPr lang="es-MX" dirty="0" smtClean="0"/>
          </a:p>
          <a:p>
            <a:r>
              <a:rPr lang="es-MX" sz="2000" dirty="0" err="1" smtClean="0"/>
              <a:t>git</a:t>
            </a:r>
            <a:r>
              <a:rPr lang="es-MX" sz="2000" dirty="0" smtClean="0"/>
              <a:t> </a:t>
            </a:r>
            <a:r>
              <a:rPr lang="es-MX" sz="2000" dirty="0" err="1" smtClean="0"/>
              <a:t>branch</a:t>
            </a:r>
            <a:r>
              <a:rPr lang="es-MX" sz="2000" dirty="0" smtClean="0"/>
              <a:t> &lt;nombre de la rama&gt;   </a:t>
            </a:r>
            <a:r>
              <a:rPr lang="es-MX" dirty="0" smtClean="0"/>
              <a:t>		//Crea la rama con su respectivo nombre</a:t>
            </a:r>
          </a:p>
          <a:p>
            <a:r>
              <a:rPr lang="es-MX" dirty="0" smtClean="0"/>
              <a:t> </a:t>
            </a:r>
          </a:p>
          <a:p>
            <a:endParaRPr lang="es-MX" dirty="0" smtClean="0"/>
          </a:p>
          <a:p>
            <a:endParaRPr lang="es-MX" dirty="0" smtClean="0"/>
          </a:p>
          <a:p>
            <a:r>
              <a:rPr lang="es-MX" sz="2000" dirty="0" err="1" smtClean="0"/>
              <a:t>git</a:t>
            </a:r>
            <a:r>
              <a:rPr lang="es-MX" sz="2000" dirty="0" smtClean="0"/>
              <a:t> </a:t>
            </a:r>
            <a:r>
              <a:rPr lang="es-MX" sz="2000" dirty="0" err="1" smtClean="0"/>
              <a:t>branch</a:t>
            </a:r>
            <a:r>
              <a:rPr lang="es-MX" sz="2000" dirty="0" smtClean="0"/>
              <a:t> --d &lt;nombre de la rama&gt;</a:t>
            </a:r>
            <a:r>
              <a:rPr lang="es-MX" dirty="0" smtClean="0"/>
              <a:t>		//Borra la ramificación</a:t>
            </a:r>
          </a:p>
          <a:p>
            <a:endParaRPr lang="es-ES" dirty="0" smtClean="0"/>
          </a:p>
          <a:p>
            <a:endParaRPr lang="es-ES" dirty="0" smtClean="0"/>
          </a:p>
          <a:p>
            <a:endParaRPr lang="es-MX" dirty="0" smtClean="0"/>
          </a:p>
          <a:p>
            <a:r>
              <a:rPr lang="es-MX" sz="2000" dirty="0" err="1" smtClean="0"/>
              <a:t>git</a:t>
            </a:r>
            <a:r>
              <a:rPr lang="es-MX" sz="2000" dirty="0" smtClean="0"/>
              <a:t> </a:t>
            </a:r>
            <a:r>
              <a:rPr lang="es-MX" sz="2000" dirty="0" err="1" smtClean="0"/>
              <a:t>checkout</a:t>
            </a:r>
            <a:r>
              <a:rPr lang="es-MX" sz="2000" dirty="0" smtClean="0"/>
              <a:t> &lt;</a:t>
            </a:r>
            <a:r>
              <a:rPr lang="es-MX" sz="2000" dirty="0" err="1" smtClean="0"/>
              <a:t>nombreDeLaRama</a:t>
            </a:r>
            <a:r>
              <a:rPr lang="es-MX" sz="2000" dirty="0" smtClean="0"/>
              <a:t>&gt;</a:t>
            </a:r>
            <a:r>
              <a:rPr lang="es-MX" dirty="0" smtClean="0"/>
              <a:t>		//Moverse a dicha rama </a:t>
            </a:r>
            <a:r>
              <a:rPr lang="es-ES" dirty="0" smtClean="0"/>
              <a:t>	</a:t>
            </a:r>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03448"/>
            <a:ext cx="8640960" cy="5688632"/>
          </a:xfrm>
          <a:prstGeom prst="rect">
            <a:avLst/>
          </a:prstGeom>
        </p:spPr>
        <p:txBody>
          <a:bodyPr vert="horz" lIns="91440" tIns="45720" rIns="91440" bIns="45720" rtlCol="0" anchor="ctr">
            <a:normAutofit/>
          </a:bodyPr>
          <a:lstStyle/>
          <a:p>
            <a:pPr lvl="0">
              <a:spcBef>
                <a:spcPct val="0"/>
              </a:spcBef>
            </a:pPr>
            <a:r>
              <a:rPr lang="es-ES" sz="2600" dirty="0" smtClean="0"/>
              <a:t>Para este ejemplo envié el </a:t>
            </a:r>
            <a:r>
              <a:rPr lang="es-ES" sz="2600" dirty="0" err="1" smtClean="0"/>
              <a:t>push</a:t>
            </a:r>
            <a:r>
              <a:rPr lang="es-ES" sz="2600" dirty="0" smtClean="0"/>
              <a:t> a un repositorio remoto de </a:t>
            </a:r>
            <a:r>
              <a:rPr lang="es-ES" sz="2600" dirty="0" err="1" smtClean="0"/>
              <a:t>github</a:t>
            </a:r>
            <a:r>
              <a:rPr lang="es-ES" sz="2600" dirty="0" smtClean="0"/>
              <a:t>, es por ello que después de realizar el comando me pide ingresar mi cuenta y contraseña de </a:t>
            </a:r>
            <a:r>
              <a:rPr lang="es-ES" sz="2600" dirty="0" err="1" smtClean="0"/>
              <a:t>github</a:t>
            </a:r>
            <a:r>
              <a:rPr lang="es-ES" sz="2600" dirty="0" smtClean="0"/>
              <a:t>.</a:t>
            </a:r>
          </a:p>
          <a:p>
            <a:pPr lvl="0">
              <a:spcBef>
                <a:spcPct val="0"/>
              </a:spcBef>
            </a:pPr>
            <a:endParaRPr lang="es-ES" sz="2600" dirty="0" smtClean="0"/>
          </a:p>
          <a:p>
            <a:pPr lvl="0">
              <a:spcBef>
                <a:spcPct val="0"/>
              </a:spcBef>
            </a:pPr>
            <a:r>
              <a:rPr lang="es-ES" sz="2600" dirty="0" smtClean="0"/>
              <a:t>Ingresamos nuestras credenciales y entonces hará el </a:t>
            </a:r>
            <a:r>
              <a:rPr lang="es-ES" sz="2600" dirty="0" err="1" smtClean="0"/>
              <a:t>push</a:t>
            </a:r>
            <a:r>
              <a:rPr lang="es-ES" sz="2600" dirty="0" smtClean="0"/>
              <a:t>. </a:t>
            </a:r>
          </a:p>
          <a:p>
            <a:pPr lvl="0">
              <a:spcBef>
                <a:spcPct val="0"/>
              </a:spcBef>
            </a:pPr>
            <a:endParaRPr lang="es-ES" sz="2600" dirty="0" smtClean="0"/>
          </a:p>
        </p:txBody>
      </p:sp>
      <p:pic>
        <p:nvPicPr>
          <p:cNvPr id="19458" name="Picture 2" descr="C:\Users\José\Desktop\repositorios.jpg"/>
          <p:cNvPicPr>
            <a:picLocks noChangeAspect="1" noChangeArrowheads="1"/>
          </p:cNvPicPr>
          <p:nvPr/>
        </p:nvPicPr>
        <p:blipFill>
          <a:blip r:embed="rId2" cstate="print"/>
          <a:srcRect/>
          <a:stretch>
            <a:fillRect/>
          </a:stretch>
        </p:blipFill>
        <p:spPr bwMode="auto">
          <a:xfrm>
            <a:off x="755576" y="3068960"/>
            <a:ext cx="7488832" cy="3704066"/>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764704"/>
            <a:ext cx="8640960" cy="5688632"/>
          </a:xfrm>
          <a:prstGeom prst="rect">
            <a:avLst/>
          </a:prstGeom>
        </p:spPr>
        <p:txBody>
          <a:bodyPr vert="horz" lIns="91440" tIns="45720" rIns="91440" bIns="45720" rtlCol="0" anchor="ctr">
            <a:normAutofit/>
          </a:bodyPr>
          <a:lstStyle/>
          <a:p>
            <a:pPr lvl="0">
              <a:spcBef>
                <a:spcPct val="0"/>
              </a:spcBef>
            </a:pPr>
            <a:r>
              <a:rPr lang="es-ES" sz="2600" dirty="0" smtClean="0"/>
              <a:t>Algo muy importante es que para que el </a:t>
            </a:r>
            <a:r>
              <a:rPr lang="es-ES" sz="2600" dirty="0" err="1" smtClean="0"/>
              <a:t>push</a:t>
            </a:r>
            <a:r>
              <a:rPr lang="es-ES" sz="2600" dirty="0" smtClean="0"/>
              <a:t> funcione los repositorios deben de ser del mismo proyecto.</a:t>
            </a:r>
          </a:p>
          <a:p>
            <a:pPr lvl="0">
              <a:spcBef>
                <a:spcPct val="0"/>
              </a:spcBef>
            </a:pPr>
            <a:endParaRPr lang="es-ES" sz="2600" dirty="0" smtClean="0"/>
          </a:p>
          <a:p>
            <a:pPr lvl="0">
              <a:spcBef>
                <a:spcPct val="0"/>
              </a:spcBef>
            </a:pPr>
            <a:endParaRPr lang="es-ES" sz="2600" dirty="0" smtClean="0"/>
          </a:p>
          <a:p>
            <a:pPr lvl="0">
              <a:spcBef>
                <a:spcPct val="0"/>
              </a:spcBef>
            </a:pPr>
            <a:r>
              <a:rPr lang="es-ES" sz="2600" dirty="0" smtClean="0"/>
              <a:t>Si intentas hacer un </a:t>
            </a:r>
            <a:r>
              <a:rPr lang="es-ES" sz="2600" dirty="0" err="1" smtClean="0"/>
              <a:t>push</a:t>
            </a:r>
            <a:r>
              <a:rPr lang="es-ES" sz="2600" dirty="0" smtClean="0"/>
              <a:t> de un repositorio de un proyecto distinto </a:t>
            </a:r>
            <a:r>
              <a:rPr lang="es-ES" sz="2600" dirty="0" err="1" smtClean="0"/>
              <a:t>git</a:t>
            </a:r>
            <a:r>
              <a:rPr lang="es-ES" sz="2600" dirty="0" smtClean="0"/>
              <a:t> entrara en conflicto y muy seguramente no hará la actualización.</a:t>
            </a:r>
          </a:p>
          <a:p>
            <a:pPr lvl="0">
              <a:spcBef>
                <a:spcPct val="0"/>
              </a:spcBef>
            </a:pPr>
            <a:endParaRPr lang="es-ES" sz="2600" dirty="0" smtClean="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10"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179512"/>
            <a:ext cx="8640960" cy="5688632"/>
          </a:xfrm>
          <a:prstGeom prst="rect">
            <a:avLst/>
          </a:prstGeom>
        </p:spPr>
        <p:txBody>
          <a:bodyPr vert="horz" lIns="91440" tIns="45720" rIns="91440" bIns="45720" rtlCol="0" anchor="ctr">
            <a:normAutofit/>
          </a:bodyPr>
          <a:lstStyle/>
          <a:p>
            <a:pPr lvl="0">
              <a:spcBef>
                <a:spcPct val="0"/>
              </a:spcBef>
            </a:pPr>
            <a:r>
              <a:rPr lang="es-ES" sz="2600" dirty="0" smtClean="0"/>
              <a:t>Si se siguen los pasos de manera correcta, </a:t>
            </a:r>
            <a:r>
              <a:rPr lang="es-ES" sz="2600" dirty="0" err="1" smtClean="0"/>
              <a:t>git</a:t>
            </a:r>
            <a:r>
              <a:rPr lang="es-ES" sz="2600" dirty="0" smtClean="0"/>
              <a:t> hará el </a:t>
            </a:r>
            <a:r>
              <a:rPr lang="es-ES" sz="2600" dirty="0" err="1" smtClean="0"/>
              <a:t>push</a:t>
            </a:r>
            <a:r>
              <a:rPr lang="es-ES" sz="2600" dirty="0" smtClean="0"/>
              <a:t> y se actualiza la página de </a:t>
            </a:r>
            <a:r>
              <a:rPr lang="es-ES" sz="2600" dirty="0" err="1" smtClean="0"/>
              <a:t>github</a:t>
            </a:r>
            <a:r>
              <a:rPr lang="es-ES" sz="2600" dirty="0" smtClean="0"/>
              <a:t>.</a:t>
            </a:r>
          </a:p>
          <a:p>
            <a:pPr lvl="0">
              <a:spcBef>
                <a:spcPct val="0"/>
              </a:spcBef>
            </a:pPr>
            <a:endParaRPr lang="es-ES" sz="2600" dirty="0" smtClean="0"/>
          </a:p>
        </p:txBody>
      </p:sp>
      <p:pic>
        <p:nvPicPr>
          <p:cNvPr id="20483" name="Picture 3" descr="C:\Users\José\Desktop\push.jpg"/>
          <p:cNvPicPr>
            <a:picLocks noChangeAspect="1" noChangeArrowheads="1"/>
          </p:cNvPicPr>
          <p:nvPr/>
        </p:nvPicPr>
        <p:blipFill>
          <a:blip r:embed="rId2" cstate="print"/>
          <a:srcRect/>
          <a:stretch>
            <a:fillRect/>
          </a:stretch>
        </p:blipFill>
        <p:spPr bwMode="auto">
          <a:xfrm>
            <a:off x="1979712" y="2204864"/>
            <a:ext cx="5544616" cy="3797362"/>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1107504"/>
            <a:ext cx="8640960" cy="5688632"/>
          </a:xfrm>
          <a:prstGeom prst="rect">
            <a:avLst/>
          </a:prstGeom>
        </p:spPr>
        <p:txBody>
          <a:bodyPr vert="horz" lIns="91440" tIns="45720" rIns="91440" bIns="45720" rtlCol="0" anchor="ctr">
            <a:normAutofit/>
          </a:bodyPr>
          <a:lstStyle/>
          <a:p>
            <a:pPr lvl="0">
              <a:spcBef>
                <a:spcPct val="0"/>
              </a:spcBef>
            </a:pPr>
            <a:r>
              <a:rPr lang="es-ES" sz="2600" dirty="0" smtClean="0"/>
              <a:t>En caso de que el proyecto sea tuyo automáticamente agregara los </a:t>
            </a:r>
            <a:r>
              <a:rPr lang="es-ES" sz="2600" dirty="0" err="1" smtClean="0"/>
              <a:t>commits</a:t>
            </a:r>
            <a:r>
              <a:rPr lang="es-ES" sz="2600" dirty="0" smtClean="0"/>
              <a:t> al proyecto.</a:t>
            </a:r>
          </a:p>
          <a:p>
            <a:pPr lvl="0">
              <a:spcBef>
                <a:spcPct val="0"/>
              </a:spcBef>
            </a:pPr>
            <a:endParaRPr lang="es-ES" sz="2600" dirty="0" smtClean="0"/>
          </a:p>
        </p:txBody>
      </p:sp>
      <p:pic>
        <p:nvPicPr>
          <p:cNvPr id="20482" name="Picture 2" descr="C:\Users\José\Desktop\nuevopush.jpg"/>
          <p:cNvPicPr>
            <a:picLocks noChangeAspect="1" noChangeArrowheads="1"/>
          </p:cNvPicPr>
          <p:nvPr/>
        </p:nvPicPr>
        <p:blipFill>
          <a:blip r:embed="rId2" cstate="print"/>
          <a:srcRect/>
          <a:stretch>
            <a:fillRect/>
          </a:stretch>
        </p:blipFill>
        <p:spPr bwMode="auto">
          <a:xfrm>
            <a:off x="1043608" y="2030153"/>
            <a:ext cx="7416824" cy="4639207"/>
          </a:xfrm>
          <a:prstGeom prst="rect">
            <a:avLst/>
          </a:prstGeom>
          <a:noFill/>
        </p:spPr>
      </p:pic>
      <p:pic>
        <p:nvPicPr>
          <p:cNvPr id="10"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11"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332656"/>
            <a:ext cx="8640960" cy="6552728"/>
          </a:xfrm>
          <a:prstGeom prst="rect">
            <a:avLst/>
          </a:prstGeom>
        </p:spPr>
        <p:txBody>
          <a:bodyPr vert="horz" lIns="91440" tIns="45720" rIns="91440" bIns="45720" rtlCol="0" anchor="ctr">
            <a:normAutofit/>
          </a:bodyPr>
          <a:lstStyle/>
          <a:p>
            <a:pPr lvl="0">
              <a:spcBef>
                <a:spcPct val="0"/>
              </a:spcBef>
            </a:pPr>
            <a:r>
              <a:rPr lang="es-ES" sz="2600" dirty="0" err="1" smtClean="0"/>
              <a:t>Git</a:t>
            </a:r>
            <a:r>
              <a:rPr lang="es-ES" sz="2600" dirty="0" smtClean="0"/>
              <a:t> </a:t>
            </a:r>
            <a:r>
              <a:rPr lang="es-ES" sz="2600" dirty="0" err="1" smtClean="0"/>
              <a:t>Hub</a:t>
            </a:r>
            <a:r>
              <a:rPr lang="es-ES" sz="2600" dirty="0" smtClean="0"/>
              <a:t> no permite realizar un </a:t>
            </a:r>
            <a:r>
              <a:rPr lang="es-ES" sz="2600" dirty="0" err="1" smtClean="0"/>
              <a:t>push</a:t>
            </a:r>
            <a:r>
              <a:rPr lang="es-ES" sz="2600" dirty="0" smtClean="0"/>
              <a:t> a un repositorio que no sea tuyo. Si se hace tal cosa marcará el acceso denegado como un error 403.</a:t>
            </a:r>
          </a:p>
          <a:p>
            <a:pPr lvl="0">
              <a:spcBef>
                <a:spcPct val="0"/>
              </a:spcBef>
            </a:pPr>
            <a:endParaRPr lang="es-ES" sz="2600" dirty="0" smtClean="0"/>
          </a:p>
          <a:p>
            <a:pPr lvl="0">
              <a:spcBef>
                <a:spcPct val="0"/>
              </a:spcBef>
            </a:pPr>
            <a:r>
              <a:rPr lang="es-ES" sz="2600" dirty="0" smtClean="0"/>
              <a:t>Esto se puede modificar desde el perfil de </a:t>
            </a:r>
            <a:r>
              <a:rPr lang="es-ES" sz="2600" dirty="0" err="1" smtClean="0"/>
              <a:t>github</a:t>
            </a:r>
            <a:r>
              <a:rPr lang="es-ES" sz="2600" dirty="0" smtClean="0"/>
              <a:t> del dueño del repositorio, dónde tu le podrás ceder permisos, sobre ciertas ramas o todo el proyecto, a ciertos usuarios de </a:t>
            </a:r>
            <a:r>
              <a:rPr lang="es-ES" sz="2600" dirty="0" err="1" smtClean="0"/>
              <a:t>github</a:t>
            </a:r>
            <a:r>
              <a:rPr lang="es-ES" sz="2600" dirty="0" smtClean="0"/>
              <a:t>.</a:t>
            </a:r>
          </a:p>
          <a:p>
            <a:pPr lvl="0">
              <a:spcBef>
                <a:spcPct val="0"/>
              </a:spcBef>
            </a:pPr>
            <a:endParaRPr lang="es-ES" sz="2600" dirty="0" smtClean="0"/>
          </a:p>
          <a:p>
            <a:pPr lvl="0">
              <a:spcBef>
                <a:spcPct val="0"/>
              </a:spcBef>
            </a:pPr>
            <a:r>
              <a:rPr lang="es-ES" sz="2600" dirty="0" smtClean="0"/>
              <a:t>También puedes modificarlo para que todo el publico y no solo usuarios específicos de </a:t>
            </a:r>
            <a:r>
              <a:rPr lang="es-ES" sz="2600" dirty="0" err="1" smtClean="0"/>
              <a:t>github</a:t>
            </a:r>
            <a:r>
              <a:rPr lang="es-ES" sz="2600" dirty="0" smtClean="0"/>
              <a:t> puedan modificar el repositorio.</a:t>
            </a: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10"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764704"/>
            <a:ext cx="8568952" cy="180020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En la pestaña de </a:t>
            </a:r>
            <a:r>
              <a:rPr lang="es-ES" sz="2400" dirty="0" err="1" smtClean="0">
                <a:latin typeface="+mj-lt"/>
                <a:ea typeface="+mj-ea"/>
                <a:cs typeface="+mj-cs"/>
              </a:rPr>
              <a:t>Settings</a:t>
            </a:r>
            <a:r>
              <a:rPr lang="es-ES" sz="2400" dirty="0" smtClean="0">
                <a:latin typeface="+mj-lt"/>
                <a:ea typeface="+mj-ea"/>
                <a:cs typeface="+mj-cs"/>
              </a:rPr>
              <a:t> puedes agregar usuarios de </a:t>
            </a:r>
            <a:r>
              <a:rPr lang="es-ES" sz="2400" dirty="0" err="1" smtClean="0">
                <a:latin typeface="+mj-lt"/>
                <a:ea typeface="+mj-ea"/>
                <a:cs typeface="+mj-cs"/>
              </a:rPr>
              <a:t>GitHub</a:t>
            </a:r>
            <a:r>
              <a:rPr lang="es-ES" sz="2400" dirty="0" smtClean="0">
                <a:latin typeface="+mj-lt"/>
                <a:ea typeface="+mj-ea"/>
                <a:cs typeface="+mj-cs"/>
              </a:rPr>
              <a:t> a tu proyecto utilizando la opción de </a:t>
            </a:r>
            <a:r>
              <a:rPr lang="es-ES" sz="2400" dirty="0" err="1" smtClean="0">
                <a:latin typeface="+mj-lt"/>
                <a:ea typeface="+mj-ea"/>
                <a:cs typeface="+mj-cs"/>
              </a:rPr>
              <a:t>Collaborators</a:t>
            </a:r>
            <a:r>
              <a:rPr lang="es-ES" sz="2400" dirty="0" smtClean="0">
                <a:latin typeface="+mj-lt"/>
                <a:ea typeface="+mj-ea"/>
                <a:cs typeface="+mj-cs"/>
              </a:rPr>
              <a:t>. Se les enviara un correo que deberán contestar para confirmar su participación.</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2050" name="Picture 2" descr="C:\Users\José\Desktop\infoRemoto.jpg"/>
          <p:cNvPicPr>
            <a:picLocks noChangeAspect="1" noChangeArrowheads="1"/>
          </p:cNvPicPr>
          <p:nvPr/>
        </p:nvPicPr>
        <p:blipFill>
          <a:blip r:embed="rId2" cstate="print"/>
          <a:srcRect/>
          <a:stretch>
            <a:fillRect/>
          </a:stretch>
        </p:blipFill>
        <p:spPr bwMode="auto">
          <a:xfrm>
            <a:off x="128327" y="2315691"/>
            <a:ext cx="8836161" cy="4497685"/>
          </a:xfrm>
          <a:prstGeom prst="rect">
            <a:avLst/>
          </a:prstGeom>
          <a:noFill/>
        </p:spPr>
      </p:pic>
      <p:pic>
        <p:nvPicPr>
          <p:cNvPr id="6"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764704"/>
            <a:ext cx="8568952" cy="180020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En </a:t>
            </a:r>
            <a:r>
              <a:rPr lang="es-ES" sz="2400" dirty="0" err="1" smtClean="0">
                <a:latin typeface="+mj-lt"/>
                <a:ea typeface="+mj-ea"/>
                <a:cs typeface="+mj-cs"/>
              </a:rPr>
              <a:t>Settings</a:t>
            </a:r>
            <a:r>
              <a:rPr lang="es-ES" sz="2400" dirty="0" smtClean="0">
                <a:latin typeface="+mj-lt"/>
                <a:ea typeface="+mj-ea"/>
                <a:cs typeface="+mj-cs"/>
              </a:rPr>
              <a:t> también puedes editar la seguridad para las ramas en </a:t>
            </a:r>
            <a:r>
              <a:rPr lang="es-ES" sz="2400" dirty="0" err="1" smtClean="0">
                <a:latin typeface="+mj-lt"/>
                <a:ea typeface="+mj-ea"/>
                <a:cs typeface="+mj-cs"/>
              </a:rPr>
              <a:t>Branches</a:t>
            </a:r>
            <a:r>
              <a:rPr lang="es-ES" sz="2400" dirty="0" smtClean="0">
                <a:latin typeface="+mj-lt"/>
                <a:ea typeface="+mj-ea"/>
                <a:cs typeface="+mj-cs"/>
              </a:rPr>
              <a:t>.</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4" name="Picture 2" descr="C:\Users\José\Desktop\infoRemoto.jpg"/>
          <p:cNvPicPr>
            <a:picLocks noChangeAspect="1" noChangeArrowheads="1"/>
          </p:cNvPicPr>
          <p:nvPr/>
        </p:nvPicPr>
        <p:blipFill>
          <a:blip r:embed="rId2" cstate="print"/>
          <a:srcRect/>
          <a:stretch>
            <a:fillRect/>
          </a:stretch>
        </p:blipFill>
        <p:spPr bwMode="auto">
          <a:xfrm>
            <a:off x="251520" y="2636912"/>
            <a:ext cx="8668522" cy="3888432"/>
          </a:xfrm>
          <a:prstGeom prst="rect">
            <a:avLst/>
          </a:prstGeom>
          <a:noFill/>
        </p:spPr>
      </p:pic>
      <p:pic>
        <p:nvPicPr>
          <p:cNvPr id="6"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692696"/>
            <a:ext cx="8568952" cy="180020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En </a:t>
            </a:r>
            <a:r>
              <a:rPr lang="es-ES" sz="2400" dirty="0" err="1" smtClean="0">
                <a:latin typeface="+mj-lt"/>
                <a:ea typeface="+mj-ea"/>
                <a:cs typeface="+mj-cs"/>
              </a:rPr>
              <a:t>Settings</a:t>
            </a:r>
            <a:r>
              <a:rPr lang="es-ES" sz="2400" dirty="0" smtClean="0">
                <a:latin typeface="+mj-lt"/>
                <a:ea typeface="+mj-ea"/>
                <a:cs typeface="+mj-cs"/>
              </a:rPr>
              <a:t>, en las pestaña de </a:t>
            </a:r>
            <a:r>
              <a:rPr lang="es-ES" sz="2400" dirty="0" err="1" smtClean="0">
                <a:latin typeface="+mj-lt"/>
                <a:ea typeface="+mj-ea"/>
                <a:cs typeface="+mj-cs"/>
              </a:rPr>
              <a:t>options</a:t>
            </a:r>
            <a:r>
              <a:rPr lang="es-ES" sz="2400" dirty="0" smtClean="0">
                <a:latin typeface="+mj-lt"/>
                <a:ea typeface="+mj-ea"/>
                <a:cs typeface="+mj-cs"/>
              </a:rPr>
              <a:t> puedes habilitar la opción para que cualquier persona edite el repositorio, aunque no tengan cuenta de </a:t>
            </a:r>
            <a:r>
              <a:rPr lang="es-ES" sz="2400" dirty="0" err="1" smtClean="0">
                <a:latin typeface="+mj-lt"/>
                <a:ea typeface="+mj-ea"/>
                <a:cs typeface="+mj-cs"/>
              </a:rPr>
              <a:t>Github</a:t>
            </a:r>
            <a:r>
              <a:rPr lang="es-ES" sz="2400" dirty="0" smtClean="0">
                <a:latin typeface="+mj-lt"/>
                <a:ea typeface="+mj-ea"/>
                <a:cs typeface="+mj-cs"/>
              </a:rPr>
              <a:t>.</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descr="C:\Users\José\Desktop\infoRemoto.jpg"/>
          <p:cNvPicPr>
            <a:picLocks noChangeAspect="1" noChangeArrowheads="1"/>
          </p:cNvPicPr>
          <p:nvPr/>
        </p:nvPicPr>
        <p:blipFill>
          <a:blip r:embed="rId2" cstate="print"/>
          <a:srcRect/>
          <a:stretch>
            <a:fillRect/>
          </a:stretch>
        </p:blipFill>
        <p:spPr bwMode="auto">
          <a:xfrm>
            <a:off x="467544" y="2204864"/>
            <a:ext cx="8352928" cy="4390873"/>
          </a:xfrm>
          <a:prstGeom prst="rect">
            <a:avLst/>
          </a:prstGeom>
          <a:noFill/>
        </p:spPr>
      </p:pic>
      <p:pic>
        <p:nvPicPr>
          <p:cNvPr id="6"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476672"/>
            <a:ext cx="8568952" cy="655272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Si haces una modificación en tu repositorio local, como un cambio en un </a:t>
            </a:r>
            <a:r>
              <a:rPr lang="es-ES" sz="2400" dirty="0" err="1" smtClean="0">
                <a:latin typeface="+mj-lt"/>
                <a:ea typeface="+mj-ea"/>
                <a:cs typeface="+mj-cs"/>
              </a:rPr>
              <a:t>commit</a:t>
            </a:r>
            <a:r>
              <a:rPr lang="es-ES" sz="2400" dirty="0" smtClean="0">
                <a:latin typeface="+mj-lt"/>
                <a:ea typeface="+mj-ea"/>
                <a:cs typeface="+mj-cs"/>
              </a:rPr>
              <a:t>, y </a:t>
            </a:r>
            <a:r>
              <a:rPr lang="es-ES" sz="2400" dirty="0" err="1" smtClean="0">
                <a:latin typeface="+mj-lt"/>
                <a:ea typeface="+mj-ea"/>
                <a:cs typeface="+mj-cs"/>
              </a:rPr>
              <a:t>github</a:t>
            </a:r>
            <a:r>
              <a:rPr lang="es-ES" sz="2400" dirty="0" smtClean="0">
                <a:latin typeface="+mj-lt"/>
                <a:ea typeface="+mj-ea"/>
                <a:cs typeface="+mj-cs"/>
              </a:rPr>
              <a:t> por alguna razón no detecta que hiciste ese cambio, entonces no te dejará hacer un </a:t>
            </a:r>
            <a:r>
              <a:rPr lang="es-ES" sz="2400" dirty="0" err="1" smtClean="0">
                <a:latin typeface="+mj-lt"/>
                <a:ea typeface="+mj-ea"/>
                <a:cs typeface="+mj-cs"/>
              </a:rPr>
              <a:t>push</a:t>
            </a:r>
            <a:r>
              <a:rPr lang="es-ES" sz="2400" dirty="0" smtClean="0">
                <a:latin typeface="+mj-lt"/>
                <a:ea typeface="+mj-ea"/>
                <a:cs typeface="+mj-cs"/>
              </a:rPr>
              <a:t>. </a:t>
            </a:r>
          </a:p>
          <a:p>
            <a:pPr lvl="0">
              <a:spcBef>
                <a:spcPct val="0"/>
              </a:spcBef>
            </a:pPr>
            <a:r>
              <a:rPr lang="es-ES" sz="2400" dirty="0" smtClean="0">
                <a:latin typeface="+mj-lt"/>
                <a:ea typeface="+mj-ea"/>
                <a:cs typeface="+mj-cs"/>
              </a:rPr>
              <a:t>Para </a:t>
            </a:r>
            <a:r>
              <a:rPr lang="es-ES" sz="2400" dirty="0" err="1" smtClean="0">
                <a:latin typeface="+mj-lt"/>
                <a:ea typeface="+mj-ea"/>
                <a:cs typeface="+mj-cs"/>
              </a:rPr>
              <a:t>Github</a:t>
            </a:r>
            <a:r>
              <a:rPr lang="es-ES" sz="2400" dirty="0" smtClean="0">
                <a:latin typeface="+mj-lt"/>
                <a:ea typeface="+mj-ea"/>
                <a:cs typeface="+mj-cs"/>
              </a:rPr>
              <a:t> la versión que tú tienes y la que él almacena es exactamente la misma, por lo que no hay necesidad de modificar el repositorio.</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Para estos casos puedes forzar el </a:t>
            </a:r>
            <a:r>
              <a:rPr lang="es-ES" sz="2400" dirty="0" err="1" smtClean="0">
                <a:latin typeface="+mj-lt"/>
                <a:ea typeface="+mj-ea"/>
                <a:cs typeface="+mj-cs"/>
              </a:rPr>
              <a:t>push</a:t>
            </a:r>
            <a:r>
              <a:rPr lang="es-ES" sz="2400" dirty="0" smtClean="0">
                <a:latin typeface="+mj-lt"/>
                <a:ea typeface="+mj-ea"/>
                <a:cs typeface="+mj-cs"/>
              </a:rPr>
              <a:t> a tu repositorio local con el siguiente comando:</a:t>
            </a:r>
          </a:p>
          <a:p>
            <a:pPr lvl="0">
              <a:spcBef>
                <a:spcPct val="0"/>
              </a:spcBef>
            </a:pPr>
            <a:endParaRPr lang="es-ES" sz="2400" dirty="0" smtClean="0">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push</a:t>
            </a:r>
            <a:r>
              <a:rPr lang="es-ES" sz="2400" dirty="0" smtClean="0">
                <a:latin typeface="+mj-lt"/>
                <a:ea typeface="+mj-ea"/>
                <a:cs typeface="+mj-cs"/>
              </a:rPr>
              <a:t> &lt;</a:t>
            </a:r>
            <a:r>
              <a:rPr lang="es-ES" sz="2400" dirty="0" err="1" smtClean="0">
                <a:latin typeface="+mj-lt"/>
                <a:ea typeface="+mj-ea"/>
                <a:cs typeface="+mj-cs"/>
              </a:rPr>
              <a:t>nombreRepositorio</a:t>
            </a:r>
            <a:r>
              <a:rPr lang="es-ES" sz="2400" dirty="0" smtClean="0">
                <a:latin typeface="+mj-lt"/>
                <a:ea typeface="+mj-ea"/>
                <a:cs typeface="+mj-cs"/>
              </a:rPr>
              <a:t>&gt; &lt;</a:t>
            </a:r>
            <a:r>
              <a:rPr lang="es-ES" sz="2400" dirty="0" err="1" smtClean="0">
                <a:latin typeface="+mj-lt"/>
                <a:ea typeface="+mj-ea"/>
                <a:cs typeface="+mj-cs"/>
              </a:rPr>
              <a:t>nombreRama</a:t>
            </a:r>
            <a:r>
              <a:rPr lang="es-ES" sz="2400" dirty="0" smtClean="0">
                <a:latin typeface="+mj-lt"/>
                <a:ea typeface="+mj-ea"/>
                <a:cs typeface="+mj-cs"/>
              </a:rPr>
              <a:t>&gt; -f</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Ejemplo:</a:t>
            </a:r>
          </a:p>
          <a:p>
            <a:pPr lvl="0">
              <a:spcBef>
                <a:spcPct val="0"/>
              </a:spcBef>
            </a:pPr>
            <a:endParaRPr lang="es-ES" sz="2400" dirty="0" smtClean="0">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push</a:t>
            </a:r>
            <a:r>
              <a:rPr lang="es-ES" sz="2400" dirty="0" smtClean="0">
                <a:latin typeface="+mj-lt"/>
                <a:ea typeface="+mj-ea"/>
                <a:cs typeface="+mj-cs"/>
              </a:rPr>
              <a:t> </a:t>
            </a:r>
            <a:r>
              <a:rPr lang="es-ES" sz="2400" dirty="0" err="1" smtClean="0">
                <a:latin typeface="+mj-lt"/>
                <a:ea typeface="+mj-ea"/>
                <a:cs typeface="+mj-cs"/>
              </a:rPr>
              <a:t>origin</a:t>
            </a:r>
            <a:r>
              <a:rPr lang="es-ES" sz="2400" dirty="0" smtClean="0">
                <a:latin typeface="+mj-lt"/>
                <a:ea typeface="+mj-ea"/>
                <a:cs typeface="+mj-cs"/>
              </a:rPr>
              <a:t> </a:t>
            </a:r>
            <a:r>
              <a:rPr lang="es-ES" sz="2400" dirty="0" err="1" smtClean="0">
                <a:latin typeface="+mj-lt"/>
                <a:ea typeface="+mj-ea"/>
                <a:cs typeface="+mj-cs"/>
              </a:rPr>
              <a:t>master</a:t>
            </a:r>
            <a:r>
              <a:rPr lang="es-ES" sz="2400" dirty="0" smtClean="0">
                <a:latin typeface="+mj-lt"/>
                <a:ea typeface="+mj-ea"/>
                <a:cs typeface="+mj-cs"/>
              </a:rPr>
              <a:t> -f   </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548680"/>
            <a:ext cx="8568952" cy="655272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Finalmente, hay una regla que es muy importante recordar si es que estas trabajando en equipo.</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no te va a dejar hacer un </a:t>
            </a:r>
            <a:r>
              <a:rPr lang="es-ES" sz="2400" dirty="0" err="1" smtClean="0">
                <a:latin typeface="+mj-lt"/>
                <a:ea typeface="+mj-ea"/>
                <a:cs typeface="+mj-cs"/>
              </a:rPr>
              <a:t>push</a:t>
            </a:r>
            <a:r>
              <a:rPr lang="es-ES" sz="2400" dirty="0" smtClean="0">
                <a:latin typeface="+mj-lt"/>
                <a:ea typeface="+mj-ea"/>
                <a:cs typeface="+mj-cs"/>
              </a:rPr>
              <a:t> si tu repositorio local no esta actualizado con el repositorio remoto.</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Es decir, si un colaborador también realiza un cambio y lo sube antes que tú, para poder hacer el </a:t>
            </a:r>
            <a:r>
              <a:rPr lang="es-ES" sz="2400" dirty="0" err="1" smtClean="0">
                <a:latin typeface="+mj-lt"/>
                <a:ea typeface="+mj-ea"/>
                <a:cs typeface="+mj-cs"/>
              </a:rPr>
              <a:t>push</a:t>
            </a:r>
            <a:r>
              <a:rPr lang="es-ES" sz="2400" dirty="0" smtClean="0">
                <a:latin typeface="+mj-lt"/>
                <a:ea typeface="+mj-ea"/>
                <a:cs typeface="+mj-cs"/>
              </a:rPr>
              <a:t> ahora tú deberás bajar el cambio que hizo tú compañero y hacer un </a:t>
            </a:r>
            <a:r>
              <a:rPr lang="es-ES" sz="2400" dirty="0" err="1" smtClean="0">
                <a:latin typeface="+mj-lt"/>
                <a:ea typeface="+mj-ea"/>
                <a:cs typeface="+mj-cs"/>
              </a:rPr>
              <a:t>merge</a:t>
            </a:r>
            <a:r>
              <a:rPr lang="es-ES" sz="2400" dirty="0" smtClean="0">
                <a:latin typeface="+mj-lt"/>
                <a:ea typeface="+mj-ea"/>
                <a:cs typeface="+mj-cs"/>
              </a:rPr>
              <a:t> con tu proyecto.</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Una vez que incorpores sus cambios a los tuyos y estés actualizado con el repositorio remoto ya podrás hacer el </a:t>
            </a:r>
            <a:r>
              <a:rPr lang="es-ES" sz="2400" dirty="0" err="1" smtClean="0">
                <a:latin typeface="+mj-lt"/>
                <a:ea typeface="+mj-ea"/>
                <a:cs typeface="+mj-cs"/>
              </a:rPr>
              <a:t>push</a:t>
            </a:r>
            <a:r>
              <a:rPr lang="es-ES" sz="2400" dirty="0" smtClean="0">
                <a:latin typeface="+mj-lt"/>
                <a:ea typeface="+mj-ea"/>
                <a:cs typeface="+mj-cs"/>
              </a:rPr>
              <a:t>.</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Para actualizar tu repositorio local se usan los comandos </a:t>
            </a:r>
            <a:r>
              <a:rPr lang="es-ES" sz="2400" dirty="0" err="1" smtClean="0">
                <a:latin typeface="+mj-lt"/>
                <a:ea typeface="+mj-ea"/>
                <a:cs typeface="+mj-cs"/>
              </a:rPr>
              <a:t>fetch</a:t>
            </a:r>
            <a:r>
              <a:rPr lang="es-ES" sz="2400" dirty="0" smtClean="0">
                <a:latin typeface="+mj-lt"/>
                <a:ea typeface="+mj-ea"/>
                <a:cs typeface="+mj-cs"/>
              </a:rPr>
              <a:t> y </a:t>
            </a:r>
            <a:r>
              <a:rPr lang="es-ES" sz="2400" dirty="0" err="1" smtClean="0">
                <a:latin typeface="+mj-lt"/>
                <a:ea typeface="+mj-ea"/>
                <a:cs typeface="+mj-cs"/>
              </a:rPr>
              <a:t>pull</a:t>
            </a:r>
            <a:r>
              <a:rPr lang="es-ES" sz="2400" dirty="0" smtClean="0">
                <a:latin typeface="+mj-lt"/>
                <a:ea typeface="+mj-ea"/>
                <a:cs typeface="+mj-cs"/>
              </a:rPr>
              <a:t> que veremos más adelante. </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Subir repositorio remoto</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Fusiones</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1068987"/>
            <a:ext cx="8784976" cy="7263527"/>
          </a:xfrm>
          <a:prstGeom prst="rect">
            <a:avLst/>
          </a:prstGeom>
          <a:noFill/>
        </p:spPr>
        <p:txBody>
          <a:bodyPr wrap="square" rtlCol="0">
            <a:spAutoFit/>
          </a:bodyPr>
          <a:lstStyle/>
          <a:p>
            <a:endParaRPr lang="es-ES" sz="2000" dirty="0" smtClean="0"/>
          </a:p>
          <a:p>
            <a:r>
              <a:rPr lang="es-MX" sz="2400" dirty="0" err="1" smtClean="0"/>
              <a:t>git</a:t>
            </a:r>
            <a:r>
              <a:rPr lang="es-MX" sz="2400" dirty="0" smtClean="0"/>
              <a:t> </a:t>
            </a:r>
            <a:r>
              <a:rPr lang="es-MX" sz="2400" dirty="0" err="1" smtClean="0"/>
              <a:t>merge</a:t>
            </a:r>
            <a:r>
              <a:rPr lang="es-MX" sz="2400" dirty="0" smtClean="0"/>
              <a:t> &lt;</a:t>
            </a:r>
            <a:r>
              <a:rPr lang="es-MX" sz="2400" dirty="0" err="1" smtClean="0"/>
              <a:t>nombreDeLaRama</a:t>
            </a:r>
            <a:r>
              <a:rPr lang="es-MX" sz="2400" dirty="0" smtClean="0"/>
              <a:t>&gt;	</a:t>
            </a:r>
            <a:r>
              <a:rPr lang="es-MX" dirty="0" smtClean="0"/>
              <a:t>//Fusiona la rama de la dirección actual 					con la rama que tiene el nombre que 						se escribe en el comando </a:t>
            </a:r>
          </a:p>
          <a:p>
            <a:endParaRPr lang="es-ES" sz="2000" dirty="0" smtClean="0"/>
          </a:p>
          <a:p>
            <a:endParaRPr lang="es-ES" sz="2000" dirty="0" smtClean="0"/>
          </a:p>
          <a:p>
            <a:r>
              <a:rPr lang="es-ES" sz="2000" dirty="0" smtClean="0"/>
              <a:t>Mensaje:</a:t>
            </a:r>
          </a:p>
          <a:p>
            <a:r>
              <a:rPr lang="es-ES" sz="2000" dirty="0" smtClean="0"/>
              <a:t>Al crear la fusión de las ramificaciones </a:t>
            </a:r>
            <a:r>
              <a:rPr lang="es-ES" sz="2000" dirty="0" err="1" smtClean="0"/>
              <a:t>git</a:t>
            </a:r>
            <a:r>
              <a:rPr lang="es-ES" sz="2000" dirty="0" smtClean="0"/>
              <a:t> te enviará un mensaje por consola dependiendo de lo que sucedió. </a:t>
            </a:r>
          </a:p>
          <a:p>
            <a:endParaRPr lang="es-ES" sz="2000" dirty="0" smtClean="0"/>
          </a:p>
          <a:p>
            <a:r>
              <a:rPr lang="es-MX" sz="2000" dirty="0" err="1" smtClean="0"/>
              <a:t>Fast</a:t>
            </a:r>
            <a:r>
              <a:rPr lang="es-MX" sz="2000" dirty="0" smtClean="0"/>
              <a:t>-Forward			</a:t>
            </a:r>
            <a:r>
              <a:rPr lang="es-MX" dirty="0" smtClean="0"/>
              <a:t>//</a:t>
            </a:r>
            <a:r>
              <a:rPr lang="es-MX" dirty="0" err="1" smtClean="0"/>
              <a:t>git</a:t>
            </a:r>
            <a:r>
              <a:rPr lang="es-MX" dirty="0" smtClean="0"/>
              <a:t> pudo realizar la fusión de las ramas por su 					propia cuenta.</a:t>
            </a:r>
            <a:r>
              <a:rPr lang="es-MX" sz="2000" dirty="0" smtClean="0"/>
              <a:t> </a:t>
            </a:r>
          </a:p>
          <a:p>
            <a:endParaRPr lang="es-MX" sz="2000" dirty="0" smtClean="0"/>
          </a:p>
          <a:p>
            <a:r>
              <a:rPr lang="es-MX" sz="2000" dirty="0" smtClean="0"/>
              <a:t>Manual </a:t>
            </a:r>
            <a:r>
              <a:rPr lang="es-MX" sz="2000" dirty="0" err="1" smtClean="0"/>
              <a:t>Merge</a:t>
            </a:r>
            <a:r>
              <a:rPr lang="es-MX" sz="2000" dirty="0" smtClean="0"/>
              <a:t>			</a:t>
            </a:r>
            <a:r>
              <a:rPr lang="es-MX" dirty="0" smtClean="0"/>
              <a:t>//</a:t>
            </a:r>
            <a:r>
              <a:rPr lang="es-MX" dirty="0" err="1" smtClean="0"/>
              <a:t>git</a:t>
            </a:r>
            <a:r>
              <a:rPr lang="es-MX" dirty="0" smtClean="0"/>
              <a:t> no puede realizar la fusión por su propia cuenta 				y necesita de tu intervención. </a:t>
            </a:r>
          </a:p>
          <a:p>
            <a:r>
              <a:rPr lang="es-MX" dirty="0" smtClean="0"/>
              <a:t>				Debes elegir que se conservara y que se debe 					eliminar, posteriormente debes realizar un </a:t>
            </a:r>
            <a:r>
              <a:rPr lang="es-MX" dirty="0" err="1" smtClean="0"/>
              <a:t>add</a:t>
            </a:r>
            <a:r>
              <a:rPr lang="es-MX" dirty="0" smtClean="0"/>
              <a:t> y un 				</a:t>
            </a:r>
            <a:r>
              <a:rPr lang="es-MX" dirty="0" err="1" smtClean="0"/>
              <a:t>commit</a:t>
            </a:r>
            <a:r>
              <a:rPr lang="es-MX" dirty="0" smtClean="0"/>
              <a:t>  de manera manual para concluir con la 					fusión.</a:t>
            </a: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332656"/>
            <a:ext cx="8568952" cy="6552728"/>
          </a:xfrm>
          <a:prstGeom prst="rect">
            <a:avLst/>
          </a:prstGeom>
        </p:spPr>
        <p:txBody>
          <a:bodyPr vert="horz" lIns="91440" tIns="45720" rIns="91440" bIns="45720" rtlCol="0" anchor="ctr">
            <a:normAutofit/>
          </a:bodyPr>
          <a:lstStyle/>
          <a:p>
            <a:pPr lvl="0">
              <a:spcBef>
                <a:spcPct val="0"/>
              </a:spcBef>
            </a:pPr>
            <a:endParaRPr lang="es-ES" sz="24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clone &lt;URL&gt;</a:t>
            </a:r>
          </a:p>
          <a:p>
            <a:pPr>
              <a:spcBef>
                <a:spcPct val="0"/>
              </a:spcBef>
            </a:pPr>
            <a:r>
              <a:rPr lang="es-ES" sz="2800" dirty="0" err="1" smtClean="0"/>
              <a:t>git</a:t>
            </a:r>
            <a:r>
              <a:rPr lang="es-ES" sz="2800" dirty="0" smtClean="0"/>
              <a:t> </a:t>
            </a:r>
            <a:r>
              <a:rPr lang="es-ES" sz="2800" dirty="0" err="1" smtClean="0"/>
              <a:t>remote</a:t>
            </a:r>
            <a:r>
              <a:rPr lang="es-ES" sz="2800" dirty="0" smtClean="0"/>
              <a:t> –v</a:t>
            </a:r>
          </a:p>
          <a:p>
            <a:pPr lvl="0">
              <a:spcBef>
                <a:spcPct val="0"/>
              </a:spcBef>
            </a:pPr>
            <a:endParaRPr lang="es-ES" sz="2800" dirty="0" smtClean="0">
              <a:latin typeface="+mj-lt"/>
              <a:ea typeface="+mj-ea"/>
              <a:cs typeface="+mj-cs"/>
            </a:endParaRPr>
          </a:p>
          <a:p>
            <a:pPr>
              <a:spcBef>
                <a:spcPct val="0"/>
              </a:spcBef>
            </a:pPr>
            <a:r>
              <a:rPr lang="es-ES" sz="2800" dirty="0" err="1" smtClean="0"/>
              <a:t>git</a:t>
            </a:r>
            <a:r>
              <a:rPr lang="es-ES" sz="2800" dirty="0" smtClean="0"/>
              <a:t> </a:t>
            </a:r>
            <a:r>
              <a:rPr lang="es-ES" sz="2800" dirty="0" err="1" smtClean="0"/>
              <a:t>remote</a:t>
            </a:r>
            <a:r>
              <a:rPr lang="es-ES" sz="2800" dirty="0" smtClean="0"/>
              <a:t> </a:t>
            </a:r>
            <a:r>
              <a:rPr lang="es-ES" sz="2800" dirty="0" err="1" smtClean="0"/>
              <a:t>add</a:t>
            </a:r>
            <a:r>
              <a:rPr lang="es-ES" sz="2800" dirty="0" smtClean="0"/>
              <a:t> </a:t>
            </a:r>
            <a:r>
              <a:rPr lang="es-ES" sz="2800" dirty="0" err="1" smtClean="0"/>
              <a:t>origin</a:t>
            </a:r>
            <a:r>
              <a:rPr lang="es-ES" sz="2800" dirty="0" smtClean="0"/>
              <a:t> &lt;URL&gt;</a:t>
            </a:r>
            <a:endParaRPr lang="es-ES" sz="2800" dirty="0" smtClean="0">
              <a:latin typeface="+mj-lt"/>
              <a:ea typeface="+mj-ea"/>
              <a:cs typeface="+mj-cs"/>
            </a:endParaRPr>
          </a:p>
          <a:p>
            <a:pPr>
              <a:spcBef>
                <a:spcPct val="0"/>
              </a:spcBef>
            </a:pPr>
            <a:r>
              <a:rPr lang="es-MX" sz="2800" dirty="0" err="1" smtClean="0"/>
              <a:t>git</a:t>
            </a:r>
            <a:r>
              <a:rPr lang="es-MX" sz="2800" dirty="0" smtClean="0"/>
              <a:t> </a:t>
            </a:r>
            <a:r>
              <a:rPr lang="es-MX" sz="2800" dirty="0" err="1" smtClean="0"/>
              <a:t>remote</a:t>
            </a:r>
            <a:r>
              <a:rPr lang="es-MX" sz="2800" dirty="0" smtClean="0"/>
              <a:t> </a:t>
            </a:r>
            <a:r>
              <a:rPr lang="es-MX" sz="2800" dirty="0" err="1" smtClean="0"/>
              <a:t>add</a:t>
            </a:r>
            <a:r>
              <a:rPr lang="es-MX" sz="2800" dirty="0" smtClean="0"/>
              <a:t> &lt;</a:t>
            </a:r>
            <a:r>
              <a:rPr lang="es-MX" sz="2800" dirty="0" err="1" smtClean="0"/>
              <a:t>nombreRepositorio</a:t>
            </a:r>
            <a:r>
              <a:rPr lang="es-MX" sz="2800" dirty="0" smtClean="0"/>
              <a:t>&gt; </a:t>
            </a:r>
            <a:r>
              <a:rPr lang="es-MX" sz="2800" dirty="0" err="1" smtClean="0"/>
              <a:t>git</a:t>
            </a:r>
            <a:r>
              <a:rPr lang="es-MX" sz="2800" dirty="0" smtClean="0"/>
              <a:t>:&lt;URL&gt;</a:t>
            </a:r>
          </a:p>
          <a:p>
            <a:pPr lvl="0">
              <a:spcBef>
                <a:spcPct val="0"/>
              </a:spcBef>
            </a:pPr>
            <a:endParaRPr lang="es-ES" sz="2800" dirty="0" smtClean="0">
              <a:latin typeface="+mj-lt"/>
              <a:ea typeface="+mj-ea"/>
              <a:cs typeface="+mj-cs"/>
            </a:endParaRPr>
          </a:p>
          <a:p>
            <a:pPr>
              <a:spcBef>
                <a:spcPct val="0"/>
              </a:spcBef>
            </a:pPr>
            <a:r>
              <a:rPr lang="es-ES" sz="2800" dirty="0" err="1" smtClean="0"/>
              <a:t>git</a:t>
            </a:r>
            <a:r>
              <a:rPr lang="es-ES" sz="2800" dirty="0" smtClean="0"/>
              <a:t> </a:t>
            </a:r>
            <a:r>
              <a:rPr lang="es-ES" sz="2800" dirty="0" err="1" smtClean="0"/>
              <a:t>remote</a:t>
            </a:r>
            <a:r>
              <a:rPr lang="es-ES" sz="2800" dirty="0" smtClean="0"/>
              <a:t> </a:t>
            </a:r>
            <a:r>
              <a:rPr lang="es-ES" sz="2800" dirty="0" err="1" smtClean="0"/>
              <a:t>remove</a:t>
            </a:r>
            <a:r>
              <a:rPr lang="es-ES" sz="2800" dirty="0" smtClean="0"/>
              <a:t> &lt;Nombre del repositorio&gt; </a:t>
            </a:r>
            <a:endParaRPr lang="es-ES" sz="2800" dirty="0" smtClean="0">
              <a:latin typeface="+mj-lt"/>
              <a:ea typeface="+mj-ea"/>
              <a:cs typeface="+mj-cs"/>
            </a:endParaRPr>
          </a:p>
          <a:p>
            <a:pPr lvl="0">
              <a:spcBef>
                <a:spcPct val="0"/>
              </a:spcBef>
            </a:pPr>
            <a:r>
              <a:rPr lang="es-ES" sz="2800" dirty="0" err="1" smtClean="0"/>
              <a:t>git</a:t>
            </a:r>
            <a:r>
              <a:rPr lang="es-ES" sz="2800" dirty="0" smtClean="0"/>
              <a:t> </a:t>
            </a:r>
            <a:r>
              <a:rPr lang="es-ES" sz="2800" dirty="0" err="1" smtClean="0"/>
              <a:t>remote</a:t>
            </a:r>
            <a:r>
              <a:rPr lang="es-ES" sz="2800" dirty="0" smtClean="0"/>
              <a:t> set-</a:t>
            </a:r>
            <a:r>
              <a:rPr lang="es-ES" sz="2800" dirty="0" err="1" smtClean="0"/>
              <a:t>url</a:t>
            </a:r>
            <a:r>
              <a:rPr lang="es-ES" sz="2800" dirty="0" smtClean="0"/>
              <a:t> &lt;</a:t>
            </a:r>
            <a:r>
              <a:rPr lang="es-ES" sz="2800" dirty="0" err="1" smtClean="0"/>
              <a:t>nombreDelRepositorio</a:t>
            </a:r>
            <a:r>
              <a:rPr lang="es-ES" sz="2800" dirty="0" smtClean="0"/>
              <a:t>&gt; &lt;Dirección&gt;</a:t>
            </a:r>
            <a:endParaRPr lang="es-ES" sz="2800" dirty="0" smtClean="0">
              <a:latin typeface="+mj-lt"/>
              <a:ea typeface="+mj-ea"/>
              <a:cs typeface="+mj-cs"/>
            </a:endParaRPr>
          </a:p>
          <a:p>
            <a:pPr>
              <a:spcBef>
                <a:spcPct val="0"/>
              </a:spcBef>
            </a:pPr>
            <a:endParaRPr lang="es-MX" sz="2800" dirty="0" smtClean="0"/>
          </a:p>
          <a:p>
            <a:pPr>
              <a:spcBef>
                <a:spcPct val="0"/>
              </a:spcBef>
            </a:pPr>
            <a:r>
              <a:rPr lang="es-MX" sz="2800" dirty="0" err="1" smtClean="0"/>
              <a:t>git</a:t>
            </a:r>
            <a:r>
              <a:rPr lang="es-MX" sz="2800" dirty="0" smtClean="0"/>
              <a:t> </a:t>
            </a:r>
            <a:r>
              <a:rPr lang="es-MX" sz="2800" dirty="0" err="1" smtClean="0"/>
              <a:t>remote</a:t>
            </a:r>
            <a:r>
              <a:rPr lang="es-MX" sz="2800" dirty="0" smtClean="0"/>
              <a:t> show &lt;</a:t>
            </a:r>
            <a:r>
              <a:rPr lang="es-MX" sz="2800" dirty="0" err="1" smtClean="0"/>
              <a:t>nombreRepositorio</a:t>
            </a:r>
            <a:r>
              <a:rPr lang="es-MX" sz="2800" dirty="0" smtClean="0"/>
              <a:t>&gt;</a:t>
            </a:r>
          </a:p>
          <a:p>
            <a:pPr>
              <a:spcBef>
                <a:spcPct val="0"/>
              </a:spcBef>
            </a:pPr>
            <a:endParaRPr lang="es-ES" sz="2800" dirty="0" smtClean="0">
              <a:latin typeface="+mj-lt"/>
              <a:ea typeface="+mj-ea"/>
              <a:cs typeface="+mj-cs"/>
            </a:endParaRPr>
          </a:p>
          <a:p>
            <a:pPr>
              <a:spcBef>
                <a:spcPct val="0"/>
              </a:spcBef>
            </a:pPr>
            <a:r>
              <a:rPr lang="es-ES" sz="2800" dirty="0" err="1" smtClean="0"/>
              <a:t>git</a:t>
            </a:r>
            <a:r>
              <a:rPr lang="es-ES" sz="2800" dirty="0" smtClean="0"/>
              <a:t> </a:t>
            </a:r>
            <a:r>
              <a:rPr lang="es-ES" sz="2800" dirty="0" err="1" smtClean="0"/>
              <a:t>push</a:t>
            </a:r>
            <a:r>
              <a:rPr lang="es-ES" sz="2800" dirty="0" smtClean="0"/>
              <a:t> &lt;</a:t>
            </a:r>
            <a:r>
              <a:rPr lang="es-ES" sz="2800" dirty="0" err="1" smtClean="0"/>
              <a:t>nombreRepositorio</a:t>
            </a:r>
            <a:r>
              <a:rPr lang="es-ES" sz="2800" dirty="0" smtClean="0"/>
              <a:t>&gt; &lt;</a:t>
            </a:r>
            <a:r>
              <a:rPr lang="es-ES" sz="2800" dirty="0" err="1" smtClean="0"/>
              <a:t>nombreRama</a:t>
            </a:r>
            <a:r>
              <a:rPr lang="es-ES" sz="2800" dirty="0" smtClean="0"/>
              <a:t>&gt; </a:t>
            </a: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push</a:t>
            </a:r>
            <a:r>
              <a:rPr lang="es-ES" sz="2800" dirty="0" smtClean="0">
                <a:latin typeface="+mj-lt"/>
                <a:ea typeface="+mj-ea"/>
                <a:cs typeface="+mj-cs"/>
              </a:rPr>
              <a:t> &lt;</a:t>
            </a:r>
            <a:r>
              <a:rPr lang="es-ES" sz="2800" dirty="0" err="1" smtClean="0">
                <a:latin typeface="+mj-lt"/>
                <a:ea typeface="+mj-ea"/>
                <a:cs typeface="+mj-cs"/>
              </a:rPr>
              <a:t>nombreRepositorio</a:t>
            </a:r>
            <a:r>
              <a:rPr lang="es-ES" sz="2800" dirty="0" smtClean="0">
                <a:latin typeface="+mj-lt"/>
                <a:ea typeface="+mj-ea"/>
                <a:cs typeface="+mj-cs"/>
              </a:rPr>
              <a:t>&gt; &lt;</a:t>
            </a:r>
            <a:r>
              <a:rPr lang="es-ES" sz="2800" dirty="0" err="1" smtClean="0">
                <a:latin typeface="+mj-lt"/>
                <a:ea typeface="+mj-ea"/>
                <a:cs typeface="+mj-cs"/>
              </a:rPr>
              <a:t>nombreRama</a:t>
            </a:r>
            <a:r>
              <a:rPr lang="es-ES" sz="2800" dirty="0" smtClean="0">
                <a:latin typeface="+mj-lt"/>
                <a:ea typeface="+mj-ea"/>
                <a:cs typeface="+mj-cs"/>
              </a:rPr>
              <a:t>&gt; -f</a:t>
            </a: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noProof="0" dirty="0" smtClean="0">
                <a:latin typeface="+mj-lt"/>
                <a:ea typeface="+mj-ea"/>
                <a:cs typeface="+mj-cs"/>
              </a:rPr>
              <a:t>Resumen</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760040" y="4191223"/>
            <a:ext cx="7772400" cy="1758057"/>
          </a:xfrm>
        </p:spPr>
        <p:txBody>
          <a:bodyPr/>
          <a:lstStyle/>
          <a:p>
            <a:r>
              <a:rPr lang="es-ES" dirty="0" smtClean="0"/>
              <a:t>15.- </a:t>
            </a:r>
            <a:r>
              <a:rPr lang="es-ES" dirty="0" err="1" smtClean="0"/>
              <a:t>Tags</a:t>
            </a: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pic>
        <p:nvPicPr>
          <p:cNvPr id="5" name="Picture 2" descr="C:\Users\José\Desktop\git_logo.png"/>
          <p:cNvPicPr>
            <a:picLocks noChangeAspect="1" noChangeArrowheads="1"/>
          </p:cNvPicPr>
          <p:nvPr/>
        </p:nvPicPr>
        <p:blipFill>
          <a:blip r:embed="rId3" cstate="print"/>
          <a:srcRect/>
          <a:stretch>
            <a:fillRect/>
          </a:stretch>
        </p:blipFill>
        <p:spPr bwMode="auto">
          <a:xfrm>
            <a:off x="4139952" y="5805264"/>
            <a:ext cx="1008112" cy="100811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88640"/>
            <a:ext cx="8568952" cy="5904656"/>
          </a:xfrm>
          <a:prstGeom prst="rect">
            <a:avLst/>
          </a:prstGeom>
        </p:spPr>
        <p:txBody>
          <a:bodyPr vert="horz" lIns="91440" tIns="45720" rIns="91440" bIns="45720" rtlCol="0" anchor="ctr">
            <a:normAutofit/>
          </a:bodyPr>
          <a:lstStyle/>
          <a:p>
            <a:pPr lvl="0">
              <a:spcBef>
                <a:spcPct val="0"/>
              </a:spcBef>
            </a:pPr>
            <a:r>
              <a:rPr lang="es-ES" sz="2800" dirty="0" err="1" smtClean="0">
                <a:latin typeface="+mj-lt"/>
                <a:ea typeface="+mj-ea"/>
                <a:cs typeface="+mj-cs"/>
              </a:rPr>
              <a:t>Git</a:t>
            </a:r>
            <a:r>
              <a:rPr lang="es-ES" sz="2800" dirty="0" smtClean="0">
                <a:latin typeface="+mj-lt"/>
                <a:ea typeface="+mj-ea"/>
                <a:cs typeface="+mj-cs"/>
              </a:rPr>
              <a:t> nos permite crear </a:t>
            </a:r>
            <a:r>
              <a:rPr lang="es-ES" sz="2800" dirty="0" err="1" smtClean="0">
                <a:latin typeface="+mj-lt"/>
                <a:ea typeface="+mj-ea"/>
                <a:cs typeface="+mj-cs"/>
              </a:rPr>
              <a:t>tags</a:t>
            </a:r>
            <a:r>
              <a:rPr lang="es-ES" sz="2800" dirty="0" smtClean="0">
                <a:latin typeface="+mj-lt"/>
                <a:ea typeface="+mj-ea"/>
                <a:cs typeface="+mj-cs"/>
              </a:rPr>
              <a:t> (etiquetas) dentro de nuestro repositorio.</a:t>
            </a:r>
          </a:p>
          <a:p>
            <a:pPr lvl="0">
              <a:spcBef>
                <a:spcPct val="0"/>
              </a:spcBef>
            </a:pPr>
            <a:endParaRPr lang="es-ES" sz="2800" noProof="0" dirty="0" smtClean="0">
              <a:latin typeface="+mj-lt"/>
              <a:ea typeface="+mj-ea"/>
              <a:cs typeface="+mj-cs"/>
            </a:endParaRPr>
          </a:p>
          <a:p>
            <a:pPr lvl="0">
              <a:spcBef>
                <a:spcPct val="0"/>
              </a:spcBef>
            </a:pPr>
            <a:r>
              <a:rPr lang="es-ES" sz="2800" noProof="0" dirty="0" smtClean="0">
                <a:latin typeface="+mj-lt"/>
                <a:ea typeface="+mj-ea"/>
                <a:cs typeface="+mj-cs"/>
              </a:rPr>
              <a:t>Los </a:t>
            </a:r>
            <a:r>
              <a:rPr lang="es-ES" sz="2800" noProof="0" dirty="0" err="1" smtClean="0">
                <a:latin typeface="+mj-lt"/>
                <a:ea typeface="+mj-ea"/>
                <a:cs typeface="+mj-cs"/>
              </a:rPr>
              <a:t>tags</a:t>
            </a:r>
            <a:r>
              <a:rPr lang="es-ES" sz="2800" noProof="0" dirty="0" smtClean="0">
                <a:latin typeface="+mj-lt"/>
                <a:ea typeface="+mj-ea"/>
                <a:cs typeface="+mj-cs"/>
              </a:rPr>
              <a:t> sirven para marcar nuestros </a:t>
            </a:r>
            <a:r>
              <a:rPr lang="es-ES" sz="2800" noProof="0" dirty="0" err="1" smtClean="0">
                <a:latin typeface="+mj-lt"/>
                <a:ea typeface="+mj-ea"/>
                <a:cs typeface="+mj-cs"/>
              </a:rPr>
              <a:t>commits</a:t>
            </a:r>
            <a:r>
              <a:rPr lang="es-ES" sz="2800" noProof="0" dirty="0" smtClean="0">
                <a:latin typeface="+mj-lt"/>
                <a:ea typeface="+mj-ea"/>
                <a:cs typeface="+mj-cs"/>
              </a:rPr>
              <a:t>, haciendo de esta manera que un punto en especifico </a:t>
            </a:r>
            <a:r>
              <a:rPr lang="es-ES" sz="2800" dirty="0" smtClean="0">
                <a:latin typeface="+mj-lt"/>
                <a:ea typeface="+mj-ea"/>
                <a:cs typeface="+mj-cs"/>
              </a:rPr>
              <a:t>sea más </a:t>
            </a:r>
            <a:r>
              <a:rPr lang="es-ES" sz="2800" noProof="0" dirty="0" smtClean="0">
                <a:latin typeface="+mj-lt"/>
                <a:ea typeface="+mj-ea"/>
                <a:cs typeface="+mj-cs"/>
              </a:rPr>
              <a:t>relevante dentro de la línea del tiempo.</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800" dirty="0" smtClean="0">
                <a:latin typeface="+mj-lt"/>
                <a:ea typeface="+mj-ea"/>
                <a:cs typeface="+mj-cs"/>
              </a:rPr>
              <a:t>Regularmente los </a:t>
            </a:r>
            <a:r>
              <a:rPr lang="es-ES" sz="2800" dirty="0" err="1" smtClean="0">
                <a:latin typeface="+mj-lt"/>
                <a:ea typeface="+mj-ea"/>
                <a:cs typeface="+mj-cs"/>
              </a:rPr>
              <a:t>tags</a:t>
            </a:r>
            <a:r>
              <a:rPr lang="es-ES" sz="2800" dirty="0" smtClean="0">
                <a:latin typeface="+mj-lt"/>
                <a:ea typeface="+mj-ea"/>
                <a:cs typeface="+mj-cs"/>
              </a:rPr>
              <a:t> se usan para marcar en que punto ya se puede considerar una versión del proyecto.</a:t>
            </a: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268760"/>
            <a:ext cx="8568952"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Para realizar un </a:t>
            </a:r>
            <a:r>
              <a:rPr lang="es-ES" sz="2800" dirty="0" err="1" smtClean="0">
                <a:latin typeface="+mj-lt"/>
                <a:ea typeface="+mj-ea"/>
                <a:cs typeface="+mj-cs"/>
              </a:rPr>
              <a:t>tag</a:t>
            </a:r>
            <a:r>
              <a:rPr lang="es-ES" sz="2800" dirty="0" smtClean="0">
                <a:latin typeface="+mj-lt"/>
                <a:ea typeface="+mj-ea"/>
                <a:cs typeface="+mj-cs"/>
              </a:rPr>
              <a:t> debes ir al </a:t>
            </a:r>
            <a:r>
              <a:rPr lang="es-ES" sz="2800" dirty="0" err="1" smtClean="0">
                <a:latin typeface="+mj-lt"/>
                <a:ea typeface="+mj-ea"/>
                <a:cs typeface="+mj-cs"/>
              </a:rPr>
              <a:t>commit</a:t>
            </a:r>
            <a:r>
              <a:rPr lang="es-ES" sz="2800" dirty="0" smtClean="0">
                <a:latin typeface="+mj-lt"/>
                <a:ea typeface="+mj-ea"/>
                <a:cs typeface="+mj-cs"/>
              </a:rPr>
              <a:t> al cual quieres etiquetar.</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800" noProof="0" dirty="0" smtClean="0">
                <a:latin typeface="+mj-lt"/>
                <a:ea typeface="+mj-ea"/>
                <a:cs typeface="+mj-cs"/>
              </a:rPr>
              <a:t>Hay dos tipos de </a:t>
            </a:r>
            <a:r>
              <a:rPr lang="es-ES" sz="2800" noProof="0" dirty="0" err="1" smtClean="0">
                <a:latin typeface="+mj-lt"/>
                <a:ea typeface="+mj-ea"/>
                <a:cs typeface="+mj-cs"/>
              </a:rPr>
              <a:t>tag</a:t>
            </a:r>
            <a:r>
              <a:rPr lang="es-ES" sz="2800" dirty="0" smtClean="0">
                <a:latin typeface="+mj-lt"/>
                <a:ea typeface="+mj-ea"/>
                <a:cs typeface="+mj-cs"/>
              </a:rPr>
              <a:t>: </a:t>
            </a:r>
            <a:r>
              <a:rPr lang="es-ES" sz="2800" dirty="0" err="1" smtClean="0">
                <a:latin typeface="+mj-lt"/>
                <a:ea typeface="+mj-ea"/>
                <a:cs typeface="+mj-cs"/>
              </a:rPr>
              <a:t>Tags</a:t>
            </a:r>
            <a:r>
              <a:rPr lang="es-ES" sz="2800" dirty="0" smtClean="0">
                <a:latin typeface="+mj-lt"/>
                <a:ea typeface="+mj-ea"/>
                <a:cs typeface="+mj-cs"/>
              </a:rPr>
              <a:t> anotadas y </a:t>
            </a:r>
            <a:r>
              <a:rPr lang="es-ES" sz="2800" dirty="0" err="1" smtClean="0">
                <a:latin typeface="+mj-lt"/>
                <a:ea typeface="+mj-ea"/>
                <a:cs typeface="+mj-cs"/>
              </a:rPr>
              <a:t>Tags</a:t>
            </a:r>
            <a:r>
              <a:rPr lang="es-ES" sz="2800" dirty="0" smtClean="0">
                <a:latin typeface="+mj-lt"/>
                <a:ea typeface="+mj-ea"/>
                <a:cs typeface="+mj-cs"/>
              </a:rPr>
              <a:t> ligeras</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Se diferencian únicamente porque a</a:t>
            </a:r>
            <a:r>
              <a:rPr kumimoji="0" lang="es-ES" sz="2800" b="0" i="0" u="none" strike="noStrike" kern="1200" cap="none" spc="0" normalizeH="0" noProof="0" dirty="0" smtClean="0">
                <a:ln>
                  <a:noFill/>
                </a:ln>
                <a:solidFill>
                  <a:schemeClr val="tx1"/>
                </a:solidFill>
                <a:effectLst/>
                <a:uLnTx/>
                <a:uFillTx/>
                <a:latin typeface="+mj-lt"/>
                <a:ea typeface="+mj-ea"/>
                <a:cs typeface="+mj-cs"/>
              </a:rPr>
              <a:t> las </a:t>
            </a:r>
            <a:r>
              <a:rPr kumimoji="0" lang="es-ES" sz="2800" b="0" i="0" u="none" strike="noStrike" kern="1200" cap="none" spc="0" normalizeH="0" noProof="0" dirty="0" err="1" smtClean="0">
                <a:ln>
                  <a:noFill/>
                </a:ln>
                <a:solidFill>
                  <a:schemeClr val="tx1"/>
                </a:solidFill>
                <a:effectLst/>
                <a:uLnTx/>
                <a:uFillTx/>
                <a:latin typeface="+mj-lt"/>
                <a:ea typeface="+mj-ea"/>
                <a:cs typeface="+mj-cs"/>
              </a:rPr>
              <a:t>tags</a:t>
            </a:r>
            <a:r>
              <a:rPr kumimoji="0" lang="es-ES" sz="2800" b="0" i="0" u="none" strike="noStrike" kern="1200" cap="none" spc="0" normalizeH="0" noProof="0" dirty="0" smtClean="0">
                <a:ln>
                  <a:noFill/>
                </a:ln>
                <a:solidFill>
                  <a:schemeClr val="tx1"/>
                </a:solidFill>
                <a:effectLst/>
                <a:uLnTx/>
                <a:uFillTx/>
                <a:latin typeface="+mj-lt"/>
                <a:ea typeface="+mj-ea"/>
                <a:cs typeface="+mj-cs"/>
              </a:rPr>
              <a:t> anotadas se les asigna un mensaje y a las </a:t>
            </a:r>
            <a:r>
              <a:rPr kumimoji="0" lang="es-ES" sz="2800" b="0" i="0" u="none" strike="noStrike" kern="1200" cap="none" spc="0" normalizeH="0" noProof="0" dirty="0" err="1" smtClean="0">
                <a:ln>
                  <a:noFill/>
                </a:ln>
                <a:solidFill>
                  <a:schemeClr val="tx1"/>
                </a:solidFill>
                <a:effectLst/>
                <a:uLnTx/>
                <a:uFillTx/>
                <a:latin typeface="+mj-lt"/>
                <a:ea typeface="+mj-ea"/>
                <a:cs typeface="+mj-cs"/>
              </a:rPr>
              <a:t>tags</a:t>
            </a:r>
            <a:r>
              <a:rPr kumimoji="0" lang="es-ES" sz="2800" b="0" i="0" u="none" strike="noStrike" kern="1200" cap="none" spc="0" normalizeH="0" noProof="0" dirty="0" smtClean="0">
                <a:ln>
                  <a:noFill/>
                </a:ln>
                <a:solidFill>
                  <a:schemeClr val="tx1"/>
                </a:solidFill>
                <a:effectLst/>
                <a:uLnTx/>
                <a:uFillTx/>
                <a:latin typeface="+mj-lt"/>
                <a:ea typeface="+mj-ea"/>
                <a:cs typeface="+mj-cs"/>
              </a:rPr>
              <a:t> ligeras no.</a:t>
            </a:r>
          </a:p>
          <a:p>
            <a:pPr lvl="0">
              <a:spcBef>
                <a:spcPct val="0"/>
              </a:spcBef>
            </a:pPr>
            <a:endParaRPr lang="es-ES" sz="2800" baseline="0" dirty="0" smtClean="0">
              <a:latin typeface="+mj-lt"/>
              <a:ea typeface="+mj-ea"/>
              <a:cs typeface="+mj-cs"/>
            </a:endParaRPr>
          </a:p>
          <a:p>
            <a:pPr lvl="0">
              <a:spcBef>
                <a:spcPct val="0"/>
              </a:spcBef>
            </a:pPr>
            <a:r>
              <a:rPr kumimoji="0" lang="es-ES" sz="2800" b="0" i="0" u="none" strike="noStrike" kern="1200" cap="none" spc="0" normalizeH="0" noProof="0" dirty="0" smtClean="0">
                <a:ln>
                  <a:noFill/>
                </a:ln>
                <a:solidFill>
                  <a:schemeClr val="tx1"/>
                </a:solidFill>
                <a:effectLst/>
                <a:uLnTx/>
                <a:uFillTx/>
                <a:latin typeface="+mj-lt"/>
                <a:ea typeface="+mj-ea"/>
                <a:cs typeface="+mj-cs"/>
              </a:rPr>
              <a:t>El mensaje nos provee información extra que nos ayuda a describir de mejor manera para nuestros colaboradores ese </a:t>
            </a:r>
            <a:r>
              <a:rPr kumimoji="0" lang="es-ES" sz="2800" b="0" i="0" u="none" strike="noStrike" kern="1200" cap="none" spc="0" normalizeH="0" noProof="0" dirty="0" err="1" smtClean="0">
                <a:ln>
                  <a:noFill/>
                </a:ln>
                <a:solidFill>
                  <a:schemeClr val="tx1"/>
                </a:solidFill>
                <a:effectLst/>
                <a:uLnTx/>
                <a:uFillTx/>
                <a:latin typeface="+mj-lt"/>
                <a:ea typeface="+mj-ea"/>
                <a:cs typeface="+mj-cs"/>
              </a:rPr>
              <a:t>tag</a:t>
            </a:r>
            <a:r>
              <a:rPr kumimoji="0" lang="es-ES" sz="2800" b="0" i="0" u="none" strike="noStrike" kern="1200" cap="none" spc="0" normalizeH="0" noProof="0" dirty="0" smtClean="0">
                <a:ln>
                  <a:noFill/>
                </a:ln>
                <a:solidFill>
                  <a:schemeClr val="tx1"/>
                </a:solidFill>
                <a:effectLst/>
                <a:uLnTx/>
                <a:uFillTx/>
                <a:latin typeface="+mj-lt"/>
                <a:ea typeface="+mj-ea"/>
                <a:cs typeface="+mj-cs"/>
              </a:rPr>
              <a:t>.</a:t>
            </a: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692696"/>
            <a:ext cx="8568952"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Para crear una </a:t>
            </a:r>
            <a:r>
              <a:rPr lang="es-ES" sz="2800" dirty="0" err="1" smtClean="0">
                <a:latin typeface="+mj-lt"/>
                <a:ea typeface="+mj-ea"/>
                <a:cs typeface="+mj-cs"/>
              </a:rPr>
              <a:t>tag</a:t>
            </a:r>
            <a:r>
              <a:rPr lang="es-ES" sz="2800" dirty="0" smtClean="0">
                <a:latin typeface="+mj-lt"/>
                <a:ea typeface="+mj-ea"/>
                <a:cs typeface="+mj-cs"/>
              </a:rPr>
              <a:t> anotada escribimos el siguiente comando:</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 &lt;versión o nombre&gt; -m “&lt;mensaje&gt;”</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Ejemplo:</a:t>
            </a:r>
          </a:p>
          <a:p>
            <a:pPr lvl="0">
              <a:spcBef>
                <a:spcPct val="0"/>
              </a:spcBef>
            </a:pPr>
            <a:endParaRPr lang="es-ES" sz="2800" dirty="0" smtClean="0">
              <a:latin typeface="+mj-lt"/>
              <a:ea typeface="+mj-ea"/>
              <a:cs typeface="+mj-cs"/>
            </a:endParaRPr>
          </a:p>
          <a:p>
            <a:pPr lvl="0">
              <a:spcBef>
                <a:spcPct val="0"/>
              </a:spcBef>
            </a:pP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Git</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 </a:t>
            </a: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tag</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 –a</a:t>
            </a:r>
            <a:r>
              <a:rPr kumimoji="0" lang="es-ES" sz="2800" b="0" i="0" u="none" strike="noStrike" kern="1200" cap="none" spc="0" normalizeH="0" noProof="0" dirty="0" smtClean="0">
                <a:ln>
                  <a:noFill/>
                </a:ln>
                <a:solidFill>
                  <a:schemeClr val="tx1"/>
                </a:solidFill>
                <a:effectLst/>
                <a:uLnTx/>
                <a:uFillTx/>
                <a:latin typeface="+mj-lt"/>
                <a:ea typeface="+mj-ea"/>
                <a:cs typeface="+mj-cs"/>
              </a:rPr>
              <a:t> v0.1 –m “Este </a:t>
            </a:r>
            <a:r>
              <a:rPr kumimoji="0" lang="es-ES" sz="2800" b="0" i="0" u="none" strike="noStrike" kern="1200" cap="none" spc="0" normalizeH="0" noProof="0" dirty="0" err="1" smtClean="0">
                <a:ln>
                  <a:noFill/>
                </a:ln>
                <a:solidFill>
                  <a:schemeClr val="tx1"/>
                </a:solidFill>
                <a:effectLst/>
                <a:uLnTx/>
                <a:uFillTx/>
                <a:latin typeface="+mj-lt"/>
                <a:ea typeface="+mj-ea"/>
                <a:cs typeface="+mj-cs"/>
              </a:rPr>
              <a:t>tag</a:t>
            </a:r>
            <a:r>
              <a:rPr kumimoji="0" lang="es-ES" sz="2800" b="0" i="0" u="none" strike="noStrike" kern="1200" cap="none" spc="0" normalizeH="0" noProof="0" dirty="0" smtClean="0">
                <a:ln>
                  <a:noFill/>
                </a:ln>
                <a:solidFill>
                  <a:schemeClr val="tx1"/>
                </a:solidFill>
                <a:effectLst/>
                <a:uLnTx/>
                <a:uFillTx/>
                <a:latin typeface="+mj-lt"/>
                <a:ea typeface="+mj-ea"/>
                <a:cs typeface="+mj-cs"/>
              </a:rPr>
              <a:t> marca la primera versión”</a:t>
            </a: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764704"/>
            <a:ext cx="8568952"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Crear una </a:t>
            </a:r>
            <a:r>
              <a:rPr lang="es-ES" sz="2800" dirty="0" err="1" smtClean="0">
                <a:latin typeface="+mj-lt"/>
                <a:ea typeface="+mj-ea"/>
                <a:cs typeface="+mj-cs"/>
              </a:rPr>
              <a:t>tag</a:t>
            </a:r>
            <a:r>
              <a:rPr lang="es-ES" sz="2800" dirty="0" smtClean="0">
                <a:latin typeface="+mj-lt"/>
                <a:ea typeface="+mj-ea"/>
                <a:cs typeface="+mj-cs"/>
              </a:rPr>
              <a:t> ligera es muy parecido a crear una anotada, la diferencia es que estas poseen menos información y por ello no incluimos el mensaje.</a:t>
            </a:r>
          </a:p>
          <a:p>
            <a:pPr lvl="0">
              <a:spcBef>
                <a:spcPct val="0"/>
              </a:spcBef>
            </a:pPr>
            <a:r>
              <a:rPr lang="es-ES" sz="2800" dirty="0" smtClean="0">
                <a:latin typeface="+mj-lt"/>
                <a:ea typeface="+mj-ea"/>
                <a:cs typeface="+mj-cs"/>
              </a:rPr>
              <a:t>El comando que se usa es este:</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 &lt;versión o nombre&gt;</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Ejemplo:</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a:t>
            </a: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it</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 </a:t>
            </a: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tag</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 –a</a:t>
            </a:r>
            <a:r>
              <a:rPr kumimoji="0" lang="es-ES" sz="2800" b="0" i="0" u="none" strike="noStrike" kern="1200" cap="none" spc="0" normalizeH="0" noProof="0" dirty="0" smtClean="0">
                <a:ln>
                  <a:noFill/>
                </a:ln>
                <a:solidFill>
                  <a:schemeClr val="tx1"/>
                </a:solidFill>
                <a:effectLst/>
                <a:uLnTx/>
                <a:uFillTx/>
                <a:latin typeface="+mj-lt"/>
                <a:ea typeface="+mj-ea"/>
                <a:cs typeface="+mj-cs"/>
              </a:rPr>
              <a:t> v0.1</a:t>
            </a: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980728"/>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Si por alguna razón no queremos regresar al punto en especifico donde queremos poner esa </a:t>
            </a:r>
            <a:r>
              <a:rPr lang="es-ES" sz="2800" dirty="0" err="1" smtClean="0">
                <a:latin typeface="+mj-lt"/>
                <a:ea typeface="+mj-ea"/>
                <a:cs typeface="+mj-cs"/>
              </a:rPr>
              <a:t>tag</a:t>
            </a:r>
            <a:r>
              <a:rPr lang="es-ES" sz="2800" dirty="0" smtClean="0">
                <a:latin typeface="+mj-lt"/>
                <a:ea typeface="+mj-ea"/>
                <a:cs typeface="+mj-cs"/>
              </a:rPr>
              <a:t>, podemos colocar una </a:t>
            </a:r>
            <a:r>
              <a:rPr lang="es-ES" sz="2800" dirty="0" err="1" smtClean="0">
                <a:latin typeface="+mj-lt"/>
                <a:ea typeface="+mj-ea"/>
                <a:cs typeface="+mj-cs"/>
              </a:rPr>
              <a:t>tag</a:t>
            </a:r>
            <a:r>
              <a:rPr lang="es-ES" sz="2800" dirty="0" smtClean="0">
                <a:latin typeface="+mj-lt"/>
                <a:ea typeface="+mj-ea"/>
                <a:cs typeface="+mj-cs"/>
              </a:rPr>
              <a:t> a cualquier punto con solo indicarle su código SHA después del comando.</a:t>
            </a:r>
          </a:p>
          <a:p>
            <a:pPr lvl="0">
              <a:spcBef>
                <a:spcPct val="0"/>
              </a:spcBef>
            </a:pPr>
            <a:endParaRPr lang="es-ES" sz="2800" dirty="0" smtClean="0">
              <a:latin typeface="+mj-lt"/>
              <a:ea typeface="+mj-ea"/>
              <a:cs typeface="+mj-cs"/>
            </a:endParaRPr>
          </a:p>
          <a:p>
            <a:pPr lvl="0">
              <a:spcBef>
                <a:spcPct val="0"/>
              </a:spcBef>
            </a:pPr>
            <a:endParaRPr lang="es-ES" sz="2800" dirty="0" smtClean="0">
              <a:latin typeface="+mj-lt"/>
              <a:ea typeface="+mj-ea"/>
              <a:cs typeface="+mj-cs"/>
            </a:endParaRPr>
          </a:p>
          <a:p>
            <a:pPr>
              <a:spcBef>
                <a:spcPct val="0"/>
              </a:spcBef>
            </a:pPr>
            <a:r>
              <a:rPr lang="es-ES" sz="2800" dirty="0" err="1" smtClean="0"/>
              <a:t>git</a:t>
            </a:r>
            <a:r>
              <a:rPr lang="es-ES" sz="2800" dirty="0" smtClean="0"/>
              <a:t> </a:t>
            </a:r>
            <a:r>
              <a:rPr lang="es-ES" sz="2800" dirty="0" err="1" smtClean="0"/>
              <a:t>tag</a:t>
            </a:r>
            <a:r>
              <a:rPr lang="es-ES" sz="2800" dirty="0" smtClean="0"/>
              <a:t> -a &lt;versión o nombre&gt; -m “&lt;mensaje&gt;” &lt;código SHA&gt;</a:t>
            </a:r>
          </a:p>
          <a:p>
            <a:pPr>
              <a:spcBef>
                <a:spcPct val="0"/>
              </a:spcBef>
            </a:pPr>
            <a:endParaRPr lang="es-ES" sz="2800" dirty="0" smtClean="0"/>
          </a:p>
          <a:p>
            <a:pPr>
              <a:spcBef>
                <a:spcPct val="0"/>
              </a:spcBef>
            </a:pPr>
            <a:r>
              <a:rPr lang="es-ES" sz="2800" dirty="0" smtClean="0"/>
              <a:t>Ejemplo:</a:t>
            </a:r>
          </a:p>
          <a:p>
            <a:pPr>
              <a:spcBef>
                <a:spcPct val="0"/>
              </a:spcBef>
            </a:pPr>
            <a:endParaRPr lang="es-ES" sz="2800" dirty="0" smtClean="0"/>
          </a:p>
          <a:p>
            <a:pPr lvl="0">
              <a:spcBef>
                <a:spcPct val="0"/>
              </a:spcBef>
            </a:pPr>
            <a:r>
              <a:rPr lang="es-ES" sz="2000" dirty="0" err="1" smtClean="0"/>
              <a:t>git</a:t>
            </a:r>
            <a:r>
              <a:rPr lang="es-ES" sz="2000" dirty="0" smtClean="0"/>
              <a:t> </a:t>
            </a:r>
            <a:r>
              <a:rPr lang="es-ES" sz="2000" dirty="0" err="1" smtClean="0"/>
              <a:t>tag</a:t>
            </a:r>
            <a:r>
              <a:rPr lang="es-ES" sz="2000" dirty="0" smtClean="0"/>
              <a:t> –a v0.1 –m “Primera versión” </a:t>
            </a:r>
            <a:r>
              <a:rPr lang="es-MX" sz="2000" dirty="0" smtClean="0"/>
              <a:t>a26f0de62e97c4ccf3c7ae23c1e6e57fa0837ed3</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116632"/>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Si quieres ver cuales son las </a:t>
            </a:r>
            <a:r>
              <a:rPr lang="es-ES" sz="2800" dirty="0" err="1" smtClean="0">
                <a:latin typeface="+mj-lt"/>
                <a:ea typeface="+mj-ea"/>
                <a:cs typeface="+mj-cs"/>
              </a:rPr>
              <a:t>tags</a:t>
            </a:r>
            <a:r>
              <a:rPr lang="es-ES" sz="2800" dirty="0" smtClean="0">
                <a:latin typeface="+mj-lt"/>
                <a:ea typeface="+mj-ea"/>
                <a:cs typeface="+mj-cs"/>
              </a:rPr>
              <a:t> que has creado simplemente escribe:</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Y aparecerá la lista de tus </a:t>
            </a:r>
            <a:r>
              <a:rPr lang="es-ES" sz="2800" dirty="0" err="1" smtClean="0">
                <a:latin typeface="+mj-lt"/>
                <a:ea typeface="+mj-ea"/>
                <a:cs typeface="+mj-cs"/>
              </a:rPr>
              <a:t>tags</a:t>
            </a:r>
            <a:r>
              <a:rPr lang="es-ES" sz="2800" dirty="0" smtClean="0">
                <a:latin typeface="+mj-lt"/>
                <a:ea typeface="+mj-ea"/>
                <a:cs typeface="+mj-cs"/>
              </a:rPr>
              <a: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1026" name="Picture 2" descr="C:\Users\José\Desktop\lista.jpg"/>
          <p:cNvPicPr>
            <a:picLocks noChangeAspect="1" noChangeArrowheads="1"/>
          </p:cNvPicPr>
          <p:nvPr/>
        </p:nvPicPr>
        <p:blipFill>
          <a:blip r:embed="rId4" cstate="print"/>
          <a:srcRect/>
          <a:stretch>
            <a:fillRect/>
          </a:stretch>
        </p:blipFill>
        <p:spPr bwMode="auto">
          <a:xfrm>
            <a:off x="107504" y="4077072"/>
            <a:ext cx="8950468" cy="1872208"/>
          </a:xfrm>
          <a:prstGeom prst="rect">
            <a:avLst/>
          </a:prstGeom>
          <a:noFill/>
        </p:spPr>
      </p:pic>
    </p:spTree>
  </p:cSld>
  <p:clrMapOvr>
    <a:masterClrMapping/>
  </p:clrMapOvr>
  <p:transition spd="med"/>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27384"/>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También podemos notar que ahora la dirección que se nos muestra en la terminal ha cambiado. </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En la ultima parte despliega el nombre del </a:t>
            </a:r>
            <a:r>
              <a:rPr lang="es-ES" sz="2800" dirty="0" err="1" smtClean="0">
                <a:latin typeface="+mj-lt"/>
                <a:ea typeface="+mj-ea"/>
                <a:cs typeface="+mj-cs"/>
              </a:rPr>
              <a:t>tag</a:t>
            </a:r>
            <a:r>
              <a:rPr lang="es-ES" sz="2800" dirty="0" smtClean="0">
                <a:latin typeface="+mj-lt"/>
                <a:ea typeface="+mj-ea"/>
                <a:cs typeface="+mj-cs"/>
              </a:rPr>
              <a:t> en el que nos encontramos.</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3074" name="Picture 2" descr="C:\Users\José\Desktop\lista 3.jpg"/>
          <p:cNvPicPr>
            <a:picLocks noChangeAspect="1" noChangeArrowheads="1"/>
          </p:cNvPicPr>
          <p:nvPr/>
        </p:nvPicPr>
        <p:blipFill>
          <a:blip r:embed="rId4" cstate="print"/>
          <a:srcRect/>
          <a:stretch>
            <a:fillRect/>
          </a:stretch>
        </p:blipFill>
        <p:spPr bwMode="auto">
          <a:xfrm>
            <a:off x="144225" y="3789040"/>
            <a:ext cx="8748255" cy="1817193"/>
          </a:xfrm>
          <a:prstGeom prst="rect">
            <a:avLst/>
          </a:prstGeom>
          <a:noFill/>
        </p:spPr>
      </p:pic>
    </p:spTree>
  </p:cSld>
  <p:clrMapOvr>
    <a:masterClrMapping/>
  </p:clrMapOvr>
  <p:transition spd="med"/>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243408"/>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Una enorme ventaja es que al etiquetar tus </a:t>
            </a:r>
            <a:r>
              <a:rPr lang="es-ES" sz="2800" dirty="0" err="1" smtClean="0">
                <a:latin typeface="+mj-lt"/>
                <a:ea typeface="+mj-ea"/>
                <a:cs typeface="+mj-cs"/>
              </a:rPr>
              <a:t>commits</a:t>
            </a:r>
            <a:r>
              <a:rPr lang="es-ES" sz="2800" dirty="0" smtClean="0">
                <a:latin typeface="+mj-lt"/>
                <a:ea typeface="+mj-ea"/>
                <a:cs typeface="+mj-cs"/>
              </a:rPr>
              <a:t> ya no es necesario escribir el código SHA para viajar a ellos, basta que hagas el </a:t>
            </a:r>
            <a:r>
              <a:rPr lang="es-ES" sz="2800" dirty="0" err="1" smtClean="0">
                <a:latin typeface="+mj-lt"/>
                <a:ea typeface="+mj-ea"/>
                <a:cs typeface="+mj-cs"/>
              </a:rPr>
              <a:t>checkout</a:t>
            </a:r>
            <a:r>
              <a:rPr lang="es-ES" sz="2800" dirty="0" smtClean="0">
                <a:latin typeface="+mj-lt"/>
                <a:ea typeface="+mj-ea"/>
                <a:cs typeface="+mj-cs"/>
              </a:rPr>
              <a:t> con el nombre del </a:t>
            </a:r>
            <a:r>
              <a:rPr lang="es-ES" sz="2800" dirty="0" err="1" smtClean="0">
                <a:latin typeface="+mj-lt"/>
                <a:ea typeface="+mj-ea"/>
                <a:cs typeface="+mj-cs"/>
              </a:rPr>
              <a:t>tag</a:t>
            </a:r>
            <a:r>
              <a:rPr lang="es-ES" sz="2800" dirty="0" smtClean="0">
                <a:latin typeface="+mj-lt"/>
                <a:ea typeface="+mj-ea"/>
                <a:cs typeface="+mj-cs"/>
              </a:rPr>
              <a:t>.</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checkout</a:t>
            </a:r>
            <a:r>
              <a:rPr lang="es-ES" sz="2800" dirty="0" smtClean="0">
                <a:latin typeface="+mj-lt"/>
                <a:ea typeface="+mj-ea"/>
                <a:cs typeface="+mj-cs"/>
              </a:rPr>
              <a:t> &lt;</a:t>
            </a:r>
            <a:r>
              <a:rPr lang="es-ES" sz="2800" dirty="0" err="1" smtClean="0">
                <a:latin typeface="+mj-lt"/>
                <a:ea typeface="+mj-ea"/>
                <a:cs typeface="+mj-cs"/>
              </a:rPr>
              <a:t>tag</a:t>
            </a:r>
            <a:r>
              <a:rPr lang="es-ES" sz="2800" dirty="0" smtClean="0">
                <a:latin typeface="+mj-lt"/>
                <a:ea typeface="+mj-ea"/>
                <a:cs typeface="+mj-cs"/>
              </a:rPr>
              <a:t>&gt;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2051" name="Picture 3" descr="C:\Users\José\Desktop\lista2.jpg"/>
          <p:cNvPicPr>
            <a:picLocks noChangeAspect="1" noChangeArrowheads="1"/>
          </p:cNvPicPr>
          <p:nvPr/>
        </p:nvPicPr>
        <p:blipFill>
          <a:blip r:embed="rId4" cstate="print"/>
          <a:srcRect/>
          <a:stretch>
            <a:fillRect/>
          </a:stretch>
        </p:blipFill>
        <p:spPr bwMode="auto">
          <a:xfrm>
            <a:off x="3779913" y="2276872"/>
            <a:ext cx="4824535" cy="4521506"/>
          </a:xfrm>
          <a:prstGeom prst="rect">
            <a:avLst/>
          </a:prstGeom>
          <a:noFill/>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Repositorio remoto: Clonar y predefinir</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548680"/>
            <a:ext cx="8964488" cy="7540526"/>
          </a:xfrm>
          <a:prstGeom prst="rect">
            <a:avLst/>
          </a:prstGeom>
          <a:noFill/>
        </p:spPr>
        <p:txBody>
          <a:bodyPr wrap="square" rtlCol="0">
            <a:spAutoFit/>
          </a:bodyPr>
          <a:lstStyle/>
          <a:p>
            <a:endParaRPr lang="es-ES" sz="2000" dirty="0" smtClean="0"/>
          </a:p>
          <a:p>
            <a:r>
              <a:rPr lang="es-MX" dirty="0" err="1" smtClean="0"/>
              <a:t>git</a:t>
            </a:r>
            <a:r>
              <a:rPr lang="es-MX" dirty="0" smtClean="0"/>
              <a:t> clone &lt;URL&gt;					     </a:t>
            </a:r>
            <a:r>
              <a:rPr lang="es-MX" sz="1600" dirty="0" smtClean="0"/>
              <a:t>//Clonar a tu máquina el 							     repositorio remoto mediante una 						     dirección URL</a:t>
            </a:r>
          </a:p>
          <a:p>
            <a:endParaRPr lang="es-MX" dirty="0" smtClean="0"/>
          </a:p>
          <a:p>
            <a:r>
              <a:rPr lang="es-MX" dirty="0" err="1" smtClean="0"/>
              <a:t>git</a:t>
            </a:r>
            <a:r>
              <a:rPr lang="es-MX" dirty="0" smtClean="0"/>
              <a:t> </a:t>
            </a:r>
            <a:r>
              <a:rPr lang="es-MX" dirty="0" err="1" smtClean="0"/>
              <a:t>remote</a:t>
            </a:r>
            <a:r>
              <a:rPr lang="es-MX" dirty="0" smtClean="0"/>
              <a:t> –v					     </a:t>
            </a:r>
            <a:r>
              <a:rPr lang="es-MX" sz="1600" dirty="0" smtClean="0"/>
              <a:t>//Ver repositorios remotos actuales</a:t>
            </a:r>
          </a:p>
          <a:p>
            <a:r>
              <a:rPr lang="es-MX" dirty="0" err="1" smtClean="0"/>
              <a:t>git</a:t>
            </a:r>
            <a:r>
              <a:rPr lang="es-MX" dirty="0" smtClean="0"/>
              <a:t> </a:t>
            </a:r>
            <a:r>
              <a:rPr lang="es-MX" dirty="0" err="1" smtClean="0"/>
              <a:t>remote</a:t>
            </a:r>
            <a:r>
              <a:rPr lang="es-MX" dirty="0" smtClean="0"/>
              <a:t> </a:t>
            </a:r>
            <a:r>
              <a:rPr lang="es-MX" dirty="0" err="1" smtClean="0"/>
              <a:t>add</a:t>
            </a:r>
            <a:r>
              <a:rPr lang="es-MX" dirty="0" smtClean="0"/>
              <a:t> </a:t>
            </a:r>
            <a:r>
              <a:rPr lang="es-MX" dirty="0" err="1" smtClean="0"/>
              <a:t>origin</a:t>
            </a:r>
            <a:r>
              <a:rPr lang="es-MX" dirty="0" smtClean="0"/>
              <a:t> &lt;URL&gt;				     </a:t>
            </a:r>
            <a:r>
              <a:rPr lang="es-MX" sz="1600" dirty="0" smtClean="0"/>
              <a:t>//Establecer a un repositorio remoto					                          como origen</a:t>
            </a:r>
          </a:p>
          <a:p>
            <a:endParaRPr lang="es-ES" dirty="0" smtClean="0"/>
          </a:p>
          <a:p>
            <a:endParaRPr lang="es-MX" dirty="0" smtClean="0"/>
          </a:p>
          <a:p>
            <a:r>
              <a:rPr lang="es-MX" dirty="0" err="1" smtClean="0"/>
              <a:t>git</a:t>
            </a:r>
            <a:r>
              <a:rPr lang="es-MX" dirty="0" smtClean="0"/>
              <a:t> </a:t>
            </a:r>
            <a:r>
              <a:rPr lang="es-MX" dirty="0" err="1" smtClean="0"/>
              <a:t>remote</a:t>
            </a:r>
            <a:r>
              <a:rPr lang="es-MX" dirty="0" smtClean="0"/>
              <a:t> </a:t>
            </a:r>
            <a:r>
              <a:rPr lang="es-MX" dirty="0" err="1" smtClean="0"/>
              <a:t>add</a:t>
            </a:r>
            <a:r>
              <a:rPr lang="es-MX" dirty="0" smtClean="0"/>
              <a:t> &lt;</a:t>
            </a:r>
            <a:r>
              <a:rPr lang="es-MX" dirty="0" err="1" smtClean="0"/>
              <a:t>nombreRepositorio</a:t>
            </a:r>
            <a:r>
              <a:rPr lang="es-MX" dirty="0" smtClean="0"/>
              <a:t>&gt; </a:t>
            </a:r>
            <a:r>
              <a:rPr lang="es-MX" dirty="0" err="1" smtClean="0"/>
              <a:t>git</a:t>
            </a:r>
            <a:r>
              <a:rPr lang="es-MX" dirty="0" smtClean="0"/>
              <a:t>:&lt;URL&gt;	     	     </a:t>
            </a:r>
            <a:r>
              <a:rPr lang="es-MX" sz="1600" dirty="0" smtClean="0"/>
              <a:t>//Crear un repositorio remoto que 						      no sea el origen, nombrarlo y 							      vincularlo con una dirección URL</a:t>
            </a:r>
            <a:endParaRPr lang="es-ES" dirty="0" smtClean="0"/>
          </a:p>
          <a:p>
            <a:endParaRPr lang="es-MX" dirty="0" smtClean="0"/>
          </a:p>
          <a:p>
            <a:r>
              <a:rPr lang="es-MX" dirty="0" err="1" smtClean="0"/>
              <a:t>git</a:t>
            </a:r>
            <a:r>
              <a:rPr lang="es-MX" dirty="0" smtClean="0"/>
              <a:t> </a:t>
            </a:r>
            <a:r>
              <a:rPr lang="es-MX" dirty="0" err="1" smtClean="0"/>
              <a:t>remote</a:t>
            </a:r>
            <a:r>
              <a:rPr lang="es-MX" dirty="0" smtClean="0"/>
              <a:t> </a:t>
            </a:r>
            <a:r>
              <a:rPr lang="es-MX" dirty="0" err="1" smtClean="0"/>
              <a:t>remove</a:t>
            </a:r>
            <a:r>
              <a:rPr lang="es-MX" dirty="0" smtClean="0"/>
              <a:t> &lt;Nombre del repositorio&gt; 		     </a:t>
            </a:r>
            <a:r>
              <a:rPr lang="es-MX" sz="1600" dirty="0" smtClean="0"/>
              <a:t>//Borrar repositorio remoto</a:t>
            </a:r>
          </a:p>
          <a:p>
            <a:endParaRPr lang="es-ES" dirty="0" smtClean="0"/>
          </a:p>
          <a:p>
            <a:endParaRPr lang="es-MX" dirty="0" smtClean="0"/>
          </a:p>
          <a:p>
            <a:r>
              <a:rPr lang="es-MX" dirty="0" err="1" smtClean="0"/>
              <a:t>git</a:t>
            </a:r>
            <a:r>
              <a:rPr lang="es-MX" dirty="0" smtClean="0"/>
              <a:t> </a:t>
            </a:r>
            <a:r>
              <a:rPr lang="es-MX" dirty="0" err="1" smtClean="0"/>
              <a:t>remote</a:t>
            </a:r>
            <a:r>
              <a:rPr lang="es-MX" dirty="0" smtClean="0"/>
              <a:t> set-</a:t>
            </a:r>
            <a:r>
              <a:rPr lang="es-MX" dirty="0" err="1" smtClean="0"/>
              <a:t>url</a:t>
            </a:r>
            <a:r>
              <a:rPr lang="es-MX" dirty="0" smtClean="0"/>
              <a:t> &lt;</a:t>
            </a:r>
            <a:r>
              <a:rPr lang="es-MX" dirty="0" err="1" smtClean="0"/>
              <a:t>nombreDelRepositorio</a:t>
            </a:r>
            <a:r>
              <a:rPr lang="es-MX" dirty="0" smtClean="0"/>
              <a:t>&gt; &lt;Dirección&gt;           </a:t>
            </a:r>
            <a:r>
              <a:rPr lang="es-MX" sz="1600" dirty="0" smtClean="0"/>
              <a:t>//Cambiar la URL de un repositorio 						      remoto existente</a:t>
            </a:r>
          </a:p>
          <a:p>
            <a:endParaRPr lang="es-ES" dirty="0" smtClean="0"/>
          </a:p>
          <a:p>
            <a:endParaRPr lang="es-MX" dirty="0" smtClean="0"/>
          </a:p>
          <a:p>
            <a:r>
              <a:rPr lang="es-MX" dirty="0" err="1" smtClean="0"/>
              <a:t>git</a:t>
            </a:r>
            <a:r>
              <a:rPr lang="es-MX" dirty="0" smtClean="0"/>
              <a:t> </a:t>
            </a:r>
            <a:r>
              <a:rPr lang="es-MX" dirty="0" err="1" smtClean="0"/>
              <a:t>remote</a:t>
            </a:r>
            <a:r>
              <a:rPr lang="es-MX" dirty="0" smtClean="0"/>
              <a:t> show &lt;</a:t>
            </a:r>
            <a:r>
              <a:rPr lang="es-MX" dirty="0" err="1" smtClean="0"/>
              <a:t>nombreRepositorio</a:t>
            </a:r>
            <a:r>
              <a:rPr lang="es-MX" dirty="0" smtClean="0"/>
              <a:t>&gt;			     </a:t>
            </a:r>
            <a:r>
              <a:rPr lang="es-MX" sz="1600" dirty="0" smtClean="0"/>
              <a:t>//Obtener detalles del repositorio 						      remoto que se especifica</a:t>
            </a:r>
            <a:endParaRPr lang="es-ES" sz="16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243408"/>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Puedes añadirle más de una </a:t>
            </a:r>
            <a:r>
              <a:rPr lang="es-ES" sz="2800" dirty="0" err="1" smtClean="0">
                <a:latin typeface="+mj-lt"/>
                <a:ea typeface="+mj-ea"/>
                <a:cs typeface="+mj-cs"/>
              </a:rPr>
              <a:t>tag</a:t>
            </a:r>
            <a:r>
              <a:rPr lang="es-ES" sz="2800" dirty="0" smtClean="0">
                <a:latin typeface="+mj-lt"/>
                <a:ea typeface="+mj-ea"/>
                <a:cs typeface="+mj-cs"/>
              </a:rPr>
              <a:t> a un mismo </a:t>
            </a:r>
            <a:r>
              <a:rPr lang="es-ES" sz="2800" dirty="0" err="1" smtClean="0">
                <a:latin typeface="+mj-lt"/>
                <a:ea typeface="+mj-ea"/>
                <a:cs typeface="+mj-cs"/>
              </a:rPr>
              <a:t>commit</a:t>
            </a:r>
            <a:r>
              <a:rPr lang="es-ES" sz="2800" dirty="0" smtClean="0">
                <a:latin typeface="+mj-lt"/>
                <a:ea typeface="+mj-ea"/>
                <a:cs typeface="+mj-cs"/>
              </a:rPr>
              <a:t>.</a:t>
            </a:r>
          </a:p>
          <a:p>
            <a:pPr lvl="0">
              <a:spcBef>
                <a:spcPct val="0"/>
              </a:spcBef>
            </a:pPr>
            <a:r>
              <a:rPr lang="es-ES" sz="2800" dirty="0" smtClean="0">
                <a:latin typeface="+mj-lt"/>
                <a:ea typeface="+mj-ea"/>
                <a:cs typeface="+mj-cs"/>
              </a:rPr>
              <a:t>Si por alguna razón te equivocas puedes borrar el </a:t>
            </a:r>
            <a:r>
              <a:rPr lang="es-ES" sz="2800" dirty="0" err="1" smtClean="0">
                <a:latin typeface="+mj-lt"/>
                <a:ea typeface="+mj-ea"/>
                <a:cs typeface="+mj-cs"/>
              </a:rPr>
              <a:t>tag</a:t>
            </a:r>
            <a:r>
              <a:rPr lang="es-ES" sz="2800" dirty="0" smtClean="0">
                <a:latin typeface="+mj-lt"/>
                <a:ea typeface="+mj-ea"/>
                <a:cs typeface="+mj-cs"/>
              </a:rPr>
              <a:t> con el siguiente comando:</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–d &lt;nombre del </a:t>
            </a:r>
            <a:r>
              <a:rPr lang="es-ES" sz="2800" dirty="0" err="1" smtClean="0">
                <a:latin typeface="+mj-lt"/>
                <a:ea typeface="+mj-ea"/>
                <a:cs typeface="+mj-cs"/>
              </a:rPr>
              <a:t>tag</a:t>
            </a:r>
            <a:r>
              <a:rPr lang="es-ES" sz="2800" dirty="0" smtClean="0">
                <a:latin typeface="+mj-lt"/>
                <a:ea typeface="+mj-ea"/>
                <a:cs typeface="+mj-cs"/>
              </a:rPr>
              <a:t>&gt;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4098" name="Picture 2" descr="C:\Users\José\Desktop\tags.jpg"/>
          <p:cNvPicPr>
            <a:picLocks noChangeAspect="1" noChangeArrowheads="1"/>
          </p:cNvPicPr>
          <p:nvPr/>
        </p:nvPicPr>
        <p:blipFill>
          <a:blip r:embed="rId4" cstate="print"/>
          <a:srcRect/>
          <a:stretch>
            <a:fillRect/>
          </a:stretch>
        </p:blipFill>
        <p:spPr bwMode="auto">
          <a:xfrm>
            <a:off x="323528" y="3212976"/>
            <a:ext cx="8496944" cy="3444707"/>
          </a:xfrm>
          <a:prstGeom prst="rect">
            <a:avLst/>
          </a:prstGeom>
          <a:noFill/>
        </p:spPr>
      </p:pic>
    </p:spTree>
  </p:cSld>
  <p:clrMapOvr>
    <a:masterClrMapping/>
  </p:clrMapOvr>
  <p:transition spd="med"/>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387424"/>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Podemos subir nuestras </a:t>
            </a:r>
            <a:r>
              <a:rPr lang="es-ES" sz="2800" dirty="0" err="1" smtClean="0">
                <a:latin typeface="+mj-lt"/>
                <a:ea typeface="+mj-ea"/>
                <a:cs typeface="+mj-cs"/>
              </a:rPr>
              <a:t>tags</a:t>
            </a:r>
            <a:r>
              <a:rPr lang="es-ES" sz="2800" dirty="0" smtClean="0">
                <a:latin typeface="+mj-lt"/>
                <a:ea typeface="+mj-ea"/>
                <a:cs typeface="+mj-cs"/>
              </a:rPr>
              <a:t> a </a:t>
            </a:r>
            <a:r>
              <a:rPr lang="es-ES" sz="2800" dirty="0" err="1" smtClean="0">
                <a:latin typeface="+mj-lt"/>
                <a:ea typeface="+mj-ea"/>
                <a:cs typeface="+mj-cs"/>
              </a:rPr>
              <a:t>Github</a:t>
            </a:r>
            <a:r>
              <a:rPr lang="es-ES" sz="2800" dirty="0" smtClean="0">
                <a:latin typeface="+mj-lt"/>
                <a:ea typeface="+mj-ea"/>
                <a:cs typeface="+mj-cs"/>
              </a:rPr>
              <a:t> y este lo interpretara como versiones liberadas.</a:t>
            </a:r>
          </a:p>
          <a:p>
            <a:pPr lvl="0">
              <a:spcBef>
                <a:spcPct val="0"/>
              </a:spcBef>
            </a:pPr>
            <a:r>
              <a:rPr lang="es-ES" sz="2800" dirty="0" smtClean="0">
                <a:latin typeface="+mj-lt"/>
                <a:ea typeface="+mj-ea"/>
                <a:cs typeface="+mj-cs"/>
              </a:rPr>
              <a:t>Se pueden consultar en nuestro proyecto en la pestaña de </a:t>
            </a:r>
            <a:r>
              <a:rPr lang="es-ES" sz="2800" dirty="0" err="1" smtClean="0">
                <a:latin typeface="+mj-lt"/>
                <a:ea typeface="+mj-ea"/>
                <a:cs typeface="+mj-cs"/>
              </a:rPr>
              <a:t>code</a:t>
            </a:r>
            <a:r>
              <a:rPr lang="es-ES" sz="2800" dirty="0" smtClean="0">
                <a:latin typeface="+mj-lt"/>
                <a:ea typeface="+mj-ea"/>
                <a:cs typeface="+mj-cs"/>
              </a:rPr>
              <a:t> en la subpestaña de </a:t>
            </a:r>
            <a:r>
              <a:rPr lang="es-ES" sz="2800" dirty="0" err="1" smtClean="0">
                <a:latin typeface="+mj-lt"/>
                <a:ea typeface="+mj-ea"/>
                <a:cs typeface="+mj-cs"/>
              </a:rPr>
              <a:t>releases</a:t>
            </a:r>
            <a:r>
              <a:rPr lang="es-ES" sz="2800" dirty="0" smtClean="0">
                <a:latin typeface="+mj-lt"/>
                <a:ea typeface="+mj-ea"/>
                <a:cs typeface="+mj-cs"/>
              </a:rPr>
              <a: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5122" name="Picture 2" descr="C:\Users\José\Desktop\rea.jpg"/>
          <p:cNvPicPr>
            <a:picLocks noChangeAspect="1" noChangeArrowheads="1"/>
          </p:cNvPicPr>
          <p:nvPr/>
        </p:nvPicPr>
        <p:blipFill>
          <a:blip r:embed="rId4" cstate="print"/>
          <a:srcRect/>
          <a:stretch>
            <a:fillRect/>
          </a:stretch>
        </p:blipFill>
        <p:spPr bwMode="auto">
          <a:xfrm>
            <a:off x="894427" y="2924944"/>
            <a:ext cx="7638013" cy="3744416"/>
          </a:xfrm>
          <a:prstGeom prst="rect">
            <a:avLst/>
          </a:prstGeom>
          <a:noFill/>
        </p:spPr>
      </p:pic>
    </p:spTree>
  </p:cSld>
  <p:clrMapOvr>
    <a:masterClrMapping/>
  </p:clrMapOvr>
  <p:transition spd="med"/>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531440"/>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Como acabamos de crear las </a:t>
            </a:r>
            <a:r>
              <a:rPr lang="es-ES" sz="2800" dirty="0" err="1" smtClean="0">
                <a:latin typeface="+mj-lt"/>
                <a:ea typeface="+mj-ea"/>
                <a:cs typeface="+mj-cs"/>
              </a:rPr>
              <a:t>tags</a:t>
            </a:r>
            <a:r>
              <a:rPr lang="es-ES" sz="2800" dirty="0" smtClean="0">
                <a:latin typeface="+mj-lt"/>
                <a:ea typeface="+mj-ea"/>
                <a:cs typeface="+mj-cs"/>
              </a:rPr>
              <a:t>, aunque nuestro repositorio se encuentre actualizado seguramente no mostrará ninguna </a:t>
            </a:r>
            <a:r>
              <a:rPr lang="es-ES" sz="2800" dirty="0" err="1" smtClean="0">
                <a:latin typeface="+mj-lt"/>
                <a:ea typeface="+mj-ea"/>
                <a:cs typeface="+mj-cs"/>
              </a:rPr>
              <a:t>tag</a:t>
            </a:r>
            <a:r>
              <a:rPr lang="es-ES" sz="2800" dirty="0" smtClean="0">
                <a:latin typeface="+mj-lt"/>
                <a:ea typeface="+mj-ea"/>
                <a:cs typeface="+mj-cs"/>
              </a:rPr>
              <a: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6146" name="Picture 2" descr="C:\Users\José\Desktop\no rea.jpg"/>
          <p:cNvPicPr>
            <a:picLocks noChangeAspect="1" noChangeArrowheads="1"/>
          </p:cNvPicPr>
          <p:nvPr/>
        </p:nvPicPr>
        <p:blipFill>
          <a:blip r:embed="rId4" cstate="print"/>
          <a:srcRect/>
          <a:stretch>
            <a:fillRect/>
          </a:stretch>
        </p:blipFill>
        <p:spPr bwMode="auto">
          <a:xfrm>
            <a:off x="539552" y="2760875"/>
            <a:ext cx="8064896" cy="3980493"/>
          </a:xfrm>
          <a:prstGeom prst="rect">
            <a:avLst/>
          </a:prstGeom>
          <a:noFill/>
        </p:spPr>
      </p:pic>
    </p:spTree>
  </p:cSld>
  <p:clrMapOvr>
    <a:masterClrMapping/>
  </p:clrMapOvr>
  <p:transition spd="med"/>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243408"/>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Cuando hacemos un </a:t>
            </a:r>
            <a:r>
              <a:rPr lang="es-ES" sz="2800" dirty="0" err="1" smtClean="0">
                <a:latin typeface="+mj-lt"/>
                <a:ea typeface="+mj-ea"/>
                <a:cs typeface="+mj-cs"/>
              </a:rPr>
              <a:t>push</a:t>
            </a:r>
            <a:r>
              <a:rPr lang="es-ES" sz="2800" dirty="0" smtClean="0">
                <a:latin typeface="+mj-lt"/>
                <a:ea typeface="+mj-ea"/>
                <a:cs typeface="+mj-cs"/>
              </a:rPr>
              <a:t> normal, eso solo va a subir el repositorio con sus respectivos </a:t>
            </a:r>
            <a:r>
              <a:rPr lang="es-ES" sz="2800" dirty="0" err="1" smtClean="0">
                <a:latin typeface="+mj-lt"/>
                <a:ea typeface="+mj-ea"/>
                <a:cs typeface="+mj-cs"/>
              </a:rPr>
              <a:t>commits</a:t>
            </a:r>
            <a:r>
              <a:rPr lang="es-ES" sz="2800" dirty="0" smtClean="0">
                <a:latin typeface="+mj-lt"/>
                <a:ea typeface="+mj-ea"/>
                <a:cs typeface="+mj-cs"/>
              </a:rPr>
              <a:t>, pero no los </a:t>
            </a:r>
            <a:r>
              <a:rPr lang="es-ES" sz="2800" dirty="0" err="1" smtClean="0">
                <a:latin typeface="+mj-lt"/>
                <a:ea typeface="+mj-ea"/>
                <a:cs typeface="+mj-cs"/>
              </a:rPr>
              <a:t>tags</a:t>
            </a:r>
            <a:r>
              <a:rPr lang="es-ES" sz="2800" dirty="0" smtClean="0">
                <a:latin typeface="+mj-lt"/>
                <a:ea typeface="+mj-ea"/>
                <a:cs typeface="+mj-cs"/>
              </a:rPr>
              <a:t>. Para subir un </a:t>
            </a:r>
            <a:r>
              <a:rPr lang="es-ES" sz="2800" dirty="0" err="1" smtClean="0">
                <a:latin typeface="+mj-lt"/>
                <a:ea typeface="+mj-ea"/>
                <a:cs typeface="+mj-cs"/>
              </a:rPr>
              <a:t>tag</a:t>
            </a:r>
            <a:r>
              <a:rPr lang="es-ES" sz="2800" dirty="0" smtClean="0">
                <a:latin typeface="+mj-lt"/>
                <a:ea typeface="+mj-ea"/>
                <a:cs typeface="+mj-cs"/>
              </a:rPr>
              <a:t> vamos a necesitar ejecutar este comando:</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push</a:t>
            </a:r>
            <a:r>
              <a:rPr lang="es-ES" sz="2800" dirty="0" smtClean="0">
                <a:latin typeface="+mj-lt"/>
                <a:ea typeface="+mj-ea"/>
                <a:cs typeface="+mj-cs"/>
              </a:rPr>
              <a:t> </a:t>
            </a:r>
            <a:r>
              <a:rPr lang="es-ES" sz="2800" dirty="0" err="1" smtClean="0">
                <a:latin typeface="+mj-lt"/>
                <a:ea typeface="+mj-ea"/>
                <a:cs typeface="+mj-cs"/>
              </a:rPr>
              <a:t>origin</a:t>
            </a:r>
            <a:r>
              <a:rPr lang="es-ES" sz="2800" dirty="0" smtClean="0">
                <a:latin typeface="+mj-lt"/>
                <a:ea typeface="+mj-ea"/>
                <a:cs typeface="+mj-cs"/>
              </a:rPr>
              <a:t> &lt;</a:t>
            </a:r>
            <a:r>
              <a:rPr lang="es-ES" sz="2800" dirty="0" err="1" smtClean="0">
                <a:latin typeface="+mj-lt"/>
                <a:ea typeface="+mj-ea"/>
                <a:cs typeface="+mj-cs"/>
              </a:rPr>
              <a:t>tag</a:t>
            </a:r>
            <a:r>
              <a:rPr lang="es-ES" sz="2800" dirty="0" smtClean="0">
                <a:latin typeface="+mj-lt"/>
                <a:ea typeface="+mj-ea"/>
                <a:cs typeface="+mj-cs"/>
              </a:rPr>
              <a:t>&gt;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7170" name="Picture 2" descr="C:\Users\José\Desktop\pushrea.jpg"/>
          <p:cNvPicPr>
            <a:picLocks noChangeAspect="1" noChangeArrowheads="1"/>
          </p:cNvPicPr>
          <p:nvPr/>
        </p:nvPicPr>
        <p:blipFill>
          <a:blip r:embed="rId4" cstate="print"/>
          <a:srcRect/>
          <a:stretch>
            <a:fillRect/>
          </a:stretch>
        </p:blipFill>
        <p:spPr bwMode="auto">
          <a:xfrm>
            <a:off x="296885" y="3284984"/>
            <a:ext cx="8595595" cy="3312368"/>
          </a:xfrm>
          <a:prstGeom prst="rect">
            <a:avLst/>
          </a:prstGeom>
          <a:noFill/>
        </p:spPr>
      </p:pic>
    </p:spTree>
  </p:cSld>
  <p:clrMapOvr>
    <a:masterClrMapping/>
  </p:clrMapOvr>
  <p:transition spd="med"/>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315416"/>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Al volver a </a:t>
            </a:r>
            <a:r>
              <a:rPr lang="es-ES" sz="2800" dirty="0" err="1" smtClean="0">
                <a:latin typeface="+mj-lt"/>
                <a:ea typeface="+mj-ea"/>
                <a:cs typeface="+mj-cs"/>
              </a:rPr>
              <a:t>Github</a:t>
            </a:r>
            <a:r>
              <a:rPr lang="es-ES" sz="2800" dirty="0" smtClean="0">
                <a:latin typeface="+mj-lt"/>
                <a:ea typeface="+mj-ea"/>
                <a:cs typeface="+mj-cs"/>
              </a:rPr>
              <a:t> veremos que se actualizo y que asimilo nuestra </a:t>
            </a:r>
            <a:r>
              <a:rPr lang="es-ES" sz="2800" dirty="0" err="1" smtClean="0">
                <a:latin typeface="+mj-lt"/>
                <a:ea typeface="+mj-ea"/>
                <a:cs typeface="+mj-cs"/>
              </a:rPr>
              <a:t>tag</a:t>
            </a:r>
            <a:r>
              <a:rPr lang="es-ES" sz="2800" dirty="0" smtClean="0">
                <a:latin typeface="+mj-lt"/>
                <a:ea typeface="+mj-ea"/>
                <a:cs typeface="+mj-cs"/>
              </a:rPr>
              <a:t> como fuera una versión de liberación del proyecto.</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8194" name="Picture 2" descr="C:\Users\José\Desktop\tasf.jpg"/>
          <p:cNvPicPr>
            <a:picLocks noChangeAspect="1" noChangeArrowheads="1"/>
          </p:cNvPicPr>
          <p:nvPr/>
        </p:nvPicPr>
        <p:blipFill>
          <a:blip r:embed="rId4" cstate="print"/>
          <a:srcRect/>
          <a:stretch>
            <a:fillRect/>
          </a:stretch>
        </p:blipFill>
        <p:spPr bwMode="auto">
          <a:xfrm>
            <a:off x="107505" y="3068960"/>
            <a:ext cx="8918522" cy="3384376"/>
          </a:xfrm>
          <a:prstGeom prst="rect">
            <a:avLst/>
          </a:prstGeom>
          <a:noFill/>
        </p:spPr>
      </p:pic>
    </p:spTree>
  </p:cSld>
  <p:clrMapOvr>
    <a:masterClrMapping/>
  </p:clrMapOvr>
  <p:transition spd="med"/>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531440"/>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Al darle clic sobre ella, nos abrirá un panel donde nos da incluso la opción de poder descargar esa versión del proyecto en un .</a:t>
            </a:r>
            <a:r>
              <a:rPr lang="es-ES" sz="2800" dirty="0" err="1" smtClean="0">
                <a:latin typeface="+mj-lt"/>
                <a:ea typeface="+mj-ea"/>
                <a:cs typeface="+mj-cs"/>
              </a:rPr>
              <a:t>zip</a:t>
            </a:r>
            <a:r>
              <a:rPr lang="es-ES" sz="2800" dirty="0" smtClean="0">
                <a:latin typeface="+mj-lt"/>
                <a:ea typeface="+mj-ea"/>
                <a:cs typeface="+mj-cs"/>
              </a:rPr>
              <a:t>.</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9218" name="Picture 2" descr="C:\Users\José\Desktop\dwa.jpg"/>
          <p:cNvPicPr>
            <a:picLocks noChangeAspect="1" noChangeArrowheads="1"/>
          </p:cNvPicPr>
          <p:nvPr/>
        </p:nvPicPr>
        <p:blipFill>
          <a:blip r:embed="rId4" cstate="print"/>
          <a:srcRect/>
          <a:stretch>
            <a:fillRect/>
          </a:stretch>
        </p:blipFill>
        <p:spPr bwMode="auto">
          <a:xfrm>
            <a:off x="395536" y="2492896"/>
            <a:ext cx="8339460" cy="4254537"/>
          </a:xfrm>
          <a:prstGeom prst="rect">
            <a:avLst/>
          </a:prstGeom>
          <a:noFill/>
        </p:spPr>
      </p:pic>
    </p:spTree>
  </p:cSld>
  <p:clrMapOvr>
    <a:masterClrMapping/>
  </p:clrMapOvr>
  <p:transition spd="med"/>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116632"/>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Ahora, en dado caso que tengamos muchas </a:t>
            </a:r>
            <a:r>
              <a:rPr lang="es-ES" sz="2800" dirty="0" err="1" smtClean="0">
                <a:latin typeface="+mj-lt"/>
                <a:ea typeface="+mj-ea"/>
                <a:cs typeface="+mj-cs"/>
              </a:rPr>
              <a:t>tags</a:t>
            </a:r>
            <a:r>
              <a:rPr lang="es-ES" sz="2800" dirty="0" smtClean="0">
                <a:latin typeface="+mj-lt"/>
                <a:ea typeface="+mj-ea"/>
                <a:cs typeface="+mj-cs"/>
              </a:rPr>
              <a:t> puede ser tedioso subirlas una por una, para ello existe un comando que nos actualizara todas las </a:t>
            </a:r>
            <a:r>
              <a:rPr lang="es-ES" sz="2800" dirty="0" err="1" smtClean="0">
                <a:latin typeface="+mj-lt"/>
                <a:ea typeface="+mj-ea"/>
                <a:cs typeface="+mj-cs"/>
              </a:rPr>
              <a:t>tags</a:t>
            </a:r>
            <a:r>
              <a:rPr lang="es-ES" sz="2800" dirty="0" smtClean="0">
                <a:latin typeface="+mj-lt"/>
                <a:ea typeface="+mj-ea"/>
                <a:cs typeface="+mj-cs"/>
              </a:rPr>
              <a:t> de nuestro repositorio local al repositorio externo.</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push</a:t>
            </a:r>
            <a:r>
              <a:rPr lang="es-ES" sz="2800" dirty="0" smtClean="0">
                <a:latin typeface="+mj-lt"/>
                <a:ea typeface="+mj-ea"/>
                <a:cs typeface="+mj-cs"/>
              </a:rPr>
              <a:t> </a:t>
            </a:r>
            <a:r>
              <a:rPr lang="es-ES" sz="2800" dirty="0" err="1" smtClean="0">
                <a:latin typeface="+mj-lt"/>
                <a:ea typeface="+mj-ea"/>
                <a:cs typeface="+mj-cs"/>
              </a:rPr>
              <a:t>origin</a:t>
            </a:r>
            <a:r>
              <a:rPr lang="es-ES" sz="2800" dirty="0" smtClean="0">
                <a:latin typeface="+mj-lt"/>
                <a:ea typeface="+mj-ea"/>
                <a:cs typeface="+mj-cs"/>
              </a:rPr>
              <a:t> --</a:t>
            </a:r>
            <a:r>
              <a:rPr lang="es-ES" sz="2800" dirty="0" err="1" smtClean="0">
                <a:latin typeface="+mj-lt"/>
                <a:ea typeface="+mj-ea"/>
                <a:cs typeface="+mj-cs"/>
              </a:rPr>
              <a:t>tags</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10242" name="Picture 2" descr="C:\Users\José\Desktop\tagsa.jpg"/>
          <p:cNvPicPr>
            <a:picLocks noChangeAspect="1" noChangeArrowheads="1"/>
          </p:cNvPicPr>
          <p:nvPr/>
        </p:nvPicPr>
        <p:blipFill>
          <a:blip r:embed="rId4" cstate="print"/>
          <a:srcRect/>
          <a:stretch>
            <a:fillRect/>
          </a:stretch>
        </p:blipFill>
        <p:spPr bwMode="auto">
          <a:xfrm>
            <a:off x="3446239" y="2564904"/>
            <a:ext cx="5590257" cy="4134680"/>
          </a:xfrm>
          <a:prstGeom prst="rect">
            <a:avLst/>
          </a:prstGeom>
          <a:noFill/>
        </p:spPr>
      </p:pic>
    </p:spTree>
  </p:cSld>
  <p:clrMapOvr>
    <a:masterClrMapping/>
  </p:clrMapOvr>
  <p:transition spd="med"/>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747464"/>
            <a:ext cx="9035480" cy="590465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Al regresar a </a:t>
            </a:r>
            <a:r>
              <a:rPr lang="es-ES" sz="2800" dirty="0" err="1" smtClean="0">
                <a:latin typeface="+mj-lt"/>
                <a:ea typeface="+mj-ea"/>
                <a:cs typeface="+mj-cs"/>
              </a:rPr>
              <a:t>Github</a:t>
            </a:r>
            <a:r>
              <a:rPr lang="es-ES" sz="2800" dirty="0" smtClean="0">
                <a:latin typeface="+mj-lt"/>
                <a:ea typeface="+mj-ea"/>
                <a:cs typeface="+mj-cs"/>
              </a:rPr>
              <a:t> veremos que nos ha actualizado todas las </a:t>
            </a:r>
            <a:r>
              <a:rPr lang="es-ES" sz="2800" dirty="0" err="1" smtClean="0">
                <a:latin typeface="+mj-lt"/>
                <a:ea typeface="+mj-ea"/>
                <a:cs typeface="+mj-cs"/>
              </a:rPr>
              <a:t>tags</a:t>
            </a:r>
            <a:r>
              <a:rPr lang="es-ES" sz="2800" dirty="0" smtClean="0">
                <a:latin typeface="+mj-lt"/>
                <a:ea typeface="+mj-ea"/>
                <a:cs typeface="+mj-cs"/>
              </a:rPr>
              <a:t> que teníamos pendientes.</a:t>
            </a:r>
            <a:endParaRPr lang="es-ES" sz="2000" dirty="0" smtClean="0"/>
          </a:p>
          <a:p>
            <a:pPr>
              <a:spcBef>
                <a:spcPct val="0"/>
              </a:spcBef>
            </a:pP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11266" name="Picture 2" descr="C:\Users\José\Desktop\newtags.jpg"/>
          <p:cNvPicPr>
            <a:picLocks noChangeAspect="1" noChangeArrowheads="1"/>
          </p:cNvPicPr>
          <p:nvPr/>
        </p:nvPicPr>
        <p:blipFill>
          <a:blip r:embed="rId4" cstate="print"/>
          <a:srcRect/>
          <a:stretch>
            <a:fillRect/>
          </a:stretch>
        </p:blipFill>
        <p:spPr bwMode="auto">
          <a:xfrm>
            <a:off x="755576" y="2132855"/>
            <a:ext cx="7632848" cy="4489021"/>
          </a:xfrm>
          <a:prstGeom prst="rect">
            <a:avLst/>
          </a:prstGeom>
          <a:noFill/>
        </p:spPr>
      </p:pic>
    </p:spTree>
  </p:cSld>
  <p:clrMapOvr>
    <a:masterClrMapping/>
  </p:clrMapOvr>
  <p:transition spd="med"/>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73024" y="1556792"/>
            <a:ext cx="9035480" cy="5328592"/>
          </a:xfrm>
          <a:prstGeom prst="rect">
            <a:avLst/>
          </a:prstGeom>
        </p:spPr>
        <p:txBody>
          <a:bodyPr vert="horz" lIns="91440" tIns="45720" rIns="91440" bIns="45720" rtlCol="0" anchor="ctr">
            <a:normAutofit/>
          </a:bodyPr>
          <a:lstStyle/>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 &lt;versión o nombre&gt;		            </a:t>
            </a: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 &lt;versión o nombre&gt; -m “&lt;mensaje&gt;”  </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-a &lt;versión o nombre&gt; -m “&lt;mensaje&gt;” &lt;código SHA&gt;</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checkout</a:t>
            </a:r>
            <a:r>
              <a:rPr lang="es-ES" sz="2800" dirty="0" smtClean="0">
                <a:latin typeface="+mj-lt"/>
                <a:ea typeface="+mj-ea"/>
                <a:cs typeface="+mj-cs"/>
              </a:rPr>
              <a:t> &lt;</a:t>
            </a:r>
            <a:r>
              <a:rPr lang="es-ES" sz="2800" dirty="0" err="1" smtClean="0">
                <a:latin typeface="+mj-lt"/>
                <a:ea typeface="+mj-ea"/>
                <a:cs typeface="+mj-cs"/>
              </a:rPr>
              <a:t>tag</a:t>
            </a:r>
            <a:r>
              <a:rPr lang="es-ES" sz="2800" dirty="0" smtClean="0">
                <a:latin typeface="+mj-lt"/>
                <a:ea typeface="+mj-ea"/>
                <a:cs typeface="+mj-cs"/>
              </a:rPr>
              <a:t>&gt;</a:t>
            </a: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tag</a:t>
            </a:r>
            <a:r>
              <a:rPr lang="es-ES" sz="2800" dirty="0" smtClean="0">
                <a:latin typeface="+mj-lt"/>
                <a:ea typeface="+mj-ea"/>
                <a:cs typeface="+mj-cs"/>
              </a:rPr>
              <a:t> –d &lt;nombre del </a:t>
            </a:r>
            <a:r>
              <a:rPr lang="es-ES" sz="2800" dirty="0" err="1" smtClean="0">
                <a:latin typeface="+mj-lt"/>
                <a:ea typeface="+mj-ea"/>
                <a:cs typeface="+mj-cs"/>
              </a:rPr>
              <a:t>tag</a:t>
            </a:r>
            <a:r>
              <a:rPr lang="es-ES" sz="2800" dirty="0" smtClean="0">
                <a:latin typeface="+mj-lt"/>
                <a:ea typeface="+mj-ea"/>
                <a:cs typeface="+mj-cs"/>
              </a:rPr>
              <a:t>&gt;</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push</a:t>
            </a:r>
            <a:r>
              <a:rPr lang="es-ES" sz="2800" dirty="0" smtClean="0">
                <a:latin typeface="+mj-lt"/>
                <a:ea typeface="+mj-ea"/>
                <a:cs typeface="+mj-cs"/>
              </a:rPr>
              <a:t> </a:t>
            </a:r>
            <a:r>
              <a:rPr lang="es-ES" sz="2800" dirty="0" err="1" smtClean="0">
                <a:latin typeface="+mj-lt"/>
                <a:ea typeface="+mj-ea"/>
                <a:cs typeface="+mj-cs"/>
              </a:rPr>
              <a:t>origin</a:t>
            </a:r>
            <a:r>
              <a:rPr lang="es-ES" sz="2800" dirty="0" smtClean="0">
                <a:latin typeface="+mj-lt"/>
                <a:ea typeface="+mj-ea"/>
                <a:cs typeface="+mj-cs"/>
              </a:rPr>
              <a:t> &lt;</a:t>
            </a:r>
            <a:r>
              <a:rPr lang="es-ES" sz="2800" dirty="0" err="1" smtClean="0">
                <a:latin typeface="+mj-lt"/>
                <a:ea typeface="+mj-ea"/>
                <a:cs typeface="+mj-cs"/>
              </a:rPr>
              <a:t>tag</a:t>
            </a:r>
            <a:r>
              <a:rPr lang="es-ES" sz="2800" dirty="0" smtClean="0">
                <a:latin typeface="+mj-lt"/>
                <a:ea typeface="+mj-ea"/>
                <a:cs typeface="+mj-cs"/>
              </a:rPr>
              <a:t>&gt;</a:t>
            </a: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push</a:t>
            </a:r>
            <a:r>
              <a:rPr lang="es-ES" sz="2800" dirty="0" smtClean="0">
                <a:latin typeface="+mj-lt"/>
                <a:ea typeface="+mj-ea"/>
                <a:cs typeface="+mj-cs"/>
              </a:rPr>
              <a:t> </a:t>
            </a:r>
            <a:r>
              <a:rPr lang="es-ES" sz="2800" dirty="0" err="1" smtClean="0">
                <a:latin typeface="+mj-lt"/>
                <a:ea typeface="+mj-ea"/>
                <a:cs typeface="+mj-cs"/>
              </a:rPr>
              <a:t>origin</a:t>
            </a:r>
            <a:r>
              <a:rPr lang="es-ES" sz="2800" dirty="0" smtClean="0">
                <a:latin typeface="+mj-lt"/>
                <a:ea typeface="+mj-ea"/>
                <a:cs typeface="+mj-cs"/>
              </a:rPr>
              <a:t> --</a:t>
            </a:r>
            <a:r>
              <a:rPr lang="es-ES" sz="2800" dirty="0" err="1" smtClean="0">
                <a:latin typeface="+mj-lt"/>
                <a:ea typeface="+mj-ea"/>
                <a:cs typeface="+mj-cs"/>
              </a:rPr>
              <a:t>tags</a:t>
            </a:r>
            <a:endParaRPr lang="es-ES" sz="2800" dirty="0" smtClean="0"/>
          </a:p>
          <a:p>
            <a:pPr lvl="0">
              <a:spcBef>
                <a:spcPct val="0"/>
              </a:spcBef>
            </a:pPr>
            <a:endParaRPr lang="es-ES" sz="2800" dirty="0" smtClean="0">
              <a:latin typeface="+mj-lt"/>
              <a:ea typeface="+mj-ea"/>
              <a:cs typeface="+mj-cs"/>
            </a:endParaRP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800" dirty="0" smtClean="0">
                <a:latin typeface="+mj-lt"/>
                <a:ea typeface="+mj-ea"/>
                <a:cs typeface="+mj-cs"/>
              </a:rPr>
              <a:t>Resumen: </a:t>
            </a:r>
            <a:r>
              <a:rPr lang="es-ES" sz="4800" dirty="0" err="1" smtClean="0">
                <a:latin typeface="+mj-lt"/>
                <a:ea typeface="+mj-ea"/>
                <a:cs typeface="+mj-cs"/>
              </a:rPr>
              <a:t>Tags</a:t>
            </a:r>
            <a:endParaRPr kumimoji="0" lang="es-MX" sz="48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1758057"/>
          </a:xfrm>
        </p:spPr>
        <p:txBody>
          <a:bodyPr>
            <a:normAutofit/>
          </a:bodyPr>
          <a:lstStyle/>
          <a:p>
            <a:r>
              <a:rPr lang="es-ES" dirty="0" smtClean="0"/>
              <a:t>16.- Actualizar </a:t>
            </a:r>
            <a:r>
              <a:rPr lang="es-ES" dirty="0" smtClean="0"/>
              <a:t>desde repositorio </a:t>
            </a:r>
            <a:r>
              <a:rPr lang="es-ES" dirty="0" smtClean="0"/>
              <a:t>remoto (FETCH </a:t>
            </a:r>
            <a:r>
              <a:rPr lang="es-ES" dirty="0" smtClean="0"/>
              <a:t>Y PULL)</a:t>
            </a: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pic>
        <p:nvPicPr>
          <p:cNvPr id="5" name="Picture 2" descr="C:\Users\José\Desktop\git_logo.png"/>
          <p:cNvPicPr>
            <a:picLocks noChangeAspect="1" noChangeArrowheads="1"/>
          </p:cNvPicPr>
          <p:nvPr/>
        </p:nvPicPr>
        <p:blipFill>
          <a:blip r:embed="rId3" cstate="print"/>
          <a:srcRect/>
          <a:stretch>
            <a:fillRect/>
          </a:stretch>
        </p:blipFill>
        <p:spPr bwMode="auto">
          <a:xfrm>
            <a:off x="4139952" y="5805264"/>
            <a:ext cx="1008112" cy="100811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Repositorio remoto: Actualizar</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72008" y="574804"/>
            <a:ext cx="8964488" cy="6247864"/>
          </a:xfrm>
          <a:prstGeom prst="rect">
            <a:avLst/>
          </a:prstGeom>
          <a:noFill/>
        </p:spPr>
        <p:txBody>
          <a:bodyPr wrap="square" rtlCol="0">
            <a:spAutoFit/>
          </a:bodyPr>
          <a:lstStyle/>
          <a:p>
            <a:endParaRPr lang="es-ES" sz="2000" dirty="0" smtClean="0"/>
          </a:p>
          <a:p>
            <a:r>
              <a:rPr lang="es-MX" sz="2400" dirty="0" err="1" smtClean="0"/>
              <a:t>git</a:t>
            </a:r>
            <a:r>
              <a:rPr lang="es-MX" sz="2400" dirty="0" smtClean="0"/>
              <a:t> </a:t>
            </a:r>
            <a:r>
              <a:rPr lang="es-MX" sz="2400" dirty="0" err="1" smtClean="0"/>
              <a:t>push</a:t>
            </a:r>
            <a:r>
              <a:rPr lang="es-MX" sz="2400" dirty="0" smtClean="0"/>
              <a:t> &lt;</a:t>
            </a:r>
            <a:r>
              <a:rPr lang="es-MX" dirty="0" smtClean="0"/>
              <a:t>Nombre del repositorio</a:t>
            </a:r>
            <a:r>
              <a:rPr lang="es-MX" sz="2400" dirty="0" smtClean="0"/>
              <a:t>&gt; &lt;</a:t>
            </a:r>
            <a:r>
              <a:rPr lang="es-MX" dirty="0" smtClean="0"/>
              <a:t>Nombre de la rama</a:t>
            </a:r>
            <a:r>
              <a:rPr lang="es-MX" sz="2400" dirty="0" smtClean="0"/>
              <a:t>&gt;	</a:t>
            </a:r>
          </a:p>
          <a:p>
            <a:endParaRPr lang="es-MX" dirty="0" smtClean="0"/>
          </a:p>
          <a:p>
            <a:r>
              <a:rPr lang="es-MX" dirty="0" smtClean="0"/>
              <a:t>//Subir tus cambios a un repositorio remoto. </a:t>
            </a:r>
          </a:p>
          <a:p>
            <a:r>
              <a:rPr lang="es-MX" dirty="0" smtClean="0"/>
              <a:t>Se debe otorgar el nombre del repositorio remoto y la rama en especifico que se quiere actualizar</a:t>
            </a:r>
          </a:p>
          <a:p>
            <a:endParaRPr lang="es-ES" dirty="0" smtClean="0"/>
          </a:p>
          <a:p>
            <a:endParaRPr lang="es-ES" dirty="0" smtClean="0"/>
          </a:p>
          <a:p>
            <a:r>
              <a:rPr lang="es-MX" sz="2400" dirty="0" err="1" smtClean="0"/>
              <a:t>git</a:t>
            </a:r>
            <a:r>
              <a:rPr lang="es-MX" sz="2400" dirty="0" smtClean="0"/>
              <a:t> </a:t>
            </a:r>
            <a:r>
              <a:rPr lang="es-MX" sz="2400" dirty="0" err="1" smtClean="0"/>
              <a:t>push</a:t>
            </a:r>
            <a:r>
              <a:rPr lang="es-MX" sz="2400" dirty="0" smtClean="0"/>
              <a:t> &lt;</a:t>
            </a:r>
            <a:r>
              <a:rPr lang="es-MX" dirty="0" smtClean="0"/>
              <a:t>Nombre del repositorio remoto</a:t>
            </a:r>
            <a:r>
              <a:rPr lang="es-MX" sz="2400" dirty="0" smtClean="0"/>
              <a:t>&gt; &lt;</a:t>
            </a:r>
            <a:r>
              <a:rPr lang="es-MX" dirty="0" smtClean="0"/>
              <a:t>Nombre de la Rama</a:t>
            </a:r>
            <a:r>
              <a:rPr lang="es-MX" sz="2400" dirty="0" smtClean="0"/>
              <a:t>&gt; -f</a:t>
            </a:r>
            <a:endParaRPr lang="es-ES" sz="2400" dirty="0" smtClean="0"/>
          </a:p>
          <a:p>
            <a:r>
              <a:rPr lang="es-ES" dirty="0" smtClean="0"/>
              <a:t>//Forzar la actualización de cambios del repositorio remoto.</a:t>
            </a:r>
          </a:p>
          <a:p>
            <a:endParaRPr lang="es-ES" dirty="0" smtClean="0"/>
          </a:p>
          <a:p>
            <a:endParaRPr lang="es-MX" dirty="0" smtClean="0"/>
          </a:p>
          <a:p>
            <a:r>
              <a:rPr lang="es-MX" sz="2400" dirty="0" smtClean="0"/>
              <a:t>-</a:t>
            </a:r>
            <a:r>
              <a:rPr lang="es-MX" sz="2400" dirty="0" err="1" smtClean="0"/>
              <a:t>git</a:t>
            </a:r>
            <a:r>
              <a:rPr lang="es-MX" sz="2400" dirty="0" smtClean="0"/>
              <a:t> </a:t>
            </a:r>
            <a:r>
              <a:rPr lang="es-MX" sz="2400" dirty="0" err="1" smtClean="0"/>
              <a:t>fetch</a:t>
            </a:r>
            <a:r>
              <a:rPr lang="es-MX" sz="2400" dirty="0" smtClean="0"/>
              <a:t> &lt;</a:t>
            </a:r>
            <a:r>
              <a:rPr lang="es-MX" dirty="0" smtClean="0"/>
              <a:t>Nombre del repositorio remoto</a:t>
            </a:r>
            <a:r>
              <a:rPr lang="es-MX" sz="2400" dirty="0" smtClean="0"/>
              <a:t>&gt;</a:t>
            </a:r>
            <a:r>
              <a:rPr lang="es-MX" dirty="0" smtClean="0"/>
              <a:t>					</a:t>
            </a:r>
          </a:p>
          <a:p>
            <a:r>
              <a:rPr lang="es-MX" dirty="0" smtClean="0"/>
              <a:t>//Descargar desde el repositorio remoto una actualización del proyecto</a:t>
            </a:r>
          </a:p>
          <a:p>
            <a:endParaRPr lang="es-ES" dirty="0" smtClean="0"/>
          </a:p>
          <a:p>
            <a:endParaRPr lang="es-MX" dirty="0" smtClean="0"/>
          </a:p>
          <a:p>
            <a:r>
              <a:rPr lang="es-MX" sz="2400" dirty="0" smtClean="0"/>
              <a:t>-</a:t>
            </a:r>
            <a:r>
              <a:rPr lang="es-MX" sz="2400" dirty="0" err="1" smtClean="0"/>
              <a:t>git</a:t>
            </a:r>
            <a:r>
              <a:rPr lang="es-MX" sz="2400" dirty="0" smtClean="0"/>
              <a:t> </a:t>
            </a:r>
            <a:r>
              <a:rPr lang="es-MX" sz="2400" dirty="0" err="1" smtClean="0"/>
              <a:t>pull</a:t>
            </a:r>
            <a:r>
              <a:rPr lang="es-MX" sz="2400" dirty="0" smtClean="0"/>
              <a:t>	</a:t>
            </a:r>
            <a:r>
              <a:rPr lang="es-MX" dirty="0" smtClean="0"/>
              <a:t>				</a:t>
            </a:r>
          </a:p>
          <a:p>
            <a:r>
              <a:rPr lang="es-MX" dirty="0" smtClean="0"/>
              <a:t>//Descargar desde el repositorio remoto una actualización del proyecto y fusiona esa actualización con su rama correspondiente</a:t>
            </a:r>
          </a:p>
          <a:p>
            <a:pPr algn="ctr"/>
            <a:endParaRPr lang="es-MX" sz="3200" dirty="0"/>
          </a:p>
        </p:txBody>
      </p:sp>
    </p:spTree>
  </p:cSld>
  <p:clrMapOvr>
    <a:masterClrMapping/>
  </p:clrMapOvr>
  <p:transition spd="med"/>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476672"/>
            <a:ext cx="8568952" cy="5184576"/>
          </a:xfrm>
          <a:prstGeom prst="rect">
            <a:avLst/>
          </a:prstGeom>
        </p:spPr>
        <p:txBody>
          <a:bodyPr vert="horz" lIns="91440" tIns="45720" rIns="91440" bIns="45720" rtlCol="0" anchor="ctr">
            <a:normAutofit/>
          </a:bodyPr>
          <a:lstStyle/>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y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nos van a servir para actualizar nuestro repositorio local, con lo que hay en nuestro repositorio remoto.</a:t>
            </a:r>
          </a:p>
          <a:p>
            <a:pPr lvl="0">
              <a:spcBef>
                <a:spcPct val="0"/>
              </a:spcBef>
            </a:pPr>
            <a:endParaRPr lang="es-ES" sz="2400" baseline="0" dirty="0" smtClean="0">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clone lo que hace es copiar el repositorio completo,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y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solo van a copiar las </a:t>
            </a:r>
            <a:r>
              <a:rPr lang="es-ES" sz="2400" dirty="0" err="1" smtClean="0">
                <a:latin typeface="+mj-lt"/>
                <a:ea typeface="+mj-ea"/>
                <a:cs typeface="+mj-cs"/>
              </a:rPr>
              <a:t>difirencias</a:t>
            </a:r>
            <a:r>
              <a:rPr lang="es-ES" sz="2400" dirty="0" smtClean="0">
                <a:latin typeface="+mj-lt"/>
                <a:ea typeface="+mj-ea"/>
                <a:cs typeface="+mj-cs"/>
              </a:rPr>
              <a:t> entre nuestro repositorio local y el repositorio remoto.</a:t>
            </a: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Es decir, lo actualizara.</a:t>
            </a: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smtClean="0">
                <a:latin typeface="+mj-lt"/>
                <a:ea typeface="+mj-ea"/>
                <a:cs typeface="+mj-cs"/>
              </a:rPr>
              <a:t>Actualizar desde repositorio remoto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6"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196752"/>
            <a:ext cx="8568952" cy="5184576"/>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Cuando se trabaja en equipo seguramente alguien a parte de ti hará modificaciones en el repositorio que estan compartiendo. </a:t>
            </a:r>
          </a:p>
          <a:p>
            <a:pPr lvl="0">
              <a:spcBef>
                <a:spcPct val="0"/>
              </a:spcBef>
            </a:pPr>
            <a:endParaRPr lang="es-ES" sz="2400" dirty="0" smtClean="0">
              <a:latin typeface="+mj-lt"/>
              <a:ea typeface="+mj-ea"/>
              <a:cs typeface="+mj-cs"/>
            </a:endParaRPr>
          </a:p>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Cuando esa</a:t>
            </a:r>
            <a:r>
              <a:rPr kumimoji="0" lang="es-ES" sz="2400" b="0" i="0" u="none" strike="noStrike" kern="1200" cap="none" spc="0" normalizeH="0" noProof="0" dirty="0" smtClean="0">
                <a:ln>
                  <a:noFill/>
                </a:ln>
                <a:solidFill>
                  <a:schemeClr val="tx1"/>
                </a:solidFill>
                <a:effectLst/>
                <a:uLnTx/>
                <a:uFillTx/>
                <a:latin typeface="+mj-lt"/>
                <a:ea typeface="+mj-ea"/>
                <a:cs typeface="+mj-cs"/>
              </a:rPr>
              <a:t> persona suba sus mejoras al repositorio del proyecto entonces tu versión ahora quedara desactualizada.</a:t>
            </a: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r>
              <a:rPr kumimoji="0" lang="es-ES" sz="2400" b="0" i="0" u="none" strike="noStrike" kern="1200" cap="none" spc="0" normalizeH="0" noProof="0" dirty="0" smtClean="0">
                <a:ln>
                  <a:noFill/>
                </a:ln>
                <a:solidFill>
                  <a:schemeClr val="tx1"/>
                </a:solidFill>
                <a:effectLst/>
                <a:uLnTx/>
                <a:uFillTx/>
                <a:latin typeface="+mj-lt"/>
                <a:ea typeface="+mj-ea"/>
                <a:cs typeface="+mj-cs"/>
              </a:rPr>
              <a:t>Si para este caso usas una vez más el comando Clone, realmente no estas actualizando el proyecto. </a:t>
            </a:r>
            <a:r>
              <a:rPr lang="es-ES" sz="2400" dirty="0" smtClean="0">
                <a:latin typeface="+mj-lt"/>
                <a:ea typeface="+mj-ea"/>
                <a:cs typeface="+mj-cs"/>
              </a:rPr>
              <a:t>Lo que estas haciendo es</a:t>
            </a:r>
            <a:r>
              <a:rPr kumimoji="0" lang="es-ES" sz="2400" b="0" i="0" u="none" strike="noStrike" kern="1200" cap="none" spc="0" normalizeH="0" noProof="0" dirty="0" smtClean="0">
                <a:ln>
                  <a:noFill/>
                </a:ln>
                <a:solidFill>
                  <a:schemeClr val="tx1"/>
                </a:solidFill>
                <a:effectLst/>
                <a:uLnTx/>
                <a:uFillTx/>
                <a:latin typeface="+mj-lt"/>
                <a:ea typeface="+mj-ea"/>
                <a:cs typeface="+mj-cs"/>
              </a:rPr>
              <a:t> copiar nuevamente el repositorio completo, con sus respectivas actualizaciones, a tu computadora.</a:t>
            </a:r>
          </a:p>
          <a:p>
            <a:pPr lvl="0">
              <a:spcBef>
                <a:spcPct val="0"/>
              </a:spcBef>
            </a:pPr>
            <a:r>
              <a:rPr lang="es-ES" sz="2400" baseline="0" dirty="0" smtClean="0">
                <a:latin typeface="+mj-lt"/>
                <a:ea typeface="+mj-ea"/>
                <a:cs typeface="+mj-cs"/>
              </a:rPr>
              <a:t>Esta es la manera</a:t>
            </a:r>
            <a:r>
              <a:rPr lang="es-ES" sz="2400" dirty="0" smtClean="0">
                <a:latin typeface="+mj-lt"/>
                <a:ea typeface="+mj-ea"/>
                <a:cs typeface="+mj-cs"/>
              </a:rPr>
              <a:t> menos eficiente de conseguir los nuevos cambios.</a:t>
            </a: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smtClean="0">
                <a:latin typeface="+mj-lt"/>
                <a:ea typeface="+mj-ea"/>
                <a:cs typeface="+mj-cs"/>
              </a:rPr>
              <a:t>Actualizar desde repositorio remoto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6"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196752"/>
            <a:ext cx="8568952" cy="5184576"/>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Para actualizar el repositorio y solo copiar a tu computadora los nuevos </a:t>
            </a:r>
            <a:r>
              <a:rPr lang="es-ES" sz="2400" dirty="0" err="1" smtClean="0">
                <a:latin typeface="+mj-lt"/>
                <a:ea typeface="+mj-ea"/>
                <a:cs typeface="+mj-cs"/>
              </a:rPr>
              <a:t>commits</a:t>
            </a:r>
            <a:r>
              <a:rPr lang="es-ES" sz="2400" dirty="0" smtClean="0">
                <a:latin typeface="+mj-lt"/>
                <a:ea typeface="+mj-ea"/>
                <a:cs typeface="+mj-cs"/>
              </a:rPr>
              <a:t> y no todo el proyecto entero, necesitas usar los siguientes comandos:</a:t>
            </a:r>
          </a:p>
          <a:p>
            <a:pPr lvl="0">
              <a:spcBef>
                <a:spcPct val="0"/>
              </a:spcBef>
            </a:pPr>
            <a:endParaRPr lang="es-ES" sz="2400" baseline="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a:t>
            </a:r>
            <a:r>
              <a:rPr lang="es-MX" sz="3200" dirty="0" smtClean="0"/>
              <a:t>&lt;</a:t>
            </a:r>
            <a:r>
              <a:rPr lang="es-MX" sz="2000" dirty="0" smtClean="0"/>
              <a:t>Nombre del repositorio remoto</a:t>
            </a:r>
            <a:r>
              <a:rPr lang="es-MX" sz="3200" dirty="0" smtClean="0"/>
              <a:t>&gt;</a:t>
            </a:r>
            <a:r>
              <a:rPr lang="es-MX" sz="2400" dirty="0" smtClean="0"/>
              <a:t>	</a:t>
            </a: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a:t>
            </a:r>
            <a:r>
              <a:rPr lang="es-MX" sz="3600" dirty="0" smtClean="0"/>
              <a:t>&lt;</a:t>
            </a:r>
            <a:r>
              <a:rPr lang="es-MX" sz="2400" dirty="0" smtClean="0"/>
              <a:t>Nombre del repositorio remoto</a:t>
            </a:r>
            <a:r>
              <a:rPr lang="es-MX" sz="3600" dirty="0" smtClean="0"/>
              <a:t>&gt;</a:t>
            </a:r>
            <a:endParaRPr lang="es-ES" sz="240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r>
              <a:rPr lang="es-MX" sz="2400" dirty="0" err="1" smtClean="0"/>
              <a:t>git</a:t>
            </a:r>
            <a:r>
              <a:rPr lang="es-MX" sz="2400" dirty="0" smtClean="0"/>
              <a:t> </a:t>
            </a:r>
            <a:r>
              <a:rPr lang="es-MX" sz="2400" dirty="0" err="1" smtClean="0"/>
              <a:t>pull</a:t>
            </a:r>
            <a:r>
              <a:rPr lang="es-MX" sz="2400" dirty="0" smtClean="0"/>
              <a:t> </a:t>
            </a:r>
            <a:r>
              <a:rPr lang="es-MX" sz="3600" dirty="0" smtClean="0"/>
              <a:t>&lt;</a:t>
            </a:r>
            <a:r>
              <a:rPr lang="es-MX" sz="2400" dirty="0" smtClean="0"/>
              <a:t>Nombre del repositorio remoto</a:t>
            </a:r>
            <a:r>
              <a:rPr lang="es-MX" sz="3600" dirty="0" smtClean="0"/>
              <a:t>&gt; </a:t>
            </a:r>
            <a:r>
              <a:rPr lang="es-MX" sz="2400" dirty="0" smtClean="0"/>
              <a:t>--</a:t>
            </a:r>
            <a:r>
              <a:rPr lang="es-MX" sz="2400" dirty="0" err="1" smtClean="0"/>
              <a:t>prune</a:t>
            </a:r>
            <a:r>
              <a:rPr lang="es-MX" sz="2400" dirty="0" smtClean="0"/>
              <a:t> --</a:t>
            </a:r>
            <a:r>
              <a:rPr lang="es-MX" sz="2400" dirty="0" err="1" smtClean="0"/>
              <a:t>tags</a:t>
            </a: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smtClean="0">
                <a:latin typeface="+mj-lt"/>
                <a:ea typeface="+mj-ea"/>
                <a:cs typeface="+mj-cs"/>
              </a:rPr>
              <a:t>Actualizar desde repositorio remoto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6"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620688"/>
            <a:ext cx="8568952" cy="5184576"/>
          </a:xfrm>
          <a:prstGeom prst="rect">
            <a:avLst/>
          </a:prstGeom>
        </p:spPr>
        <p:txBody>
          <a:bodyPr vert="horz" lIns="91440" tIns="45720" rIns="91440" bIns="45720" rtlCol="0" anchor="ctr">
            <a:normAutofit/>
          </a:bodyPr>
          <a:lstStyle/>
          <a:p>
            <a:pPr lvl="0">
              <a:spcBef>
                <a:spcPct val="0"/>
              </a:spcBef>
            </a:pPr>
            <a:r>
              <a:rPr lang="es-ES" sz="3200" dirty="0" smtClean="0">
                <a:latin typeface="+mj-lt"/>
                <a:ea typeface="+mj-ea"/>
                <a:cs typeface="+mj-cs"/>
              </a:rPr>
              <a:t>Hay que entender algo importante, cuando conectas tu repositorio local con un repositorio remoto se crea una rama invisible entre ambos repositorio.</a:t>
            </a:r>
          </a:p>
          <a:p>
            <a:pPr lvl="0">
              <a:spcBef>
                <a:spcPct val="0"/>
              </a:spcBef>
            </a:pPr>
            <a:r>
              <a:rPr lang="es-ES" sz="3200" baseline="0" dirty="0" smtClean="0">
                <a:latin typeface="+mj-lt"/>
                <a:ea typeface="+mj-ea"/>
                <a:cs typeface="+mj-cs"/>
              </a:rPr>
              <a:t>El</a:t>
            </a:r>
            <a:r>
              <a:rPr lang="es-ES" sz="3200" dirty="0" smtClean="0">
                <a:latin typeface="+mj-lt"/>
                <a:ea typeface="+mj-ea"/>
                <a:cs typeface="+mj-cs"/>
              </a:rPr>
              <a:t> nombre de esta rama regularmente es </a:t>
            </a:r>
            <a:r>
              <a:rPr lang="es-ES" sz="3200" dirty="0" err="1" smtClean="0">
                <a:latin typeface="+mj-lt"/>
                <a:ea typeface="+mj-ea"/>
                <a:cs typeface="+mj-cs"/>
              </a:rPr>
              <a:t>origin</a:t>
            </a:r>
            <a:r>
              <a:rPr lang="es-ES" sz="3200" dirty="0" smtClean="0">
                <a:latin typeface="+mj-lt"/>
                <a:ea typeface="+mj-ea"/>
                <a:cs typeface="+mj-cs"/>
              </a:rPr>
              <a:t>/</a:t>
            </a:r>
            <a:r>
              <a:rPr lang="es-ES" sz="3200" dirty="0" err="1" smtClean="0">
                <a:latin typeface="+mj-lt"/>
                <a:ea typeface="+mj-ea"/>
                <a:cs typeface="+mj-cs"/>
              </a:rPr>
              <a:t>master</a:t>
            </a:r>
            <a:r>
              <a:rPr lang="es-ES" sz="3200" dirty="0" smtClean="0">
                <a:latin typeface="+mj-lt"/>
                <a:ea typeface="+mj-ea"/>
                <a:cs typeface="+mj-cs"/>
              </a:rPr>
              <a:t>.</a:t>
            </a:r>
            <a:endParaRPr lang="es-ES" sz="32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27384"/>
            <a:ext cx="8568952" cy="5184576"/>
          </a:xfrm>
          <a:prstGeom prst="rect">
            <a:avLst/>
          </a:prstGeom>
        </p:spPr>
        <p:txBody>
          <a:bodyPr vert="horz" lIns="91440" tIns="45720" rIns="91440" bIns="45720" rtlCol="0" anchor="ctr">
            <a:normAutofit/>
          </a:bodyPr>
          <a:lstStyle/>
          <a:p>
            <a:pPr lvl="0">
              <a:spcBef>
                <a:spcPct val="0"/>
              </a:spcBef>
            </a:pPr>
            <a:r>
              <a:rPr lang="es-ES" sz="3200" dirty="0" smtClean="0">
                <a:latin typeface="+mj-lt"/>
                <a:ea typeface="+mj-ea"/>
                <a:cs typeface="+mj-cs"/>
              </a:rPr>
              <a:t>Cuando tu bajas una actualización de tu repositorio remoto, primero se a bajar a esta rama invisible, que funciona como puente y sala de espera entre ambos repositorios.</a:t>
            </a:r>
            <a:endParaRPr lang="es-ES" sz="32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4098" name="Picture 2" descr="C:\Users\José\Desktop\rama remota.jpg"/>
          <p:cNvPicPr>
            <a:picLocks noChangeAspect="1" noChangeArrowheads="1"/>
          </p:cNvPicPr>
          <p:nvPr/>
        </p:nvPicPr>
        <p:blipFill>
          <a:blip r:embed="rId4" cstate="print"/>
          <a:srcRect/>
          <a:stretch>
            <a:fillRect/>
          </a:stretch>
        </p:blipFill>
        <p:spPr bwMode="auto">
          <a:xfrm>
            <a:off x="467544" y="3068960"/>
            <a:ext cx="8352928" cy="3553250"/>
          </a:xfrm>
          <a:prstGeom prst="rect">
            <a:avLst/>
          </a:prstGeom>
          <a:noFill/>
        </p:spPr>
      </p:pic>
    </p:spTree>
  </p:cSld>
  <p:clrMapOvr>
    <a:masterClrMapping/>
  </p:clrMapOvr>
  <p:transition spd="med"/>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27384"/>
            <a:ext cx="8568952" cy="5184576"/>
          </a:xfrm>
          <a:prstGeom prst="rect">
            <a:avLst/>
          </a:prstGeom>
        </p:spPr>
        <p:txBody>
          <a:bodyPr vert="horz" lIns="91440" tIns="45720" rIns="91440" bIns="45720" rtlCol="0" anchor="ctr">
            <a:normAutofit/>
          </a:bodyPr>
          <a:lstStyle/>
          <a:p>
            <a:pPr lvl="0">
              <a:spcBef>
                <a:spcPct val="0"/>
              </a:spcBef>
            </a:pPr>
            <a:r>
              <a:rPr lang="es-ES" sz="3200" dirty="0" smtClean="0">
                <a:latin typeface="+mj-lt"/>
                <a:ea typeface="+mj-ea"/>
                <a:cs typeface="+mj-cs"/>
              </a:rPr>
              <a:t>Dependiendo de la situación puede existir más de una rama oculta en tu repositorio, para ver todas las ramas ocultas escribe el comando:</a:t>
            </a:r>
            <a:endParaRPr lang="es-ES" sz="32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r>
              <a:rPr lang="es-ES" sz="3200" dirty="0" err="1" smtClean="0">
                <a:latin typeface="+mj-lt"/>
                <a:ea typeface="+mj-ea"/>
                <a:cs typeface="+mj-cs"/>
              </a:rPr>
              <a:t>git</a:t>
            </a:r>
            <a:r>
              <a:rPr lang="es-ES" sz="3200" dirty="0" smtClean="0">
                <a:latin typeface="+mj-lt"/>
                <a:ea typeface="+mj-ea"/>
                <a:cs typeface="+mj-cs"/>
              </a:rPr>
              <a:t> </a:t>
            </a:r>
            <a:r>
              <a:rPr lang="es-ES" sz="3200" dirty="0" err="1" smtClean="0">
                <a:latin typeface="+mj-lt"/>
                <a:ea typeface="+mj-ea"/>
                <a:cs typeface="+mj-cs"/>
              </a:rPr>
              <a:t>branch</a:t>
            </a:r>
            <a:r>
              <a:rPr lang="es-ES" sz="3200" dirty="0" smtClean="0">
                <a:latin typeface="+mj-lt"/>
                <a:ea typeface="+mj-ea"/>
                <a:cs typeface="+mj-cs"/>
              </a:rPr>
              <a:t> -a</a:t>
            </a: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5122" name="Picture 2" descr="C:\Users\José\Desktop\remotesss.jpg"/>
          <p:cNvPicPr>
            <a:picLocks noChangeAspect="1" noChangeArrowheads="1"/>
          </p:cNvPicPr>
          <p:nvPr/>
        </p:nvPicPr>
        <p:blipFill>
          <a:blip r:embed="rId4" cstate="print"/>
          <a:srcRect/>
          <a:stretch>
            <a:fillRect/>
          </a:stretch>
        </p:blipFill>
        <p:spPr bwMode="auto">
          <a:xfrm>
            <a:off x="467544" y="3717032"/>
            <a:ext cx="8316416" cy="2672541"/>
          </a:xfrm>
          <a:prstGeom prst="rect">
            <a:avLst/>
          </a:prstGeom>
          <a:noFill/>
        </p:spPr>
      </p:pic>
    </p:spTree>
  </p:cSld>
  <p:clrMapOvr>
    <a:masterClrMapping/>
  </p:clrMapOvr>
  <p:transition spd="med"/>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836712"/>
            <a:ext cx="8568952" cy="518457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Esto nos enseña algo muy importante, porque cuando clonas un repositorio la rama </a:t>
            </a:r>
            <a:r>
              <a:rPr lang="es-ES" sz="2800" dirty="0" err="1" smtClean="0">
                <a:latin typeface="+mj-lt"/>
                <a:ea typeface="+mj-ea"/>
                <a:cs typeface="+mj-cs"/>
              </a:rPr>
              <a:t>master</a:t>
            </a:r>
            <a:r>
              <a:rPr lang="es-ES" sz="2800" dirty="0" smtClean="0">
                <a:latin typeface="+mj-lt"/>
                <a:ea typeface="+mj-ea"/>
                <a:cs typeface="+mj-cs"/>
              </a:rPr>
              <a:t> automáticamente se aloja en tu repositorio local.</a:t>
            </a:r>
          </a:p>
          <a:p>
            <a:pPr lvl="0">
              <a:spcBef>
                <a:spcPct val="0"/>
              </a:spcBef>
            </a:pPr>
            <a:endParaRPr lang="es-ES" sz="2800" baseline="0" dirty="0" smtClean="0">
              <a:latin typeface="+mj-lt"/>
              <a:ea typeface="+mj-ea"/>
              <a:cs typeface="+mj-cs"/>
            </a:endParaRPr>
          </a:p>
          <a:p>
            <a:pPr lvl="0">
              <a:spcBef>
                <a:spcPct val="0"/>
              </a:spcBef>
            </a:pPr>
            <a:r>
              <a:rPr lang="es-ES" sz="2800" dirty="0" smtClean="0">
                <a:latin typeface="+mj-lt"/>
                <a:ea typeface="+mj-ea"/>
                <a:cs typeface="+mj-cs"/>
              </a:rPr>
              <a:t>No obstante, el resto de las ramas se vuelven ocultas.</a:t>
            </a:r>
          </a:p>
          <a:p>
            <a:pPr lvl="0">
              <a:spcBef>
                <a:spcPct val="0"/>
              </a:spcBef>
            </a:pPr>
            <a:endParaRPr lang="es-ES" sz="2800" baseline="0" dirty="0" smtClean="0">
              <a:latin typeface="+mj-lt"/>
              <a:ea typeface="+mj-ea"/>
              <a:cs typeface="+mj-cs"/>
            </a:endParaRPr>
          </a:p>
          <a:p>
            <a:pPr lvl="0">
              <a:spcBef>
                <a:spcPct val="0"/>
              </a:spcBef>
            </a:pPr>
            <a:r>
              <a:rPr lang="es-ES" sz="2800" dirty="0" smtClean="0">
                <a:latin typeface="+mj-lt"/>
                <a:ea typeface="+mj-ea"/>
                <a:cs typeface="+mj-cs"/>
              </a:rPr>
              <a:t>Si tu quieres que todas las ramas del repositorio que clonas se agreguen a tu repositorio local, tienes que crearlas manualmente y esas ramas vacías fusionarlas mediante </a:t>
            </a:r>
            <a:r>
              <a:rPr lang="es-ES" sz="2800" dirty="0" err="1" smtClean="0">
                <a:latin typeface="+mj-lt"/>
                <a:ea typeface="+mj-ea"/>
                <a:cs typeface="+mj-cs"/>
              </a:rPr>
              <a:t>merge</a:t>
            </a:r>
            <a:r>
              <a:rPr lang="es-ES" sz="2800" dirty="0" smtClean="0">
                <a:latin typeface="+mj-lt"/>
                <a:ea typeface="+mj-ea"/>
                <a:cs typeface="+mj-cs"/>
              </a:rPr>
              <a:t> con las ramas ocultas.</a:t>
            </a:r>
            <a:endParaRPr lang="es-ES" sz="28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88640"/>
            <a:ext cx="8568952" cy="5184576"/>
          </a:xfrm>
          <a:prstGeom prst="rect">
            <a:avLst/>
          </a:prstGeom>
        </p:spPr>
        <p:txBody>
          <a:bodyPr vert="horz" lIns="91440" tIns="45720" rIns="91440" bIns="45720" rtlCol="0" anchor="ctr">
            <a:normAutofit/>
          </a:bodyPr>
          <a:lstStyle/>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hará algo muy similar.</a:t>
            </a:r>
          </a:p>
          <a:p>
            <a:pPr lvl="0">
              <a:spcBef>
                <a:spcPct val="0"/>
              </a:spcBef>
            </a:pPr>
            <a:r>
              <a:rPr lang="es-ES" sz="2400" baseline="0" dirty="0" smtClean="0">
                <a:latin typeface="+mj-lt"/>
                <a:ea typeface="+mj-ea"/>
                <a:cs typeface="+mj-cs"/>
              </a:rPr>
              <a:t>Ya</a:t>
            </a:r>
            <a:r>
              <a:rPr lang="es-ES" sz="2400" dirty="0" smtClean="0">
                <a:latin typeface="+mj-lt"/>
                <a:ea typeface="+mj-ea"/>
                <a:cs typeface="+mj-cs"/>
              </a:rPr>
              <a:t> que actualizará tu repositorio pero solo a nivel de ramas ocultas. Después de eso tendrás que hacer manualmente un </a:t>
            </a:r>
            <a:r>
              <a:rPr lang="es-ES" sz="2400" dirty="0" err="1" smtClean="0">
                <a:latin typeface="+mj-lt"/>
                <a:ea typeface="+mj-ea"/>
                <a:cs typeface="+mj-cs"/>
              </a:rPr>
              <a:t>merge</a:t>
            </a:r>
            <a:r>
              <a:rPr lang="es-ES" sz="2400" dirty="0" smtClean="0">
                <a:latin typeface="+mj-lt"/>
                <a:ea typeface="+mj-ea"/>
                <a:cs typeface="+mj-cs"/>
              </a:rPr>
              <a:t> con las ramas correspondientes que quieras actualizar.</a:t>
            </a:r>
          </a:p>
          <a:p>
            <a:pPr lvl="0">
              <a:spcBef>
                <a:spcPct val="0"/>
              </a:spcBef>
            </a:pPr>
            <a:r>
              <a:rPr lang="es-ES" sz="2400" baseline="0" dirty="0" smtClean="0">
                <a:latin typeface="+mj-lt"/>
                <a:ea typeface="+mj-ea"/>
                <a:cs typeface="+mj-cs"/>
              </a:rPr>
              <a:t>El comando</a:t>
            </a:r>
            <a:r>
              <a:rPr lang="es-ES" sz="2400" dirty="0" smtClean="0">
                <a:latin typeface="+mj-lt"/>
                <a:ea typeface="+mj-ea"/>
                <a:cs typeface="+mj-cs"/>
              </a:rPr>
              <a:t> para hacer </a:t>
            </a:r>
            <a:r>
              <a:rPr lang="es-ES" sz="2400" dirty="0" err="1" smtClean="0">
                <a:latin typeface="+mj-lt"/>
                <a:ea typeface="+mj-ea"/>
                <a:cs typeface="+mj-cs"/>
              </a:rPr>
              <a:t>fetch</a:t>
            </a:r>
            <a:r>
              <a:rPr lang="es-ES" sz="2400" dirty="0" smtClean="0">
                <a:latin typeface="+mj-lt"/>
                <a:ea typeface="+mj-ea"/>
                <a:cs typeface="+mj-cs"/>
              </a:rPr>
              <a:t> es:</a:t>
            </a:r>
          </a:p>
          <a:p>
            <a:pPr lvl="0">
              <a:spcBef>
                <a:spcPct val="0"/>
              </a:spcBef>
            </a:pPr>
            <a:endParaRPr lang="es-ES" sz="900" baseline="0" dirty="0" smtClean="0">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&lt;nombre Del Repositorio Remoto&gt;</a:t>
            </a:r>
            <a:endParaRPr lang="es-ES" sz="2400" baseline="0" dirty="0" smtClean="0">
              <a:latin typeface="+mj-lt"/>
              <a:ea typeface="+mj-ea"/>
              <a:cs typeface="+mj-cs"/>
            </a:endParaRPr>
          </a:p>
          <a:p>
            <a:pPr lvl="0">
              <a:spcBef>
                <a:spcPct val="0"/>
              </a:spcBef>
            </a:pPr>
            <a:endParaRPr lang="es-ES" sz="2800" baseline="0" dirty="0" smtClean="0">
              <a:latin typeface="+mj-lt"/>
              <a:ea typeface="+mj-ea"/>
              <a:cs typeface="+mj-cs"/>
            </a:endParaRPr>
          </a:p>
          <a:p>
            <a:pPr lvl="0">
              <a:spcBef>
                <a:spcPct val="0"/>
              </a:spcBef>
            </a:pPr>
            <a:endParaRPr lang="es-ES" sz="28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9" name="Picture 2" descr="C:\Users\José\Desktop\fetch.jpg"/>
          <p:cNvPicPr>
            <a:picLocks noChangeAspect="1" noChangeArrowheads="1"/>
          </p:cNvPicPr>
          <p:nvPr/>
        </p:nvPicPr>
        <p:blipFill>
          <a:blip r:embed="rId4" cstate="print"/>
          <a:srcRect/>
          <a:stretch>
            <a:fillRect/>
          </a:stretch>
        </p:blipFill>
        <p:spPr bwMode="auto">
          <a:xfrm>
            <a:off x="2411760" y="3428999"/>
            <a:ext cx="4824536" cy="3305441"/>
          </a:xfrm>
          <a:prstGeom prst="rect">
            <a:avLst/>
          </a:prstGeom>
          <a:noFill/>
        </p:spPr>
      </p:pic>
    </p:spTree>
  </p:cSld>
  <p:clrMapOvr>
    <a:masterClrMapping/>
  </p:clrMapOvr>
  <p:transition spd="med"/>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980728"/>
            <a:ext cx="8568952" cy="5733256"/>
          </a:xfrm>
          <a:prstGeom prst="rect">
            <a:avLst/>
          </a:prstGeom>
        </p:spPr>
        <p:txBody>
          <a:bodyPr vert="horz" lIns="91440" tIns="45720" rIns="91440" bIns="45720" rtlCol="0" anchor="ctr">
            <a:normAutofit/>
          </a:bodyPr>
          <a:lstStyle/>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es muy útil para bajar los cambios que tus compañeros hicieron en el repositorio remoto y compararlos con lo que se tiene en tu repositorio local.</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No hay que olvidar que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solo baja la información a las ramas ocultas.</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Ya que los analizaste tendrás que hacer un </a:t>
            </a:r>
            <a:r>
              <a:rPr lang="es-ES" sz="2400" dirty="0" err="1" smtClean="0">
                <a:latin typeface="+mj-lt"/>
                <a:ea typeface="+mj-ea"/>
                <a:cs typeface="+mj-cs"/>
              </a:rPr>
              <a:t>merge</a:t>
            </a:r>
            <a:r>
              <a:rPr lang="es-ES" sz="2400" dirty="0" smtClean="0">
                <a:latin typeface="+mj-lt"/>
                <a:ea typeface="+mj-ea"/>
                <a:cs typeface="+mj-cs"/>
              </a:rPr>
              <a:t> manualmente para combinar sus cambios con los tuyos y así poder estar actualizado.</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Es importante recordar que no puedes hacer un </a:t>
            </a:r>
            <a:r>
              <a:rPr lang="es-ES" sz="2400" dirty="0" err="1" smtClean="0">
                <a:latin typeface="+mj-lt"/>
                <a:ea typeface="+mj-ea"/>
                <a:cs typeface="+mj-cs"/>
              </a:rPr>
              <a:t>push</a:t>
            </a:r>
            <a:r>
              <a:rPr lang="es-ES" sz="2400" dirty="0" smtClean="0">
                <a:latin typeface="+mj-lt"/>
                <a:ea typeface="+mj-ea"/>
                <a:cs typeface="+mj-cs"/>
              </a:rPr>
              <a:t> al repositorio remoto si tu repositorio local no esta actualizado. Si tus compañeros hacen un </a:t>
            </a:r>
            <a:r>
              <a:rPr lang="es-ES" sz="2400" dirty="0" err="1" smtClean="0">
                <a:latin typeface="+mj-lt"/>
                <a:ea typeface="+mj-ea"/>
                <a:cs typeface="+mj-cs"/>
              </a:rPr>
              <a:t>push</a:t>
            </a:r>
            <a:r>
              <a:rPr lang="es-ES" sz="2400" dirty="0" smtClean="0">
                <a:latin typeface="+mj-lt"/>
                <a:ea typeface="+mj-ea"/>
                <a:cs typeface="+mj-cs"/>
              </a:rPr>
              <a:t> antes que tú, te veras obligado a bajar sus cambios y actualizarte para poder subir los tuyos.</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459432"/>
            <a:ext cx="8568952" cy="5184576"/>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Por ejemplo, para bajar información de tu repositorio local tendrías que escribir:</a:t>
            </a:r>
          </a:p>
          <a:p>
            <a:pPr lvl="0">
              <a:spcBef>
                <a:spcPct val="0"/>
              </a:spcBef>
            </a:pPr>
            <a:r>
              <a:rPr lang="es-ES" sz="2000" dirty="0" err="1" smtClean="0">
                <a:latin typeface="+mj-lt"/>
                <a:ea typeface="+mj-ea"/>
                <a:cs typeface="+mj-cs"/>
              </a:rPr>
              <a:t>g</a:t>
            </a:r>
            <a:r>
              <a:rPr lang="es-ES" sz="2000" baseline="0" dirty="0" err="1" smtClean="0">
                <a:latin typeface="+mj-lt"/>
                <a:ea typeface="+mj-ea"/>
                <a:cs typeface="+mj-cs"/>
              </a:rPr>
              <a:t>it</a:t>
            </a:r>
            <a:r>
              <a:rPr lang="es-ES" sz="2000" dirty="0" smtClean="0">
                <a:latin typeface="+mj-lt"/>
                <a:ea typeface="+mj-ea"/>
                <a:cs typeface="+mj-cs"/>
              </a:rPr>
              <a:t> </a:t>
            </a:r>
            <a:r>
              <a:rPr lang="es-ES" sz="2000" dirty="0" err="1" smtClean="0">
                <a:latin typeface="+mj-lt"/>
                <a:ea typeface="+mj-ea"/>
                <a:cs typeface="+mj-cs"/>
              </a:rPr>
              <a:t>feth</a:t>
            </a:r>
            <a:r>
              <a:rPr lang="es-ES" sz="2000" dirty="0" smtClean="0">
                <a:latin typeface="+mj-lt"/>
                <a:ea typeface="+mj-ea"/>
                <a:cs typeface="+mj-cs"/>
              </a:rPr>
              <a:t> </a:t>
            </a:r>
            <a:r>
              <a:rPr lang="es-ES" sz="2000" dirty="0" err="1" smtClean="0">
                <a:latin typeface="+mj-lt"/>
                <a:ea typeface="+mj-ea"/>
                <a:cs typeface="+mj-cs"/>
              </a:rPr>
              <a:t>origin</a:t>
            </a: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r>
              <a:rPr lang="es-ES" sz="2000" dirty="0" smtClean="0">
                <a:latin typeface="+mj-lt"/>
                <a:ea typeface="+mj-ea"/>
                <a:cs typeface="+mj-cs"/>
              </a:rPr>
              <a:t>Y para fusionar tu rama actual con la rama maestra del </a:t>
            </a:r>
            <a:r>
              <a:rPr lang="es-ES" sz="2000" dirty="0" err="1" smtClean="0">
                <a:latin typeface="+mj-lt"/>
                <a:ea typeface="+mj-ea"/>
                <a:cs typeface="+mj-cs"/>
              </a:rPr>
              <a:t>fetch</a:t>
            </a:r>
            <a:r>
              <a:rPr lang="es-ES" sz="2000" dirty="0" smtClean="0">
                <a:latin typeface="+mj-lt"/>
                <a:ea typeface="+mj-ea"/>
                <a:cs typeface="+mj-cs"/>
              </a:rPr>
              <a:t>, tendrás que escribir </a:t>
            </a:r>
          </a:p>
          <a:p>
            <a:pPr lvl="0">
              <a:spcBef>
                <a:spcPct val="0"/>
              </a:spcBef>
            </a:pPr>
            <a:r>
              <a:rPr lang="es-ES" sz="2000" dirty="0" err="1" smtClean="0">
                <a:latin typeface="+mj-lt"/>
                <a:ea typeface="+mj-ea"/>
                <a:cs typeface="+mj-cs"/>
              </a:rPr>
              <a:t>git</a:t>
            </a:r>
            <a:r>
              <a:rPr lang="es-ES" sz="2000" dirty="0" smtClean="0">
                <a:latin typeface="+mj-lt"/>
                <a:ea typeface="+mj-ea"/>
                <a:cs typeface="+mj-cs"/>
              </a:rPr>
              <a:t> </a:t>
            </a:r>
            <a:r>
              <a:rPr lang="es-ES" sz="2000" dirty="0" err="1" smtClean="0">
                <a:latin typeface="+mj-lt"/>
                <a:ea typeface="+mj-ea"/>
                <a:cs typeface="+mj-cs"/>
              </a:rPr>
              <a:t>merg</a:t>
            </a:r>
            <a:r>
              <a:rPr lang="es-ES" sz="2000" dirty="0" smtClean="0">
                <a:latin typeface="+mj-lt"/>
                <a:ea typeface="+mj-ea"/>
                <a:cs typeface="+mj-cs"/>
              </a:rPr>
              <a:t> </a:t>
            </a:r>
            <a:r>
              <a:rPr lang="es-ES" sz="2000" dirty="0" err="1" smtClean="0">
                <a:latin typeface="+mj-lt"/>
                <a:ea typeface="+mj-ea"/>
                <a:cs typeface="+mj-cs"/>
              </a:rPr>
              <a:t>master</a:t>
            </a:r>
            <a:r>
              <a:rPr lang="es-ES" sz="2000" dirty="0" smtClean="0">
                <a:latin typeface="+mj-lt"/>
                <a:ea typeface="+mj-ea"/>
                <a:cs typeface="+mj-cs"/>
              </a:rPr>
              <a:t>/</a:t>
            </a:r>
            <a:r>
              <a:rPr lang="es-ES" sz="2000" dirty="0" err="1" smtClean="0">
                <a:latin typeface="+mj-lt"/>
                <a:ea typeface="+mj-ea"/>
                <a:cs typeface="+mj-cs"/>
              </a:rPr>
              <a:t>origin</a:t>
            </a:r>
            <a:endParaRPr lang="es-ES" sz="2000" dirty="0" smtClean="0">
              <a:latin typeface="+mj-lt"/>
              <a:ea typeface="+mj-ea"/>
              <a:cs typeface="+mj-cs"/>
            </a:endParaRPr>
          </a:p>
          <a:p>
            <a:pPr lvl="0">
              <a:spcBef>
                <a:spcPct val="0"/>
              </a:spcBef>
            </a:pPr>
            <a:endParaRPr lang="es-ES" sz="20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6146" name="Picture 2" descr="C:\Users\José\Desktop\Procedimiento.jpg"/>
          <p:cNvPicPr>
            <a:picLocks noChangeAspect="1" noChangeArrowheads="1"/>
          </p:cNvPicPr>
          <p:nvPr/>
        </p:nvPicPr>
        <p:blipFill>
          <a:blip r:embed="rId4" cstate="print"/>
          <a:srcRect/>
          <a:stretch>
            <a:fillRect/>
          </a:stretch>
        </p:blipFill>
        <p:spPr bwMode="auto">
          <a:xfrm>
            <a:off x="107504" y="2708920"/>
            <a:ext cx="8917744" cy="4077072"/>
          </a:xfrm>
          <a:prstGeom prst="rect">
            <a:avLst/>
          </a:prstGeom>
          <a:noFill/>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Repositorio remoto: Actualizar</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72008" y="1001048"/>
            <a:ext cx="8964488" cy="5847755"/>
          </a:xfrm>
          <a:prstGeom prst="rect">
            <a:avLst/>
          </a:prstGeom>
          <a:noFill/>
        </p:spPr>
        <p:txBody>
          <a:bodyPr wrap="square" rtlCol="0">
            <a:spAutoFit/>
          </a:bodyPr>
          <a:lstStyle/>
          <a:p>
            <a:r>
              <a:rPr lang="es-MX" sz="2400" dirty="0" err="1" smtClean="0"/>
              <a:t>git</a:t>
            </a:r>
            <a:r>
              <a:rPr lang="es-MX" sz="2400" dirty="0" smtClean="0"/>
              <a:t> </a:t>
            </a:r>
            <a:r>
              <a:rPr lang="es-MX" sz="2400" dirty="0" err="1" smtClean="0"/>
              <a:t>branch</a:t>
            </a:r>
            <a:r>
              <a:rPr lang="es-MX" sz="2400" dirty="0" smtClean="0"/>
              <a:t> –a</a:t>
            </a:r>
          </a:p>
          <a:p>
            <a:r>
              <a:rPr lang="es-ES" dirty="0" smtClean="0"/>
              <a:t>//Muestra las ramas ocultas</a:t>
            </a:r>
          </a:p>
          <a:p>
            <a:endParaRPr lang="es-ES" sz="2800" dirty="0" smtClean="0"/>
          </a:p>
          <a:p>
            <a:endParaRPr lang="es-MX" sz="1600" dirty="0" smtClean="0"/>
          </a:p>
          <a:p>
            <a:r>
              <a:rPr lang="es-MX" sz="2400" dirty="0" err="1" smtClean="0"/>
              <a:t>git</a:t>
            </a:r>
            <a:r>
              <a:rPr lang="es-MX" sz="2400" dirty="0" smtClean="0"/>
              <a:t> </a:t>
            </a:r>
            <a:r>
              <a:rPr lang="es-MX" sz="2400" dirty="0" err="1" smtClean="0"/>
              <a:t>pull</a:t>
            </a:r>
            <a:r>
              <a:rPr lang="es-MX" sz="2400" dirty="0" smtClean="0"/>
              <a:t> &lt;Nombre del repositorio remoto&gt; --</a:t>
            </a:r>
            <a:r>
              <a:rPr lang="es-MX" sz="2400" dirty="0" err="1" smtClean="0"/>
              <a:t>prune</a:t>
            </a:r>
            <a:r>
              <a:rPr lang="es-MX" sz="2400" dirty="0" smtClean="0"/>
              <a:t> --</a:t>
            </a:r>
            <a:r>
              <a:rPr lang="es-MX" sz="2400" dirty="0" err="1" smtClean="0"/>
              <a:t>tags</a:t>
            </a:r>
            <a:endParaRPr lang="es-MX" sz="2400" dirty="0" smtClean="0"/>
          </a:p>
          <a:p>
            <a:r>
              <a:rPr lang="es-ES" dirty="0" smtClean="0"/>
              <a:t>//Actualiza al repositorio local únicamente las etiquetas del repositorio remoto</a:t>
            </a:r>
          </a:p>
          <a:p>
            <a:endParaRPr lang="es-ES" sz="2400" dirty="0" smtClean="0"/>
          </a:p>
          <a:p>
            <a:endParaRPr lang="es-MX" sz="2400" dirty="0" smtClean="0"/>
          </a:p>
          <a:p>
            <a:r>
              <a:rPr lang="es-MX" sz="2400" dirty="0" err="1" smtClean="0"/>
              <a:t>git</a:t>
            </a:r>
            <a:r>
              <a:rPr lang="es-MX" sz="2400" dirty="0" smtClean="0"/>
              <a:t> </a:t>
            </a:r>
            <a:r>
              <a:rPr lang="es-MX" sz="2400" dirty="0" err="1" smtClean="0"/>
              <a:t>fetch</a:t>
            </a:r>
            <a:r>
              <a:rPr lang="es-MX" sz="2400" dirty="0" smtClean="0"/>
              <a:t> </a:t>
            </a:r>
            <a:r>
              <a:rPr lang="es-MX" sz="2400" dirty="0" err="1" smtClean="0"/>
              <a:t>upstream</a:t>
            </a:r>
            <a:endParaRPr lang="es-MX" sz="2400" dirty="0" smtClean="0"/>
          </a:p>
          <a:p>
            <a:r>
              <a:rPr lang="es-ES" dirty="0" smtClean="0"/>
              <a:t>//Actualiza el repositorio local con respecto a los cambios que se hicieron el repositorio ajeno del cual depende nuestro repositorio remoto</a:t>
            </a:r>
          </a:p>
          <a:p>
            <a:endParaRPr lang="es-MX" sz="2400" dirty="0" smtClean="0"/>
          </a:p>
          <a:p>
            <a:r>
              <a:rPr lang="es-MX" sz="2400" dirty="0" err="1" smtClean="0"/>
              <a:t>git</a:t>
            </a:r>
            <a:r>
              <a:rPr lang="es-MX" sz="2400" dirty="0" smtClean="0"/>
              <a:t> </a:t>
            </a:r>
            <a:r>
              <a:rPr lang="es-MX" sz="2400" dirty="0" err="1" smtClean="0"/>
              <a:t>pull</a:t>
            </a:r>
            <a:r>
              <a:rPr lang="es-MX" sz="2400" dirty="0" smtClean="0"/>
              <a:t> </a:t>
            </a:r>
            <a:r>
              <a:rPr lang="es-MX" sz="2400" dirty="0" err="1" smtClean="0"/>
              <a:t>upstream</a:t>
            </a:r>
            <a:endParaRPr lang="es-MX" sz="2400" dirty="0" smtClean="0"/>
          </a:p>
          <a:p>
            <a:r>
              <a:rPr lang="es-ES" dirty="0" smtClean="0"/>
              <a:t>//Actualiza el repositorio local con respecto a los cambios que se hicieron el repositorio ajeno del cual depende nuestro repositorio remoto, después de eso, hace el </a:t>
            </a:r>
            <a:r>
              <a:rPr lang="es-ES" dirty="0" err="1" smtClean="0"/>
              <a:t>merge</a:t>
            </a:r>
            <a:r>
              <a:rPr lang="es-ES" dirty="0" smtClean="0"/>
              <a:t> con su rama correspondiente en nuestro repositorio local de manera </a:t>
            </a:r>
            <a:r>
              <a:rPr lang="es-ES" dirty="0" err="1" smtClean="0"/>
              <a:t>automatica</a:t>
            </a:r>
            <a:r>
              <a:rPr lang="es-ES" dirty="0" smtClean="0"/>
              <a:t>.</a:t>
            </a:r>
          </a:p>
          <a:p>
            <a:endParaRPr lang="es-MX" sz="2400" dirty="0"/>
          </a:p>
        </p:txBody>
      </p:sp>
    </p:spTree>
  </p:cSld>
  <p:clrMapOvr>
    <a:masterClrMapping/>
  </p:clrMapOvr>
  <p:transition spd="med"/>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124744"/>
            <a:ext cx="8568952" cy="5472608"/>
          </a:xfrm>
          <a:prstGeom prst="rect">
            <a:avLst/>
          </a:prstGeom>
        </p:spPr>
        <p:txBody>
          <a:bodyPr vert="horz" lIns="91440" tIns="45720" rIns="91440" bIns="45720" rtlCol="0" anchor="ctr">
            <a:normAutofit/>
          </a:bodyPr>
          <a:lstStyle/>
          <a:p>
            <a:pPr lvl="0">
              <a:spcBef>
                <a:spcPct val="0"/>
              </a:spcBef>
            </a:pPr>
            <a:r>
              <a:rPr lang="es-ES" sz="2200" dirty="0" smtClean="0">
                <a:latin typeface="+mj-lt"/>
                <a:ea typeface="+mj-ea"/>
                <a:cs typeface="+mj-cs"/>
              </a:rPr>
              <a:t>Si estas trabajando en la página de un compañero o un equipo, es importante que recuerdes que debes cambiar el origen del repositorio remoto, o que debes de crear un repositorio remoto nuevo.</a:t>
            </a:r>
          </a:p>
          <a:p>
            <a:pPr lvl="0">
              <a:spcBef>
                <a:spcPct val="0"/>
              </a:spcBef>
            </a:pPr>
            <a:r>
              <a:rPr lang="es-ES" sz="2200" dirty="0" smtClean="0">
                <a:latin typeface="+mj-lt"/>
                <a:ea typeface="+mj-ea"/>
                <a:cs typeface="+mj-cs"/>
              </a:rPr>
              <a:t>Usa los comandos de repositorios para ayudarte con esta parte.</a:t>
            </a:r>
          </a:p>
          <a:p>
            <a:pPr lvl="0">
              <a:spcBef>
                <a:spcPct val="0"/>
              </a:spcBef>
            </a:pPr>
            <a:endParaRPr lang="es-ES" sz="2200" dirty="0" smtClean="0">
              <a:latin typeface="+mj-lt"/>
              <a:ea typeface="+mj-ea"/>
              <a:cs typeface="+mj-cs"/>
            </a:endParaRPr>
          </a:p>
          <a:p>
            <a:pPr lvl="0">
              <a:spcBef>
                <a:spcPct val="0"/>
              </a:spcBef>
            </a:pPr>
            <a:endParaRPr lang="es-ES" sz="2200" dirty="0" smtClean="0">
              <a:latin typeface="+mj-lt"/>
              <a:ea typeface="+mj-ea"/>
              <a:cs typeface="+mj-cs"/>
            </a:endParaRPr>
          </a:p>
          <a:p>
            <a:pPr>
              <a:spcBef>
                <a:spcPct val="0"/>
              </a:spcBef>
            </a:pPr>
            <a:r>
              <a:rPr lang="es-ES" sz="2200" dirty="0" err="1" smtClean="0"/>
              <a:t>git</a:t>
            </a:r>
            <a:r>
              <a:rPr lang="es-ES" sz="2200" dirty="0" smtClean="0"/>
              <a:t> </a:t>
            </a:r>
            <a:r>
              <a:rPr lang="es-ES" sz="2200" dirty="0" err="1" smtClean="0"/>
              <a:t>remote</a:t>
            </a:r>
            <a:r>
              <a:rPr lang="es-ES" sz="2200" dirty="0" smtClean="0"/>
              <a:t> –v</a:t>
            </a:r>
          </a:p>
          <a:p>
            <a:pPr lvl="0">
              <a:spcBef>
                <a:spcPct val="0"/>
              </a:spcBef>
            </a:pPr>
            <a:endParaRPr lang="es-ES" sz="2200" dirty="0" smtClean="0"/>
          </a:p>
          <a:p>
            <a:pPr>
              <a:spcBef>
                <a:spcPct val="0"/>
              </a:spcBef>
            </a:pPr>
            <a:r>
              <a:rPr lang="es-ES" sz="2200" dirty="0" err="1" smtClean="0"/>
              <a:t>git</a:t>
            </a:r>
            <a:r>
              <a:rPr lang="es-ES" sz="2200" dirty="0" smtClean="0"/>
              <a:t> </a:t>
            </a:r>
            <a:r>
              <a:rPr lang="es-ES" sz="2200" dirty="0" err="1" smtClean="0"/>
              <a:t>remote</a:t>
            </a:r>
            <a:r>
              <a:rPr lang="es-ES" sz="2200" dirty="0" smtClean="0"/>
              <a:t> </a:t>
            </a:r>
            <a:r>
              <a:rPr lang="es-ES" sz="2200" dirty="0" err="1" smtClean="0"/>
              <a:t>add</a:t>
            </a:r>
            <a:r>
              <a:rPr lang="es-ES" sz="2200" dirty="0" smtClean="0"/>
              <a:t> </a:t>
            </a:r>
            <a:r>
              <a:rPr lang="es-ES" sz="2200" dirty="0" err="1" smtClean="0"/>
              <a:t>origin</a:t>
            </a:r>
            <a:r>
              <a:rPr lang="es-ES" sz="2200" dirty="0" smtClean="0"/>
              <a:t> &lt;URL&gt;</a:t>
            </a:r>
          </a:p>
          <a:p>
            <a:pPr>
              <a:spcBef>
                <a:spcPct val="0"/>
              </a:spcBef>
            </a:pPr>
            <a:r>
              <a:rPr lang="es-MX" sz="2200" dirty="0" err="1" smtClean="0"/>
              <a:t>git</a:t>
            </a:r>
            <a:r>
              <a:rPr lang="es-MX" sz="2200" dirty="0" smtClean="0"/>
              <a:t> </a:t>
            </a:r>
            <a:r>
              <a:rPr lang="es-MX" sz="2200" dirty="0" err="1" smtClean="0"/>
              <a:t>remote</a:t>
            </a:r>
            <a:r>
              <a:rPr lang="es-MX" sz="2200" dirty="0" smtClean="0"/>
              <a:t> </a:t>
            </a:r>
            <a:r>
              <a:rPr lang="es-MX" sz="2200" dirty="0" err="1" smtClean="0"/>
              <a:t>add</a:t>
            </a:r>
            <a:r>
              <a:rPr lang="es-MX" sz="2200" dirty="0" smtClean="0"/>
              <a:t> &lt;</a:t>
            </a:r>
            <a:r>
              <a:rPr lang="es-MX" sz="2200" dirty="0" err="1" smtClean="0"/>
              <a:t>nombreRepositorio</a:t>
            </a:r>
            <a:r>
              <a:rPr lang="es-MX" sz="2200" dirty="0" smtClean="0"/>
              <a:t>&gt; </a:t>
            </a:r>
            <a:r>
              <a:rPr lang="es-MX" sz="2200" dirty="0" err="1" smtClean="0"/>
              <a:t>git</a:t>
            </a:r>
            <a:r>
              <a:rPr lang="es-MX" sz="2200" dirty="0" smtClean="0"/>
              <a:t>:&lt;URL&gt;</a:t>
            </a:r>
          </a:p>
          <a:p>
            <a:pPr lvl="0">
              <a:spcBef>
                <a:spcPct val="0"/>
              </a:spcBef>
            </a:pPr>
            <a:endParaRPr lang="es-ES" sz="2200" dirty="0" smtClean="0"/>
          </a:p>
          <a:p>
            <a:pPr>
              <a:spcBef>
                <a:spcPct val="0"/>
              </a:spcBef>
            </a:pPr>
            <a:r>
              <a:rPr lang="es-ES" sz="2200" dirty="0" err="1" smtClean="0"/>
              <a:t>git</a:t>
            </a:r>
            <a:r>
              <a:rPr lang="es-ES" sz="2200" dirty="0" smtClean="0"/>
              <a:t> </a:t>
            </a:r>
            <a:r>
              <a:rPr lang="es-ES" sz="2200" dirty="0" err="1" smtClean="0"/>
              <a:t>remote</a:t>
            </a:r>
            <a:r>
              <a:rPr lang="es-ES" sz="2200" dirty="0" smtClean="0"/>
              <a:t> </a:t>
            </a:r>
            <a:r>
              <a:rPr lang="es-ES" sz="2200" dirty="0" err="1" smtClean="0"/>
              <a:t>remove</a:t>
            </a:r>
            <a:r>
              <a:rPr lang="es-ES" sz="2200" dirty="0" smtClean="0"/>
              <a:t> &lt;Nombre del repositorio&gt; </a:t>
            </a:r>
          </a:p>
          <a:p>
            <a:pPr lvl="0">
              <a:spcBef>
                <a:spcPct val="0"/>
              </a:spcBef>
            </a:pPr>
            <a:r>
              <a:rPr lang="es-ES" sz="2200" dirty="0" err="1" smtClean="0"/>
              <a:t>git</a:t>
            </a:r>
            <a:r>
              <a:rPr lang="es-ES" sz="2200" dirty="0" smtClean="0"/>
              <a:t> </a:t>
            </a:r>
            <a:r>
              <a:rPr lang="es-ES" sz="2200" dirty="0" err="1" smtClean="0"/>
              <a:t>remote</a:t>
            </a:r>
            <a:r>
              <a:rPr lang="es-ES" sz="2200" dirty="0" smtClean="0"/>
              <a:t> set-</a:t>
            </a:r>
            <a:r>
              <a:rPr lang="es-ES" sz="2200" dirty="0" err="1" smtClean="0"/>
              <a:t>url</a:t>
            </a:r>
            <a:r>
              <a:rPr lang="es-ES" sz="2200" dirty="0" smtClean="0"/>
              <a:t> &lt;</a:t>
            </a:r>
            <a:r>
              <a:rPr lang="es-ES" sz="2200" dirty="0" err="1" smtClean="0"/>
              <a:t>nombreDelRepositorio</a:t>
            </a:r>
            <a:r>
              <a:rPr lang="es-ES" sz="2200" dirty="0" smtClean="0"/>
              <a:t>&gt; &lt;Dirección&gt;</a:t>
            </a:r>
          </a:p>
          <a:p>
            <a:pPr>
              <a:spcBef>
                <a:spcPct val="0"/>
              </a:spcBef>
            </a:pPr>
            <a:endParaRPr lang="es-MX" sz="2200" dirty="0" smtClean="0"/>
          </a:p>
          <a:p>
            <a:pPr>
              <a:spcBef>
                <a:spcPct val="0"/>
              </a:spcBef>
            </a:pPr>
            <a:r>
              <a:rPr lang="es-MX" sz="2200" dirty="0" err="1" smtClean="0"/>
              <a:t>git</a:t>
            </a:r>
            <a:r>
              <a:rPr lang="es-MX" sz="2200" dirty="0" smtClean="0"/>
              <a:t> </a:t>
            </a:r>
            <a:r>
              <a:rPr lang="es-MX" sz="2200" dirty="0" err="1" smtClean="0"/>
              <a:t>remote</a:t>
            </a:r>
            <a:r>
              <a:rPr lang="es-MX" sz="2200" dirty="0" smtClean="0"/>
              <a:t> show &lt;</a:t>
            </a:r>
            <a:r>
              <a:rPr lang="es-MX" sz="2200" dirty="0" err="1" smtClean="0"/>
              <a:t>nombreRepositorio</a:t>
            </a:r>
            <a:r>
              <a:rPr lang="es-MX" sz="2200" dirty="0" smtClean="0"/>
              <a:t>&gt;</a:t>
            </a:r>
            <a:endParaRPr lang="es-ES" sz="2200" dirty="0" smtClean="0">
              <a:latin typeface="+mj-lt"/>
              <a:ea typeface="+mj-ea"/>
              <a:cs typeface="+mj-cs"/>
            </a:endParaRPr>
          </a:p>
          <a:p>
            <a:pPr lvl="0">
              <a:spcBef>
                <a:spcPct val="0"/>
              </a:spcBef>
            </a:pPr>
            <a:endParaRPr lang="es-ES" sz="20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7170" name="Picture 2" descr="C:\Users\José\Desktop\ejemplo1.jpg"/>
          <p:cNvPicPr>
            <a:picLocks noChangeAspect="1" noChangeArrowheads="1"/>
          </p:cNvPicPr>
          <p:nvPr/>
        </p:nvPicPr>
        <p:blipFill>
          <a:blip r:embed="rId4" cstate="print"/>
          <a:srcRect/>
          <a:stretch>
            <a:fillRect/>
          </a:stretch>
        </p:blipFill>
        <p:spPr bwMode="auto">
          <a:xfrm>
            <a:off x="1619672" y="1124744"/>
            <a:ext cx="6552728" cy="5469372"/>
          </a:xfrm>
          <a:prstGeom prst="rect">
            <a:avLst/>
          </a:prstGeom>
          <a:noFill/>
        </p:spPr>
      </p:pic>
      <p:sp>
        <p:nvSpPr>
          <p:cNvPr id="9" name="5 Título"/>
          <p:cNvSpPr txBox="1">
            <a:spLocks/>
          </p:cNvSpPr>
          <p:nvPr/>
        </p:nvSpPr>
        <p:spPr>
          <a:xfrm>
            <a:off x="395536" y="404664"/>
            <a:ext cx="8568952" cy="1296144"/>
          </a:xfrm>
          <a:prstGeom prst="rect">
            <a:avLst/>
          </a:prstGeom>
        </p:spPr>
        <p:txBody>
          <a:bodyPr vert="horz" lIns="91440" tIns="45720" rIns="91440" bIns="45720" rtlCol="0" anchor="ctr">
            <a:normAutofit/>
          </a:bodyPr>
          <a:lstStyle/>
          <a:p>
            <a:pPr lvl="0">
              <a:spcBef>
                <a:spcPct val="0"/>
              </a:spcBef>
            </a:pPr>
            <a:endParaRPr lang="es-ES" sz="2200" dirty="0" smtClean="0">
              <a:latin typeface="+mj-lt"/>
              <a:ea typeface="+mj-ea"/>
              <a:cs typeface="+mj-cs"/>
            </a:endParaRPr>
          </a:p>
          <a:p>
            <a:pPr lvl="0">
              <a:spcBef>
                <a:spcPct val="0"/>
              </a:spcBef>
            </a:pPr>
            <a:endParaRPr lang="es-ES" sz="2200" dirty="0" smtClean="0">
              <a:latin typeface="+mj-lt"/>
              <a:ea typeface="+mj-ea"/>
              <a:cs typeface="+mj-cs"/>
            </a:endParaRPr>
          </a:p>
          <a:p>
            <a:pPr lvl="0">
              <a:spcBef>
                <a:spcPct val="0"/>
              </a:spcBef>
            </a:pPr>
            <a:r>
              <a:rPr lang="es-ES" sz="2200" dirty="0" smtClean="0">
                <a:latin typeface="+mj-lt"/>
                <a:ea typeface="+mj-ea"/>
                <a:cs typeface="+mj-cs"/>
              </a:rPr>
              <a:t>Ejemplo:</a:t>
            </a:r>
          </a:p>
          <a:p>
            <a:pPr lvl="0">
              <a:spcBef>
                <a:spcPct val="0"/>
              </a:spcBef>
            </a:pPr>
            <a:endParaRPr lang="es-ES" sz="20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95536" y="404664"/>
            <a:ext cx="8568952" cy="1296144"/>
          </a:xfrm>
          <a:prstGeom prst="rect">
            <a:avLst/>
          </a:prstGeom>
        </p:spPr>
        <p:txBody>
          <a:bodyPr vert="horz" lIns="91440" tIns="45720" rIns="91440" bIns="45720" rtlCol="0" anchor="ctr">
            <a:normAutofit/>
          </a:bodyPr>
          <a:lstStyle/>
          <a:p>
            <a:pPr lvl="0">
              <a:spcBef>
                <a:spcPct val="0"/>
              </a:spcBef>
            </a:pPr>
            <a:endParaRPr lang="es-ES" sz="2200" dirty="0" smtClean="0">
              <a:latin typeface="+mj-lt"/>
              <a:ea typeface="+mj-ea"/>
              <a:cs typeface="+mj-cs"/>
            </a:endParaRPr>
          </a:p>
          <a:p>
            <a:pPr lvl="0">
              <a:spcBef>
                <a:spcPct val="0"/>
              </a:spcBef>
            </a:pPr>
            <a:endParaRPr lang="es-ES" sz="2200" dirty="0" smtClean="0">
              <a:latin typeface="+mj-lt"/>
              <a:ea typeface="+mj-ea"/>
              <a:cs typeface="+mj-cs"/>
            </a:endParaRPr>
          </a:p>
          <a:p>
            <a:pPr lvl="0">
              <a:spcBef>
                <a:spcPct val="0"/>
              </a:spcBef>
            </a:pPr>
            <a:r>
              <a:rPr lang="es-ES" sz="2200" dirty="0" smtClean="0">
                <a:latin typeface="+mj-lt"/>
                <a:ea typeface="+mj-ea"/>
                <a:cs typeface="+mj-cs"/>
              </a:rPr>
              <a:t>Ejemplo:</a:t>
            </a:r>
          </a:p>
          <a:p>
            <a:pPr lvl="0">
              <a:spcBef>
                <a:spcPct val="0"/>
              </a:spcBef>
            </a:pPr>
            <a:endParaRPr lang="es-ES" sz="20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pic>
        <p:nvPicPr>
          <p:cNvPr id="8194" name="Picture 2" descr="C:\Users\José\Desktop\ejemplo2.jpg"/>
          <p:cNvPicPr>
            <a:picLocks noChangeAspect="1" noChangeArrowheads="1"/>
          </p:cNvPicPr>
          <p:nvPr/>
        </p:nvPicPr>
        <p:blipFill>
          <a:blip r:embed="rId4" cstate="print"/>
          <a:srcRect/>
          <a:stretch>
            <a:fillRect/>
          </a:stretch>
        </p:blipFill>
        <p:spPr bwMode="auto">
          <a:xfrm>
            <a:off x="611560" y="1296144"/>
            <a:ext cx="8023845" cy="5517232"/>
          </a:xfrm>
          <a:prstGeom prst="rect">
            <a:avLst/>
          </a:prstGeom>
          <a:noFill/>
        </p:spPr>
      </p:pic>
    </p:spTree>
  </p:cSld>
  <p:clrMapOvr>
    <a:masterClrMapping/>
  </p:clrMapOvr>
  <p:transition spd="med"/>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16632"/>
            <a:ext cx="8568952" cy="5184576"/>
          </a:xfrm>
          <a:prstGeom prst="rect">
            <a:avLst/>
          </a:prstGeom>
        </p:spPr>
        <p:txBody>
          <a:bodyPr vert="horz" lIns="91440" tIns="45720" rIns="91440" bIns="45720" rtlCol="0" anchor="ctr">
            <a:normAutofit/>
          </a:bodyPr>
          <a:lstStyle/>
          <a:p>
            <a:pPr lvl="0">
              <a:spcBef>
                <a:spcPct val="0"/>
              </a:spcBef>
            </a:pPr>
            <a:r>
              <a:rPr lang="es-ES" sz="2000" dirty="0" err="1" smtClean="0">
                <a:latin typeface="+mj-lt"/>
                <a:ea typeface="+mj-ea"/>
                <a:cs typeface="+mj-cs"/>
              </a:rPr>
              <a:t>Git</a:t>
            </a:r>
            <a:r>
              <a:rPr lang="es-ES" sz="2000" dirty="0" smtClean="0">
                <a:latin typeface="+mj-lt"/>
                <a:ea typeface="+mj-ea"/>
                <a:cs typeface="+mj-cs"/>
              </a:rPr>
              <a:t> </a:t>
            </a:r>
            <a:r>
              <a:rPr lang="es-ES" sz="2000" dirty="0" err="1" smtClean="0">
                <a:latin typeface="+mj-lt"/>
                <a:ea typeface="+mj-ea"/>
                <a:cs typeface="+mj-cs"/>
              </a:rPr>
              <a:t>pull</a:t>
            </a:r>
            <a:r>
              <a:rPr lang="es-ES" sz="2000" dirty="0" smtClean="0">
                <a:latin typeface="+mj-lt"/>
                <a:ea typeface="+mj-ea"/>
                <a:cs typeface="+mj-cs"/>
              </a:rPr>
              <a:t> hace lo mismo que </a:t>
            </a:r>
            <a:r>
              <a:rPr lang="es-ES" sz="2000" dirty="0" err="1" smtClean="0">
                <a:latin typeface="+mj-lt"/>
                <a:ea typeface="+mj-ea"/>
                <a:cs typeface="+mj-cs"/>
              </a:rPr>
              <a:t>git</a:t>
            </a:r>
            <a:r>
              <a:rPr lang="es-ES" sz="2000" dirty="0" smtClean="0">
                <a:latin typeface="+mj-lt"/>
                <a:ea typeface="+mj-ea"/>
                <a:cs typeface="+mj-cs"/>
              </a:rPr>
              <a:t> </a:t>
            </a:r>
            <a:r>
              <a:rPr lang="es-ES" sz="2000" dirty="0" err="1" smtClean="0">
                <a:latin typeface="+mj-lt"/>
                <a:ea typeface="+mj-ea"/>
                <a:cs typeface="+mj-cs"/>
              </a:rPr>
              <a:t>fetch</a:t>
            </a:r>
            <a:r>
              <a:rPr lang="es-ES" sz="2000" dirty="0" smtClean="0">
                <a:latin typeface="+mj-lt"/>
                <a:ea typeface="+mj-ea"/>
                <a:cs typeface="+mj-cs"/>
              </a:rPr>
              <a:t>, verifica si hay cambios en el repositorio remoto y de haberlos los baja a las ramas invisibles.</a:t>
            </a:r>
          </a:p>
          <a:p>
            <a:pPr lvl="0">
              <a:spcBef>
                <a:spcPct val="0"/>
              </a:spcBef>
            </a:pPr>
            <a:endParaRPr lang="es-ES" sz="2000" baseline="0" dirty="0" smtClean="0">
              <a:latin typeface="+mj-lt"/>
              <a:ea typeface="+mj-ea"/>
              <a:cs typeface="+mj-cs"/>
            </a:endParaRPr>
          </a:p>
          <a:p>
            <a:pPr lvl="0">
              <a:spcBef>
                <a:spcPct val="0"/>
              </a:spcBef>
            </a:pPr>
            <a:r>
              <a:rPr lang="es-ES" sz="2000" dirty="0" smtClean="0">
                <a:latin typeface="+mj-lt"/>
                <a:ea typeface="+mj-ea"/>
                <a:cs typeface="+mj-cs"/>
              </a:rPr>
              <a:t>Pero va un paso más allá, porque también va a fusionar la rama </a:t>
            </a:r>
            <a:r>
              <a:rPr lang="es-ES" sz="2000" dirty="0" err="1" smtClean="0">
                <a:latin typeface="+mj-lt"/>
                <a:ea typeface="+mj-ea"/>
                <a:cs typeface="+mj-cs"/>
              </a:rPr>
              <a:t>master</a:t>
            </a:r>
            <a:r>
              <a:rPr lang="es-ES" sz="2000" dirty="0" smtClean="0">
                <a:latin typeface="+mj-lt"/>
                <a:ea typeface="+mj-ea"/>
                <a:cs typeface="+mj-cs"/>
              </a:rPr>
              <a:t> del repositorio remoto con la rama </a:t>
            </a:r>
            <a:r>
              <a:rPr lang="es-ES" sz="2000" dirty="0" err="1" smtClean="0">
                <a:latin typeface="+mj-lt"/>
                <a:ea typeface="+mj-ea"/>
                <a:cs typeface="+mj-cs"/>
              </a:rPr>
              <a:t>master</a:t>
            </a:r>
            <a:r>
              <a:rPr lang="es-ES" sz="2000" dirty="0" smtClean="0">
                <a:latin typeface="+mj-lt"/>
                <a:ea typeface="+mj-ea"/>
                <a:cs typeface="+mj-cs"/>
              </a:rPr>
              <a:t> de tu repositorio local.</a:t>
            </a:r>
          </a:p>
          <a:p>
            <a:pPr lvl="0">
              <a:spcBef>
                <a:spcPct val="0"/>
              </a:spcBef>
            </a:pPr>
            <a:endParaRPr lang="es-ES" sz="2000" baseline="0" dirty="0" smtClean="0">
              <a:latin typeface="+mj-lt"/>
              <a:ea typeface="+mj-ea"/>
              <a:cs typeface="+mj-cs"/>
            </a:endParaRPr>
          </a:p>
          <a:p>
            <a:pPr lvl="0">
              <a:spcBef>
                <a:spcPct val="0"/>
              </a:spcBef>
            </a:pPr>
            <a:r>
              <a:rPr lang="es-ES" sz="2000" dirty="0" smtClean="0">
                <a:latin typeface="+mj-lt"/>
                <a:ea typeface="+mj-ea"/>
                <a:cs typeface="+mj-cs"/>
              </a:rPr>
              <a:t>Es decir, lo que </a:t>
            </a:r>
            <a:r>
              <a:rPr lang="es-ES" sz="2000" dirty="0" err="1" smtClean="0">
                <a:latin typeface="+mj-lt"/>
                <a:ea typeface="+mj-ea"/>
                <a:cs typeface="+mj-cs"/>
              </a:rPr>
              <a:t>git</a:t>
            </a:r>
            <a:r>
              <a:rPr lang="es-ES" sz="2000" dirty="0" smtClean="0">
                <a:latin typeface="+mj-lt"/>
                <a:ea typeface="+mj-ea"/>
                <a:cs typeface="+mj-cs"/>
              </a:rPr>
              <a:t> </a:t>
            </a:r>
            <a:r>
              <a:rPr lang="es-ES" sz="2000" dirty="0" err="1" smtClean="0">
                <a:latin typeface="+mj-lt"/>
                <a:ea typeface="+mj-ea"/>
                <a:cs typeface="+mj-cs"/>
              </a:rPr>
              <a:t>fetch</a:t>
            </a:r>
            <a:r>
              <a:rPr lang="es-ES" sz="2000" dirty="0" smtClean="0">
                <a:latin typeface="+mj-lt"/>
                <a:ea typeface="+mj-ea"/>
                <a:cs typeface="+mj-cs"/>
              </a:rPr>
              <a:t> se hace manualmente en dos pasos, </a:t>
            </a:r>
            <a:r>
              <a:rPr lang="es-ES" sz="2000" dirty="0" err="1" smtClean="0">
                <a:latin typeface="+mj-lt"/>
                <a:ea typeface="+mj-ea"/>
                <a:cs typeface="+mj-cs"/>
              </a:rPr>
              <a:t>git</a:t>
            </a:r>
            <a:r>
              <a:rPr lang="es-ES" sz="2000" dirty="0" smtClean="0">
                <a:latin typeface="+mj-lt"/>
                <a:ea typeface="+mj-ea"/>
                <a:cs typeface="+mj-cs"/>
              </a:rPr>
              <a:t> </a:t>
            </a:r>
            <a:r>
              <a:rPr lang="es-ES" sz="2000" dirty="0" err="1" smtClean="0">
                <a:latin typeface="+mj-lt"/>
                <a:ea typeface="+mj-ea"/>
                <a:cs typeface="+mj-cs"/>
              </a:rPr>
              <a:t>pull</a:t>
            </a:r>
            <a:r>
              <a:rPr lang="es-ES" sz="2000" dirty="0" smtClean="0">
                <a:latin typeface="+mj-lt"/>
                <a:ea typeface="+mj-ea"/>
                <a:cs typeface="+mj-cs"/>
              </a:rPr>
              <a:t> lo hace automáticamente en un solo paso.</a:t>
            </a:r>
            <a:endParaRPr lang="es-ES" sz="20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pull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4" name="Picture 2" descr="C:\Users\José\Desktop\pull.jpg"/>
          <p:cNvPicPr>
            <a:picLocks noChangeAspect="1" noChangeArrowheads="1"/>
          </p:cNvPicPr>
          <p:nvPr/>
        </p:nvPicPr>
        <p:blipFill>
          <a:blip r:embed="rId2" cstate="print"/>
          <a:srcRect/>
          <a:stretch>
            <a:fillRect/>
          </a:stretch>
        </p:blipFill>
        <p:spPr bwMode="auto">
          <a:xfrm>
            <a:off x="1619672" y="3425924"/>
            <a:ext cx="5832648" cy="3387452"/>
          </a:xfrm>
          <a:prstGeom prst="rect">
            <a:avLst/>
          </a:prstGeom>
          <a:noFill/>
        </p:spPr>
      </p:pic>
      <p:pic>
        <p:nvPicPr>
          <p:cNvPr id="6" name="Picture 2" descr="C:\Users\José\Desktop\Octocat.png"/>
          <p:cNvPicPr>
            <a:picLocks noChangeAspect="1" noChangeArrowheads="1"/>
          </p:cNvPicPr>
          <p:nvPr/>
        </p:nvPicPr>
        <p:blipFill>
          <a:blip r:embed="rId3"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4"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692696"/>
            <a:ext cx="8568952" cy="5184576"/>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Esta opción de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es muy </a:t>
            </a:r>
            <a:r>
              <a:rPr lang="es-ES" sz="2400" dirty="0" err="1" smtClean="0">
                <a:latin typeface="+mj-lt"/>
                <a:ea typeface="+mj-ea"/>
                <a:cs typeface="+mj-cs"/>
              </a:rPr>
              <a:t>util</a:t>
            </a:r>
            <a:r>
              <a:rPr lang="es-ES" sz="2400" dirty="0" smtClean="0">
                <a:latin typeface="+mj-lt"/>
                <a:ea typeface="+mj-ea"/>
                <a:cs typeface="+mj-cs"/>
              </a:rPr>
              <a:t> para cuando estas seguro de que los cambios que hay en repositorio remoto son correctos y simplemente quieres actualizar sin tener que perder el tiempo en comprobar los cambios y hacer el </a:t>
            </a:r>
            <a:r>
              <a:rPr lang="es-ES" sz="2400" dirty="0" err="1" smtClean="0">
                <a:latin typeface="+mj-lt"/>
                <a:ea typeface="+mj-ea"/>
                <a:cs typeface="+mj-cs"/>
              </a:rPr>
              <a:t>merge</a:t>
            </a:r>
            <a:r>
              <a:rPr lang="es-ES" sz="2400" dirty="0" smtClean="0">
                <a:latin typeface="+mj-lt"/>
                <a:ea typeface="+mj-ea"/>
                <a:cs typeface="+mj-cs"/>
              </a:rPr>
              <a:t> manualmente.</a:t>
            </a:r>
            <a:endParaRPr lang="es-ES" sz="24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r>
              <a:rPr lang="es-ES" sz="2400" baseline="0" dirty="0" smtClean="0">
                <a:latin typeface="+mj-lt"/>
                <a:ea typeface="+mj-ea"/>
                <a:cs typeface="+mj-cs"/>
              </a:rPr>
              <a:t>El comando para hacer el</a:t>
            </a:r>
            <a:r>
              <a:rPr lang="es-ES" sz="2400" dirty="0" smtClean="0">
                <a:latin typeface="+mj-lt"/>
                <a:ea typeface="+mj-ea"/>
                <a:cs typeface="+mj-cs"/>
              </a:rPr>
              <a:t> </a:t>
            </a:r>
            <a:r>
              <a:rPr lang="es-ES" sz="2400" baseline="0" dirty="0" err="1" smtClean="0">
                <a:latin typeface="+mj-lt"/>
                <a:ea typeface="+mj-ea"/>
                <a:cs typeface="+mj-cs"/>
              </a:rPr>
              <a:t>pull</a:t>
            </a:r>
            <a:r>
              <a:rPr lang="es-ES" sz="2400" baseline="0" dirty="0" smtClean="0">
                <a:latin typeface="+mj-lt"/>
                <a:ea typeface="+mj-ea"/>
                <a:cs typeface="+mj-cs"/>
              </a:rPr>
              <a:t> es:</a:t>
            </a:r>
          </a:p>
          <a:p>
            <a:pPr lvl="0">
              <a:spcBef>
                <a:spcPct val="0"/>
              </a:spcBef>
            </a:pPr>
            <a:endParaRPr lang="es-ES" sz="2400" dirty="0" smtClean="0">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&lt;nombre Del Repositorio Remoto&gt;</a:t>
            </a:r>
            <a:endParaRPr lang="es-ES" sz="2400" baseline="0" dirty="0" smtClean="0">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Por ejemplo:</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a:t>
            </a:r>
            <a:r>
              <a:rPr lang="es-ES" sz="2400" dirty="0" err="1" smtClean="0">
                <a:latin typeface="+mj-lt"/>
                <a:ea typeface="+mj-ea"/>
                <a:cs typeface="+mj-cs"/>
              </a:rPr>
              <a:t>origin</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pull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pull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95536" y="404664"/>
            <a:ext cx="8568952" cy="1296144"/>
          </a:xfrm>
          <a:prstGeom prst="rect">
            <a:avLst/>
          </a:prstGeom>
        </p:spPr>
        <p:txBody>
          <a:bodyPr vert="horz" lIns="91440" tIns="45720" rIns="91440" bIns="45720" rtlCol="0" anchor="ctr">
            <a:normAutofit/>
          </a:bodyPr>
          <a:lstStyle/>
          <a:p>
            <a:pPr lvl="0">
              <a:spcBef>
                <a:spcPct val="0"/>
              </a:spcBef>
            </a:pPr>
            <a:endParaRPr lang="es-ES" sz="2200" dirty="0" smtClean="0">
              <a:latin typeface="+mj-lt"/>
              <a:ea typeface="+mj-ea"/>
              <a:cs typeface="+mj-cs"/>
            </a:endParaRPr>
          </a:p>
          <a:p>
            <a:pPr lvl="0">
              <a:spcBef>
                <a:spcPct val="0"/>
              </a:spcBef>
            </a:pPr>
            <a:endParaRPr lang="es-ES" sz="2200" dirty="0" smtClean="0">
              <a:latin typeface="+mj-lt"/>
              <a:ea typeface="+mj-ea"/>
              <a:cs typeface="+mj-cs"/>
            </a:endParaRPr>
          </a:p>
          <a:p>
            <a:pPr lvl="0">
              <a:spcBef>
                <a:spcPct val="0"/>
              </a:spcBef>
            </a:pPr>
            <a:r>
              <a:rPr lang="es-ES" sz="2200" dirty="0" smtClean="0">
                <a:latin typeface="+mj-lt"/>
                <a:ea typeface="+mj-ea"/>
                <a:cs typeface="+mj-cs"/>
              </a:rPr>
              <a:t>Ejemplo:</a:t>
            </a:r>
          </a:p>
          <a:p>
            <a:pPr lvl="0">
              <a:spcBef>
                <a:spcPct val="0"/>
              </a:spcBef>
            </a:pPr>
            <a:endParaRPr lang="es-ES" sz="20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9218" name="Picture 2" descr="C:\Users\José\Desktop\git ejemplo3.jpg"/>
          <p:cNvPicPr>
            <a:picLocks noChangeAspect="1" noChangeArrowheads="1"/>
          </p:cNvPicPr>
          <p:nvPr/>
        </p:nvPicPr>
        <p:blipFill>
          <a:blip r:embed="rId4" cstate="print"/>
          <a:srcRect/>
          <a:stretch>
            <a:fillRect/>
          </a:stretch>
        </p:blipFill>
        <p:spPr bwMode="auto">
          <a:xfrm>
            <a:off x="1619672" y="956992"/>
            <a:ext cx="6336704" cy="5784376"/>
          </a:xfrm>
          <a:prstGeom prst="rect">
            <a:avLst/>
          </a:prstGeom>
          <a:noFill/>
        </p:spPr>
      </p:pic>
    </p:spTree>
  </p:cSld>
  <p:clrMapOvr>
    <a:masterClrMapping/>
  </p:clrMapOvr>
  <p:transition spd="med"/>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pull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95536" y="404664"/>
            <a:ext cx="8568952" cy="1296144"/>
          </a:xfrm>
          <a:prstGeom prst="rect">
            <a:avLst/>
          </a:prstGeom>
        </p:spPr>
        <p:txBody>
          <a:bodyPr vert="horz" lIns="91440" tIns="45720" rIns="91440" bIns="45720" rtlCol="0" anchor="ctr">
            <a:normAutofit/>
          </a:bodyPr>
          <a:lstStyle/>
          <a:p>
            <a:pPr lvl="0">
              <a:spcBef>
                <a:spcPct val="0"/>
              </a:spcBef>
            </a:pPr>
            <a:endParaRPr lang="es-ES" sz="2200" dirty="0" smtClean="0">
              <a:latin typeface="+mj-lt"/>
              <a:ea typeface="+mj-ea"/>
              <a:cs typeface="+mj-cs"/>
            </a:endParaRPr>
          </a:p>
          <a:p>
            <a:pPr lvl="0">
              <a:spcBef>
                <a:spcPct val="0"/>
              </a:spcBef>
            </a:pPr>
            <a:endParaRPr lang="es-ES" sz="2200" dirty="0" smtClean="0">
              <a:latin typeface="+mj-lt"/>
              <a:ea typeface="+mj-ea"/>
              <a:cs typeface="+mj-cs"/>
            </a:endParaRPr>
          </a:p>
          <a:p>
            <a:pPr lvl="0">
              <a:spcBef>
                <a:spcPct val="0"/>
              </a:spcBef>
            </a:pPr>
            <a:r>
              <a:rPr lang="es-ES" sz="2200" dirty="0" smtClean="0">
                <a:latin typeface="+mj-lt"/>
                <a:ea typeface="+mj-ea"/>
                <a:cs typeface="+mj-cs"/>
              </a:rPr>
              <a:t>Ejemplo:</a:t>
            </a:r>
          </a:p>
          <a:p>
            <a:pPr lvl="0">
              <a:spcBef>
                <a:spcPct val="0"/>
              </a:spcBef>
            </a:pPr>
            <a:endParaRPr lang="es-ES" sz="20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42" name="Picture 2" descr="C:\Users\José\Desktop\git ejemplo4.jpg"/>
          <p:cNvPicPr>
            <a:picLocks noChangeAspect="1" noChangeArrowheads="1"/>
          </p:cNvPicPr>
          <p:nvPr/>
        </p:nvPicPr>
        <p:blipFill>
          <a:blip r:embed="rId4" cstate="print"/>
          <a:srcRect/>
          <a:stretch>
            <a:fillRect/>
          </a:stretch>
        </p:blipFill>
        <p:spPr bwMode="auto">
          <a:xfrm>
            <a:off x="1671017" y="980728"/>
            <a:ext cx="6429375" cy="5791200"/>
          </a:xfrm>
          <a:prstGeom prst="rect">
            <a:avLst/>
          </a:prstGeom>
          <a:noFill/>
        </p:spPr>
      </p:pic>
    </p:spTree>
  </p:cSld>
  <p:clrMapOvr>
    <a:masterClrMapping/>
  </p:clrMapOvr>
  <p:transition spd="med"/>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412776"/>
            <a:ext cx="8568952" cy="5184576"/>
          </a:xfrm>
          <a:prstGeom prst="rect">
            <a:avLst/>
          </a:prstGeom>
        </p:spPr>
        <p:txBody>
          <a:bodyPr vert="horz" lIns="91440" tIns="45720" rIns="91440" bIns="45720" rtlCol="0" anchor="ctr">
            <a:normAutofit/>
          </a:bodyPr>
          <a:lstStyle/>
          <a:p>
            <a:pPr lvl="0">
              <a:spcBef>
                <a:spcPct val="0"/>
              </a:spcBef>
            </a:pP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nos ofrece otro comando muy importante que tiene que ver con las etiquetas.</a:t>
            </a: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Cuando haces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o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se actualiza el proyecto con todo y etiquetas. No obstante si hace un cambio en las etiquetas desde </a:t>
            </a:r>
            <a:r>
              <a:rPr lang="es-ES" sz="2400" dirty="0" err="1" smtClean="0">
                <a:latin typeface="+mj-lt"/>
                <a:ea typeface="+mj-ea"/>
                <a:cs typeface="+mj-cs"/>
              </a:rPr>
              <a:t>github</a:t>
            </a:r>
            <a:r>
              <a:rPr lang="es-ES" sz="2400" dirty="0" smtClean="0">
                <a:latin typeface="+mj-lt"/>
                <a:ea typeface="+mj-ea"/>
                <a:cs typeface="+mj-cs"/>
              </a:rPr>
              <a:t> y solo en eso, cuando quieras actualizar no te dejara porque el proyecto esta actualizado, pese a que las etiquetas no.</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Para actualizar solamente las etiquetas se ocupa el comando: </a:t>
            </a:r>
          </a:p>
          <a:p>
            <a:pPr lvl="0">
              <a:spcBef>
                <a:spcPct val="0"/>
              </a:spcBef>
            </a:pPr>
            <a:endParaRPr lang="es-ES" sz="2400" baseline="0" dirty="0" smtClean="0">
              <a:latin typeface="+mj-lt"/>
              <a:ea typeface="+mj-ea"/>
              <a:cs typeface="+mj-cs"/>
            </a:endParaRPr>
          </a:p>
          <a:p>
            <a:pPr lvl="0">
              <a:spcBef>
                <a:spcPct val="0"/>
              </a:spcBef>
            </a:pPr>
            <a:endParaRPr lang="es-ES" sz="2400" baseline="0" dirty="0" smtClean="0">
              <a:latin typeface="+mj-lt"/>
              <a:ea typeface="+mj-ea"/>
              <a:cs typeface="+mj-cs"/>
            </a:endParaRPr>
          </a:p>
          <a:p>
            <a:pPr>
              <a:spcBef>
                <a:spcPct val="0"/>
              </a:spcBef>
            </a:pPr>
            <a:r>
              <a:rPr lang="es-MX" sz="2400" dirty="0" err="1" smtClean="0"/>
              <a:t>git</a:t>
            </a:r>
            <a:r>
              <a:rPr lang="es-MX" sz="2400" dirty="0" smtClean="0"/>
              <a:t> </a:t>
            </a:r>
            <a:r>
              <a:rPr lang="es-MX" sz="2400" dirty="0" err="1" smtClean="0"/>
              <a:t>pull</a:t>
            </a:r>
            <a:r>
              <a:rPr lang="es-MX" sz="2400" dirty="0" smtClean="0"/>
              <a:t> &lt;</a:t>
            </a:r>
            <a:r>
              <a:rPr lang="es-MX" sz="2000" dirty="0" smtClean="0"/>
              <a:t>Nombre del repositorio remoto</a:t>
            </a:r>
            <a:r>
              <a:rPr lang="es-MX" sz="2400" dirty="0" smtClean="0"/>
              <a:t>&gt; --</a:t>
            </a:r>
            <a:r>
              <a:rPr lang="es-MX" sz="2400" dirty="0" err="1" smtClean="0"/>
              <a:t>prune</a:t>
            </a:r>
            <a:r>
              <a:rPr lang="es-MX" sz="2400" dirty="0" smtClean="0"/>
              <a:t> --</a:t>
            </a:r>
            <a:r>
              <a:rPr lang="es-MX" sz="2400" dirty="0" err="1" smtClean="0"/>
              <a:t>tags</a:t>
            </a:r>
            <a:endParaRPr lang="es-ES" sz="2400" dirty="0" smtClean="0"/>
          </a:p>
          <a:p>
            <a:pPr lvl="0">
              <a:spcBef>
                <a:spcPct val="0"/>
              </a:spcBef>
            </a:pPr>
            <a:endParaRPr lang="es-ES" sz="24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pull</a:t>
            </a:r>
            <a:r>
              <a:rPr lang="es-ES" sz="4000" dirty="0" smtClean="0">
                <a:latin typeface="+mj-lt"/>
                <a:ea typeface="+mj-ea"/>
                <a:cs typeface="+mj-cs"/>
              </a:rPr>
              <a:t> </a:t>
            </a:r>
            <a:r>
              <a:rPr lang="es-ES" sz="4000" dirty="0" err="1" smtClean="0">
                <a:latin typeface="+mj-lt"/>
                <a:ea typeface="+mj-ea"/>
                <a:cs typeface="+mj-cs"/>
              </a:rPr>
              <a:t>tags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980728"/>
            <a:ext cx="8568952" cy="6048672"/>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Hay un ultimo caso de actualización a analizar, el </a:t>
            </a:r>
            <a:r>
              <a:rPr lang="es-ES" sz="2400" dirty="0" err="1" smtClean="0">
                <a:latin typeface="+mj-lt"/>
                <a:ea typeface="+mj-ea"/>
                <a:cs typeface="+mj-cs"/>
              </a:rPr>
              <a:t>Upstream</a:t>
            </a:r>
            <a:r>
              <a:rPr lang="es-ES" sz="2400" dirty="0" smtClean="0">
                <a:latin typeface="+mj-lt"/>
                <a:ea typeface="+mj-ea"/>
                <a:cs typeface="+mj-cs"/>
              </a:rPr>
              <a:t>.</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Esto pasa cuando se trabaja con un repositorio del que no eres dueño ni colaborador.</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En la siguiente sección veremos que </a:t>
            </a:r>
            <a:r>
              <a:rPr lang="es-ES" sz="2400" dirty="0" err="1" smtClean="0">
                <a:latin typeface="+mj-lt"/>
                <a:ea typeface="+mj-ea"/>
                <a:cs typeface="+mj-cs"/>
              </a:rPr>
              <a:t>Github</a:t>
            </a:r>
            <a:r>
              <a:rPr lang="es-ES" sz="2400" dirty="0" smtClean="0">
                <a:latin typeface="+mj-lt"/>
                <a:ea typeface="+mj-ea"/>
                <a:cs typeface="+mj-cs"/>
              </a:rPr>
              <a:t> nos permite trabajar con repositorios ajenos, mediante opciones propias de </a:t>
            </a:r>
            <a:r>
              <a:rPr lang="es-ES" sz="2400" dirty="0" err="1" smtClean="0">
                <a:latin typeface="+mj-lt"/>
                <a:ea typeface="+mj-ea"/>
                <a:cs typeface="+mj-cs"/>
              </a:rPr>
              <a:t>Github</a:t>
            </a:r>
            <a:r>
              <a:rPr lang="es-ES" sz="2400" dirty="0" smtClean="0">
                <a:latin typeface="+mj-lt"/>
                <a:ea typeface="+mj-ea"/>
                <a:cs typeface="+mj-cs"/>
              </a:rPr>
              <a:t>, </a:t>
            </a:r>
            <a:r>
              <a:rPr lang="es-ES" sz="2400" dirty="0" err="1" smtClean="0">
                <a:latin typeface="+mj-lt"/>
                <a:ea typeface="+mj-ea"/>
                <a:cs typeface="+mj-cs"/>
              </a:rPr>
              <a:t>Fork</a:t>
            </a:r>
            <a:r>
              <a:rPr lang="es-ES" sz="2400" dirty="0" smtClean="0">
                <a:latin typeface="+mj-lt"/>
                <a:ea typeface="+mj-ea"/>
                <a:cs typeface="+mj-cs"/>
              </a:rPr>
              <a:t> y </a:t>
            </a:r>
            <a:r>
              <a:rPr lang="es-ES" sz="2400" dirty="0" err="1" smtClean="0">
                <a:latin typeface="+mj-lt"/>
                <a:ea typeface="+mj-ea"/>
                <a:cs typeface="+mj-cs"/>
              </a:rPr>
              <a:t>Pull</a:t>
            </a:r>
            <a:r>
              <a:rPr lang="es-ES" sz="2400" dirty="0" smtClean="0">
                <a:latin typeface="+mj-lt"/>
                <a:ea typeface="+mj-ea"/>
                <a:cs typeface="+mj-cs"/>
              </a:rPr>
              <a:t> </a:t>
            </a:r>
            <a:r>
              <a:rPr lang="es-ES" sz="2400" dirty="0" err="1" smtClean="0">
                <a:latin typeface="+mj-lt"/>
                <a:ea typeface="+mj-ea"/>
                <a:cs typeface="+mj-cs"/>
              </a:rPr>
              <a:t>Request</a:t>
            </a:r>
            <a:r>
              <a:rPr lang="es-ES" sz="2400" dirty="0" smtClean="0">
                <a:latin typeface="+mj-lt"/>
                <a:ea typeface="+mj-ea"/>
                <a:cs typeface="+mj-cs"/>
              </a:rPr>
              <a:t>.</a:t>
            </a:r>
            <a:endParaRPr lang="es-ES" sz="2400" dirty="0" smtClean="0"/>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Cuando hacemos </a:t>
            </a:r>
            <a:r>
              <a:rPr lang="es-ES" sz="2400" dirty="0" err="1" smtClean="0">
                <a:latin typeface="+mj-lt"/>
                <a:ea typeface="+mj-ea"/>
                <a:cs typeface="+mj-cs"/>
              </a:rPr>
              <a:t>fork</a:t>
            </a:r>
            <a:r>
              <a:rPr lang="es-ES" sz="2400" dirty="0" smtClean="0">
                <a:latin typeface="+mj-lt"/>
                <a:ea typeface="+mj-ea"/>
                <a:cs typeface="+mj-cs"/>
              </a:rPr>
              <a:t>, nuestro repositorio local se vuelve una copia del repositorio ajeno.</a:t>
            </a:r>
          </a:p>
          <a:p>
            <a:pPr lvl="0">
              <a:spcBef>
                <a:spcPct val="0"/>
              </a:spcBef>
            </a:pPr>
            <a:r>
              <a:rPr lang="es-ES" sz="2400" baseline="0" dirty="0" smtClean="0">
                <a:latin typeface="+mj-lt"/>
                <a:ea typeface="+mj-ea"/>
                <a:cs typeface="+mj-cs"/>
              </a:rPr>
              <a:t> </a:t>
            </a:r>
          </a:p>
          <a:p>
            <a:pPr lvl="0">
              <a:spcBef>
                <a:spcPct val="0"/>
              </a:spcBef>
            </a:pPr>
            <a:r>
              <a:rPr lang="es-ES" sz="2400" dirty="0" smtClean="0">
                <a:latin typeface="+mj-lt"/>
                <a:ea typeface="+mj-ea"/>
                <a:cs typeface="+mj-cs"/>
              </a:rPr>
              <a:t>Y esto hace que se compliquen un poco las cosas, pues ahora no solo tenemos que revisar que nuestro repositorio local este actualizado con nuestro repositorio remoto, si no que el mismo repositorio remoto este actualizado con el repositorio ajeno.</a:t>
            </a: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r>
              <a:rPr lang="es-ES" sz="4000" dirty="0" smtClean="0">
                <a:latin typeface="+mj-lt"/>
                <a:ea typeface="+mj-ea"/>
                <a:cs typeface="+mj-cs"/>
              </a:rPr>
              <a:t> </a:t>
            </a:r>
            <a:r>
              <a:rPr lang="es-ES" sz="4000" dirty="0" err="1" smtClean="0">
                <a:latin typeface="+mj-lt"/>
                <a:ea typeface="+mj-ea"/>
                <a:cs typeface="+mj-cs"/>
              </a:rPr>
              <a:t>upstream</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Tree>
  </p:cSld>
  <p:clrMapOvr>
    <a:masterClrMapping/>
  </p:clrMapOvr>
  <p:transition spd="med"/>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r>
              <a:rPr lang="es-ES" sz="4000" dirty="0" smtClean="0">
                <a:latin typeface="+mj-lt"/>
                <a:ea typeface="+mj-ea"/>
                <a:cs typeface="+mj-cs"/>
              </a:rPr>
              <a:t> </a:t>
            </a:r>
            <a:r>
              <a:rPr lang="es-ES" sz="4000" dirty="0" err="1" smtClean="0">
                <a:latin typeface="+mj-lt"/>
                <a:ea typeface="+mj-ea"/>
                <a:cs typeface="+mj-cs"/>
              </a:rPr>
              <a:t>upstream</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23528" y="-675456"/>
            <a:ext cx="8568952" cy="6048672"/>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Para este caso se presenta el nuevo comando </a:t>
            </a:r>
            <a:r>
              <a:rPr lang="es-ES" sz="2400" dirty="0" err="1" smtClean="0">
                <a:latin typeface="+mj-lt"/>
                <a:ea typeface="+mj-ea"/>
                <a:cs typeface="+mj-cs"/>
              </a:rPr>
              <a:t>fetch</a:t>
            </a:r>
            <a:r>
              <a:rPr lang="es-ES" sz="2400" dirty="0" smtClean="0">
                <a:latin typeface="+mj-lt"/>
                <a:ea typeface="+mj-ea"/>
                <a:cs typeface="+mj-cs"/>
              </a:rPr>
              <a:t> </a:t>
            </a:r>
            <a:r>
              <a:rPr lang="es-ES" sz="2400" dirty="0" err="1" smtClean="0">
                <a:latin typeface="+mj-lt"/>
                <a:ea typeface="+mj-ea"/>
                <a:cs typeface="+mj-cs"/>
              </a:rPr>
              <a:t>upstream</a:t>
            </a:r>
            <a:r>
              <a:rPr lang="es-ES" sz="2400" dirty="0" smtClean="0">
                <a:latin typeface="+mj-lt"/>
                <a:ea typeface="+mj-ea"/>
                <a:cs typeface="+mj-cs"/>
              </a:rPr>
              <a:t>.</a:t>
            </a:r>
          </a:p>
          <a:p>
            <a:pPr lvl="0">
              <a:spcBef>
                <a:spcPct val="0"/>
              </a:spcBef>
            </a:pPr>
            <a:r>
              <a:rPr lang="es-ES" sz="2400" baseline="0" dirty="0" err="1" smtClean="0">
                <a:latin typeface="+mj-lt"/>
                <a:ea typeface="+mj-ea"/>
                <a:cs typeface="+mj-cs"/>
              </a:rPr>
              <a:t>Fetch</a:t>
            </a:r>
            <a:r>
              <a:rPr lang="es-ES" sz="2400" baseline="0" dirty="0" smtClean="0">
                <a:latin typeface="+mj-lt"/>
                <a:ea typeface="+mj-ea"/>
                <a:cs typeface="+mj-cs"/>
              </a:rPr>
              <a:t> </a:t>
            </a:r>
            <a:r>
              <a:rPr lang="es-ES" sz="2400" baseline="0" dirty="0" err="1" smtClean="0">
                <a:latin typeface="+mj-lt"/>
                <a:ea typeface="+mj-ea"/>
                <a:cs typeface="+mj-cs"/>
              </a:rPr>
              <a:t>origin</a:t>
            </a:r>
            <a:r>
              <a:rPr lang="es-ES" sz="2400" baseline="0" dirty="0" smtClean="0">
                <a:latin typeface="+mj-lt"/>
                <a:ea typeface="+mj-ea"/>
                <a:cs typeface="+mj-cs"/>
              </a:rPr>
              <a:t> nos va a actualizar el repositorio local con respecto a los cambios que se hayan hecho en el repositorio remoto.</a:t>
            </a: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Pero </a:t>
            </a:r>
            <a:r>
              <a:rPr lang="es-ES" sz="2400" dirty="0" err="1" smtClean="0">
                <a:latin typeface="+mj-lt"/>
                <a:ea typeface="+mj-ea"/>
                <a:cs typeface="+mj-cs"/>
              </a:rPr>
              <a:t>fetch</a:t>
            </a:r>
            <a:r>
              <a:rPr lang="es-ES" sz="2400" dirty="0" smtClean="0">
                <a:latin typeface="+mj-lt"/>
                <a:ea typeface="+mj-ea"/>
                <a:cs typeface="+mj-cs"/>
              </a:rPr>
              <a:t> </a:t>
            </a:r>
            <a:r>
              <a:rPr lang="es-ES" sz="2400" dirty="0" err="1" smtClean="0">
                <a:latin typeface="+mj-lt"/>
                <a:ea typeface="+mj-ea"/>
                <a:cs typeface="+mj-cs"/>
              </a:rPr>
              <a:t>upstream</a:t>
            </a:r>
            <a:r>
              <a:rPr lang="es-ES" sz="2400" dirty="0" smtClean="0">
                <a:latin typeface="+mj-lt"/>
                <a:ea typeface="+mj-ea"/>
                <a:cs typeface="+mj-cs"/>
              </a:rPr>
              <a:t> nos va a actualizar el repositorio local con respecto a los cambios que se hayan hecho en el repositorio ajeno.</a:t>
            </a: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11266" name="Picture 2" descr="C:\Users\José\Desktop\invi.jpg"/>
          <p:cNvPicPr>
            <a:picLocks noChangeAspect="1" noChangeArrowheads="1"/>
          </p:cNvPicPr>
          <p:nvPr/>
        </p:nvPicPr>
        <p:blipFill>
          <a:blip r:embed="rId4" cstate="print"/>
          <a:srcRect/>
          <a:stretch>
            <a:fillRect/>
          </a:stretch>
        </p:blipFill>
        <p:spPr bwMode="auto">
          <a:xfrm>
            <a:off x="1187624" y="3427722"/>
            <a:ext cx="6773912" cy="3313646"/>
          </a:xfrm>
          <a:prstGeom prst="rect">
            <a:avLst/>
          </a:prstGeom>
          <a:noFill/>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sé\Desktop\Git.png"/>
          <p:cNvPicPr>
            <a:picLocks noChangeAspect="1" noChangeArrowheads="1"/>
          </p:cNvPicPr>
          <p:nvPr/>
        </p:nvPicPr>
        <p:blipFill>
          <a:blip r:embed="rId2" cstate="print"/>
          <a:srcRect/>
          <a:stretch>
            <a:fillRect/>
          </a:stretch>
        </p:blipFill>
        <p:spPr bwMode="auto">
          <a:xfrm>
            <a:off x="1008112" y="1700808"/>
            <a:ext cx="7308304" cy="3051819"/>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err="1" smtClean="0"/>
              <a:t>Tags</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72008" y="476672"/>
            <a:ext cx="8964488" cy="6124754"/>
          </a:xfrm>
          <a:prstGeom prst="rect">
            <a:avLst/>
          </a:prstGeom>
          <a:noFill/>
        </p:spPr>
        <p:txBody>
          <a:bodyPr wrap="square" rtlCol="0">
            <a:spAutoFit/>
          </a:bodyPr>
          <a:lstStyle/>
          <a:p>
            <a:endParaRPr lang="es-ES" sz="2000" dirty="0" smtClean="0"/>
          </a:p>
          <a:p>
            <a:r>
              <a:rPr lang="es-MX" sz="2400" dirty="0" err="1" smtClean="0"/>
              <a:t>git</a:t>
            </a:r>
            <a:r>
              <a:rPr lang="es-MX" sz="2400" dirty="0" smtClean="0"/>
              <a:t> </a:t>
            </a:r>
            <a:r>
              <a:rPr lang="es-MX" sz="2400" dirty="0" err="1" smtClean="0"/>
              <a:t>tag</a:t>
            </a:r>
            <a:r>
              <a:rPr lang="es-MX" sz="2400" dirty="0" smtClean="0"/>
              <a:t> </a:t>
            </a:r>
          </a:p>
          <a:p>
            <a:r>
              <a:rPr lang="es-MX" dirty="0" smtClean="0"/>
              <a:t>//Ver lista de </a:t>
            </a:r>
            <a:r>
              <a:rPr lang="es-MX" dirty="0" err="1" smtClean="0"/>
              <a:t>tags</a:t>
            </a:r>
            <a:r>
              <a:rPr lang="es-MX" dirty="0" smtClean="0"/>
              <a:t> que se han creado en el repositorio</a:t>
            </a:r>
            <a:r>
              <a:rPr lang="es-MX" sz="2400" dirty="0" smtClean="0"/>
              <a:t>				</a:t>
            </a:r>
          </a:p>
          <a:p>
            <a:endParaRPr lang="es-ES" sz="2400" dirty="0" smtClean="0"/>
          </a:p>
          <a:p>
            <a:endParaRPr lang="es-MX" sz="2400" dirty="0" smtClean="0"/>
          </a:p>
          <a:p>
            <a:r>
              <a:rPr lang="es-MX" sz="2400" dirty="0" err="1" smtClean="0"/>
              <a:t>git</a:t>
            </a:r>
            <a:r>
              <a:rPr lang="es-MX" sz="2400" dirty="0" smtClean="0"/>
              <a:t> </a:t>
            </a:r>
            <a:r>
              <a:rPr lang="es-MX" sz="2400" dirty="0" err="1" smtClean="0"/>
              <a:t>tag</a:t>
            </a:r>
            <a:r>
              <a:rPr lang="es-MX" sz="2400" dirty="0" smtClean="0"/>
              <a:t> -a &lt;versión o nombre&gt;		           </a:t>
            </a:r>
          </a:p>
          <a:p>
            <a:r>
              <a:rPr lang="es-MX" dirty="0" smtClean="0"/>
              <a:t>//Agregar una </a:t>
            </a:r>
            <a:r>
              <a:rPr lang="es-MX" dirty="0" err="1" smtClean="0"/>
              <a:t>tag</a:t>
            </a:r>
            <a:r>
              <a:rPr lang="es-MX" dirty="0" smtClean="0"/>
              <a:t> ligera al </a:t>
            </a:r>
            <a:r>
              <a:rPr lang="es-MX" dirty="0" err="1" smtClean="0"/>
              <a:t>commit</a:t>
            </a:r>
            <a:r>
              <a:rPr lang="es-MX" dirty="0" smtClean="0"/>
              <a:t> en el que te encuentras</a:t>
            </a:r>
          </a:p>
          <a:p>
            <a:r>
              <a:rPr lang="es-MX" sz="2400" dirty="0" smtClean="0"/>
              <a:t> </a:t>
            </a:r>
          </a:p>
          <a:p>
            <a:r>
              <a:rPr lang="es-MX" sz="2400" dirty="0" err="1" smtClean="0"/>
              <a:t>git</a:t>
            </a:r>
            <a:r>
              <a:rPr lang="es-MX" sz="2400" dirty="0" smtClean="0"/>
              <a:t> </a:t>
            </a:r>
            <a:r>
              <a:rPr lang="es-MX" sz="2400" dirty="0" err="1" smtClean="0"/>
              <a:t>tag</a:t>
            </a:r>
            <a:r>
              <a:rPr lang="es-MX" sz="2400" dirty="0" smtClean="0"/>
              <a:t> -a &lt;versión o nombre&gt; -m “&lt;mensaje&gt;”  </a:t>
            </a:r>
          </a:p>
          <a:p>
            <a:r>
              <a:rPr lang="es-ES" dirty="0" smtClean="0"/>
              <a:t>//Agregar una </a:t>
            </a:r>
            <a:r>
              <a:rPr lang="es-ES" dirty="0" err="1" smtClean="0"/>
              <a:t>tag</a:t>
            </a:r>
            <a:r>
              <a:rPr lang="es-ES" dirty="0" smtClean="0"/>
              <a:t> anotada al </a:t>
            </a:r>
            <a:r>
              <a:rPr lang="es-ES" dirty="0" err="1" smtClean="0"/>
              <a:t>commit</a:t>
            </a:r>
            <a:r>
              <a:rPr lang="es-ES" dirty="0" smtClean="0"/>
              <a:t> en el que te encuentras</a:t>
            </a:r>
          </a:p>
          <a:p>
            <a:endParaRPr lang="es-ES" dirty="0" smtClean="0"/>
          </a:p>
          <a:p>
            <a:endParaRPr lang="es-ES" dirty="0" smtClean="0"/>
          </a:p>
          <a:p>
            <a:endParaRPr lang="es-MX" sz="2400" dirty="0" smtClean="0"/>
          </a:p>
          <a:p>
            <a:r>
              <a:rPr lang="es-MX" sz="2400" dirty="0" err="1" smtClean="0"/>
              <a:t>git</a:t>
            </a:r>
            <a:r>
              <a:rPr lang="es-MX" sz="2400" dirty="0" smtClean="0"/>
              <a:t> </a:t>
            </a:r>
            <a:r>
              <a:rPr lang="es-MX" sz="2400" dirty="0" err="1" smtClean="0"/>
              <a:t>tag</a:t>
            </a:r>
            <a:r>
              <a:rPr lang="es-MX" sz="2400" dirty="0" smtClean="0"/>
              <a:t> -a &lt;versión o nombre&gt; &lt;código SHA&gt;</a:t>
            </a:r>
          </a:p>
          <a:p>
            <a:r>
              <a:rPr lang="es-ES" dirty="0" smtClean="0"/>
              <a:t>//Agregar una </a:t>
            </a:r>
            <a:r>
              <a:rPr lang="es-ES" dirty="0" err="1" smtClean="0"/>
              <a:t>tag</a:t>
            </a:r>
            <a:r>
              <a:rPr lang="es-ES" dirty="0" smtClean="0"/>
              <a:t> ligera a un </a:t>
            </a:r>
            <a:r>
              <a:rPr lang="es-ES" dirty="0" err="1" smtClean="0"/>
              <a:t>commit</a:t>
            </a:r>
            <a:r>
              <a:rPr lang="es-ES" dirty="0" smtClean="0"/>
              <a:t> en el que no estas por medio de código SHA</a:t>
            </a:r>
            <a:endParaRPr lang="es-MX" dirty="0" smtClean="0"/>
          </a:p>
          <a:p>
            <a:endParaRPr lang="es-MX" sz="2400" dirty="0" smtClean="0"/>
          </a:p>
          <a:p>
            <a:r>
              <a:rPr lang="es-MX" sz="2400" dirty="0" err="1" smtClean="0"/>
              <a:t>git</a:t>
            </a:r>
            <a:r>
              <a:rPr lang="es-MX" sz="2400" dirty="0" smtClean="0"/>
              <a:t> </a:t>
            </a:r>
            <a:r>
              <a:rPr lang="es-MX" sz="2400" dirty="0" err="1" smtClean="0"/>
              <a:t>tag</a:t>
            </a:r>
            <a:r>
              <a:rPr lang="es-MX" sz="2400" dirty="0" smtClean="0"/>
              <a:t> -a &lt;versión o nombre&gt; -m “&lt;mensaje&gt;” &lt;código SHA&gt;</a:t>
            </a:r>
          </a:p>
          <a:p>
            <a:r>
              <a:rPr lang="es-ES" dirty="0" smtClean="0"/>
              <a:t>//Agregar una </a:t>
            </a:r>
            <a:r>
              <a:rPr lang="es-ES" dirty="0" err="1" smtClean="0"/>
              <a:t>tag</a:t>
            </a:r>
            <a:r>
              <a:rPr lang="es-ES" dirty="0" smtClean="0"/>
              <a:t> anotada a un </a:t>
            </a:r>
            <a:r>
              <a:rPr lang="es-ES" dirty="0" err="1" smtClean="0"/>
              <a:t>commit</a:t>
            </a:r>
            <a:r>
              <a:rPr lang="es-ES" dirty="0" smtClean="0"/>
              <a:t> en el que no estas por medio de código SHA</a:t>
            </a:r>
            <a:endParaRPr lang="es-MX" dirty="0"/>
          </a:p>
        </p:txBody>
      </p:sp>
    </p:spTree>
  </p:cSld>
  <p:clrMapOvr>
    <a:masterClrMapping/>
  </p:clrMapOvr>
  <p:transition spd="med"/>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r>
              <a:rPr lang="es-ES" sz="4000" dirty="0" smtClean="0">
                <a:latin typeface="+mj-lt"/>
                <a:ea typeface="+mj-ea"/>
                <a:cs typeface="+mj-cs"/>
              </a:rPr>
              <a:t> </a:t>
            </a:r>
            <a:r>
              <a:rPr lang="es-ES" sz="4000" dirty="0" err="1" smtClean="0">
                <a:latin typeface="+mj-lt"/>
                <a:ea typeface="+mj-ea"/>
                <a:cs typeface="+mj-cs"/>
              </a:rPr>
              <a:t>upstream</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23528" y="-675456"/>
            <a:ext cx="8568952" cy="6048672"/>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Esto por supuesto indica que ahora tenemos una rama oculta más, que será la correspondiente al repositorio ajeno.</a:t>
            </a: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Dependiendo de si usamos </a:t>
            </a:r>
            <a:r>
              <a:rPr lang="es-ES" sz="2400" dirty="0" err="1" smtClean="0">
                <a:latin typeface="+mj-lt"/>
                <a:ea typeface="+mj-ea"/>
                <a:cs typeface="+mj-cs"/>
              </a:rPr>
              <a:t>fetch</a:t>
            </a:r>
            <a:r>
              <a:rPr lang="es-ES" sz="2400" dirty="0" smtClean="0">
                <a:latin typeface="+mj-lt"/>
                <a:ea typeface="+mj-ea"/>
                <a:cs typeface="+mj-cs"/>
              </a:rPr>
              <a:t> </a:t>
            </a:r>
            <a:r>
              <a:rPr lang="es-ES" sz="2400" dirty="0" err="1" smtClean="0">
                <a:latin typeface="+mj-lt"/>
                <a:ea typeface="+mj-ea"/>
                <a:cs typeface="+mj-cs"/>
              </a:rPr>
              <a:t>upstream</a:t>
            </a:r>
            <a:r>
              <a:rPr lang="es-ES" sz="2400" dirty="0" smtClean="0">
                <a:latin typeface="+mj-lt"/>
                <a:ea typeface="+mj-ea"/>
                <a:cs typeface="+mj-cs"/>
              </a:rPr>
              <a:t>, o su contraparte </a:t>
            </a:r>
            <a:r>
              <a:rPr lang="es-ES" sz="2400" dirty="0" err="1" smtClean="0">
                <a:latin typeface="+mj-lt"/>
                <a:ea typeface="+mj-ea"/>
                <a:cs typeface="+mj-cs"/>
              </a:rPr>
              <a:t>pull</a:t>
            </a:r>
            <a:r>
              <a:rPr lang="es-ES" sz="2400" dirty="0" smtClean="0">
                <a:latin typeface="+mj-lt"/>
                <a:ea typeface="+mj-ea"/>
                <a:cs typeface="+mj-cs"/>
              </a:rPr>
              <a:t> </a:t>
            </a:r>
            <a:r>
              <a:rPr lang="es-ES" sz="2400" dirty="0" err="1" smtClean="0">
                <a:latin typeface="+mj-lt"/>
                <a:ea typeface="+mj-ea"/>
                <a:cs typeface="+mj-cs"/>
              </a:rPr>
              <a:t>upstream</a:t>
            </a:r>
            <a:r>
              <a:rPr lang="es-ES" sz="2400" dirty="0" smtClean="0">
                <a:latin typeface="+mj-lt"/>
                <a:ea typeface="+mj-ea"/>
                <a:cs typeface="+mj-cs"/>
              </a:rPr>
              <a:t>, tendremos que hacer un </a:t>
            </a:r>
            <a:r>
              <a:rPr lang="es-ES" sz="2400" dirty="0" err="1" smtClean="0">
                <a:latin typeface="+mj-lt"/>
                <a:ea typeface="+mj-ea"/>
                <a:cs typeface="+mj-cs"/>
              </a:rPr>
              <a:t>merge</a:t>
            </a:r>
            <a:r>
              <a:rPr lang="es-ES" sz="2400" dirty="0" smtClean="0">
                <a:latin typeface="+mj-lt"/>
                <a:ea typeface="+mj-ea"/>
                <a:cs typeface="+mj-cs"/>
              </a:rPr>
              <a:t> con la nueva rama oculta, </a:t>
            </a:r>
            <a:r>
              <a:rPr lang="es-ES" sz="2400" dirty="0" err="1" smtClean="0">
                <a:latin typeface="+mj-lt"/>
                <a:ea typeface="+mj-ea"/>
                <a:cs typeface="+mj-cs"/>
              </a:rPr>
              <a:t>upstream</a:t>
            </a:r>
            <a:r>
              <a:rPr lang="es-ES" sz="2400" dirty="0" smtClean="0">
                <a:latin typeface="+mj-lt"/>
                <a:ea typeface="+mj-ea"/>
                <a:cs typeface="+mj-cs"/>
              </a:rPr>
              <a:t>/</a:t>
            </a:r>
            <a:r>
              <a:rPr lang="es-ES" sz="2400" dirty="0" err="1" smtClean="0">
                <a:latin typeface="+mj-lt"/>
                <a:ea typeface="+mj-ea"/>
                <a:cs typeface="+mj-cs"/>
              </a:rPr>
              <a:t>master</a:t>
            </a:r>
            <a:r>
              <a:rPr lang="es-ES" sz="2400" dirty="0" smtClean="0">
                <a:latin typeface="+mj-lt"/>
                <a:ea typeface="+mj-ea"/>
                <a:cs typeface="+mj-cs"/>
              </a:rPr>
              <a:t>.</a:t>
            </a: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12290" name="Picture 2" descr="C:\Users\José\Desktop\dos ramas.jpg"/>
          <p:cNvPicPr>
            <a:picLocks noChangeAspect="1" noChangeArrowheads="1"/>
          </p:cNvPicPr>
          <p:nvPr/>
        </p:nvPicPr>
        <p:blipFill>
          <a:blip r:embed="rId4" cstate="print"/>
          <a:srcRect/>
          <a:stretch>
            <a:fillRect/>
          </a:stretch>
        </p:blipFill>
        <p:spPr bwMode="auto">
          <a:xfrm>
            <a:off x="467544" y="3548980"/>
            <a:ext cx="8244056" cy="2976364"/>
          </a:xfrm>
          <a:prstGeom prst="rect">
            <a:avLst/>
          </a:prstGeom>
          <a:noFill/>
        </p:spPr>
      </p:pic>
    </p:spTree>
  </p:cSld>
  <p:clrMapOvr>
    <a:masterClrMapping/>
  </p:clrMapOvr>
  <p:transition spd="med"/>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r>
              <a:rPr lang="es-ES" sz="4000" dirty="0" smtClean="0">
                <a:latin typeface="+mj-lt"/>
                <a:ea typeface="+mj-ea"/>
                <a:cs typeface="+mj-cs"/>
              </a:rPr>
              <a:t> </a:t>
            </a:r>
            <a:r>
              <a:rPr lang="es-ES" sz="4000" dirty="0" err="1" smtClean="0">
                <a:latin typeface="+mj-lt"/>
                <a:ea typeface="+mj-ea"/>
                <a:cs typeface="+mj-cs"/>
              </a:rPr>
              <a:t>upstream</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23528" y="-1251520"/>
            <a:ext cx="8568952" cy="6048672"/>
          </a:xfrm>
          <a:prstGeom prst="rect">
            <a:avLst/>
          </a:prstGeom>
        </p:spPr>
        <p:txBody>
          <a:bodyPr vert="horz" lIns="91440" tIns="45720" rIns="91440" bIns="45720" rtlCol="0" anchor="ctr">
            <a:normAutofit/>
          </a:bodyPr>
          <a:lstStyle/>
          <a:p>
            <a:pPr lvl="0">
              <a:spcBef>
                <a:spcPct val="0"/>
              </a:spcBef>
            </a:pPr>
            <a:r>
              <a:rPr lang="es-ES" sz="2300" dirty="0" smtClean="0">
                <a:latin typeface="+mj-lt"/>
                <a:ea typeface="+mj-ea"/>
                <a:cs typeface="+mj-cs"/>
              </a:rPr>
              <a:t>Evidentemente el </a:t>
            </a:r>
            <a:r>
              <a:rPr lang="es-ES" sz="2300" dirty="0" err="1" smtClean="0">
                <a:latin typeface="+mj-lt"/>
                <a:ea typeface="+mj-ea"/>
                <a:cs typeface="+mj-cs"/>
              </a:rPr>
              <a:t>push</a:t>
            </a:r>
            <a:r>
              <a:rPr lang="es-ES" sz="2300" dirty="0" smtClean="0">
                <a:latin typeface="+mj-lt"/>
                <a:ea typeface="+mj-ea"/>
                <a:cs typeface="+mj-cs"/>
              </a:rPr>
              <a:t> no se podría hacer al repositorio ajeno, así que tus cambios se tienen que subir al repositorio remoto y desde </a:t>
            </a:r>
            <a:r>
              <a:rPr lang="es-ES" sz="2300" dirty="0" err="1" smtClean="0">
                <a:latin typeface="+mj-lt"/>
                <a:ea typeface="+mj-ea"/>
                <a:cs typeface="+mj-cs"/>
              </a:rPr>
              <a:t>github</a:t>
            </a:r>
            <a:r>
              <a:rPr lang="es-ES" sz="2300" dirty="0" smtClean="0">
                <a:latin typeface="+mj-lt"/>
                <a:ea typeface="+mj-ea"/>
                <a:cs typeface="+mj-cs"/>
              </a:rPr>
              <a:t> hacer lo que se llama un </a:t>
            </a:r>
            <a:r>
              <a:rPr lang="es-ES" sz="2300" dirty="0" err="1" smtClean="0">
                <a:latin typeface="+mj-lt"/>
                <a:ea typeface="+mj-ea"/>
                <a:cs typeface="+mj-cs"/>
              </a:rPr>
              <a:t>pull</a:t>
            </a:r>
            <a:r>
              <a:rPr lang="es-ES" sz="2300" dirty="0" smtClean="0">
                <a:latin typeface="+mj-lt"/>
                <a:ea typeface="+mj-ea"/>
                <a:cs typeface="+mj-cs"/>
              </a:rPr>
              <a:t> </a:t>
            </a:r>
            <a:r>
              <a:rPr lang="es-ES" sz="2300" dirty="0" err="1" smtClean="0">
                <a:latin typeface="+mj-lt"/>
                <a:ea typeface="+mj-ea"/>
                <a:cs typeface="+mj-cs"/>
              </a:rPr>
              <a:t>request</a:t>
            </a:r>
            <a:r>
              <a:rPr lang="es-ES" sz="2300" dirty="0" smtClean="0">
                <a:latin typeface="+mj-lt"/>
                <a:ea typeface="+mj-ea"/>
                <a:cs typeface="+mj-cs"/>
              </a:rPr>
              <a:t>. El diagrama siguiente representa el proceso.</a:t>
            </a:r>
            <a:endParaRPr lang="es-ES" sz="23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13315" name="Picture 3" descr="C:\Users\José\Desktop\rpos.jpg"/>
          <p:cNvPicPr>
            <a:picLocks noChangeAspect="1" noChangeArrowheads="1"/>
          </p:cNvPicPr>
          <p:nvPr/>
        </p:nvPicPr>
        <p:blipFill>
          <a:blip r:embed="rId4" cstate="print"/>
          <a:srcRect/>
          <a:stretch>
            <a:fillRect/>
          </a:stretch>
        </p:blipFill>
        <p:spPr bwMode="auto">
          <a:xfrm>
            <a:off x="1403073" y="2348880"/>
            <a:ext cx="6481295" cy="4437112"/>
          </a:xfrm>
          <a:prstGeom prst="rect">
            <a:avLst/>
          </a:prstGeom>
          <a:noFill/>
        </p:spPr>
      </p:pic>
    </p:spTree>
  </p:cSld>
  <p:clrMapOvr>
    <a:masterClrMapping/>
  </p:clrMapOvr>
  <p:transition spd="med"/>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err="1" smtClean="0">
                <a:latin typeface="+mj-lt"/>
                <a:ea typeface="+mj-ea"/>
                <a:cs typeface="+mj-cs"/>
              </a:rPr>
              <a:t>Git</a:t>
            </a:r>
            <a:r>
              <a:rPr lang="es-ES" sz="4000" dirty="0" smtClean="0">
                <a:latin typeface="+mj-lt"/>
                <a:ea typeface="+mj-ea"/>
                <a:cs typeface="+mj-cs"/>
              </a:rPr>
              <a:t> </a:t>
            </a:r>
            <a:r>
              <a:rPr lang="es-ES" sz="4000" dirty="0" err="1" smtClean="0">
                <a:latin typeface="+mj-lt"/>
                <a:ea typeface="+mj-ea"/>
                <a:cs typeface="+mj-cs"/>
              </a:rPr>
              <a:t>fetch</a:t>
            </a:r>
            <a:r>
              <a:rPr lang="es-ES" sz="4000" dirty="0" smtClean="0">
                <a:latin typeface="+mj-lt"/>
                <a:ea typeface="+mj-ea"/>
                <a:cs typeface="+mj-cs"/>
              </a:rPr>
              <a:t> </a:t>
            </a:r>
            <a:r>
              <a:rPr lang="es-ES" sz="4000" dirty="0" err="1" smtClean="0">
                <a:latin typeface="+mj-lt"/>
                <a:ea typeface="+mj-ea"/>
                <a:cs typeface="+mj-cs"/>
              </a:rPr>
              <a:t>upstream</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23528" y="44624"/>
            <a:ext cx="8568952" cy="6048672"/>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Entonces tenemos dos comandos para esta sección, dependiendo si se quiere hacer un </a:t>
            </a:r>
            <a:r>
              <a:rPr lang="es-ES" sz="2800" dirty="0" err="1" smtClean="0">
                <a:latin typeface="+mj-lt"/>
                <a:ea typeface="+mj-ea"/>
                <a:cs typeface="+mj-cs"/>
              </a:rPr>
              <a:t>fetch</a:t>
            </a:r>
            <a:r>
              <a:rPr lang="es-ES" sz="2800" dirty="0" smtClean="0">
                <a:latin typeface="+mj-lt"/>
                <a:ea typeface="+mj-ea"/>
                <a:cs typeface="+mj-cs"/>
              </a:rPr>
              <a:t> o un </a:t>
            </a:r>
            <a:r>
              <a:rPr lang="es-ES" sz="2800" dirty="0" err="1" smtClean="0">
                <a:latin typeface="+mj-lt"/>
                <a:ea typeface="+mj-ea"/>
                <a:cs typeface="+mj-cs"/>
              </a:rPr>
              <a:t>pull</a:t>
            </a:r>
            <a:r>
              <a:rPr lang="es-ES" sz="2800" dirty="0" smtClean="0">
                <a:latin typeface="+mj-lt"/>
                <a:ea typeface="+mj-ea"/>
                <a:cs typeface="+mj-cs"/>
              </a:rPr>
              <a:t> con respecto a los cambios del repositorio ajeno del cual depende </a:t>
            </a:r>
            <a:r>
              <a:rPr lang="es-ES" sz="2800" dirty="0" err="1" smtClean="0">
                <a:latin typeface="+mj-lt"/>
                <a:ea typeface="+mj-ea"/>
                <a:cs typeface="+mj-cs"/>
              </a:rPr>
              <a:t>nuestreo</a:t>
            </a:r>
            <a:r>
              <a:rPr lang="es-ES" sz="2800" dirty="0" smtClean="0">
                <a:latin typeface="+mj-lt"/>
                <a:ea typeface="+mj-ea"/>
                <a:cs typeface="+mj-cs"/>
              </a:rPr>
              <a:t> repositorio remoto.</a:t>
            </a:r>
          </a:p>
          <a:p>
            <a:pPr lvl="0">
              <a:spcBef>
                <a:spcPct val="0"/>
              </a:spcBef>
            </a:pPr>
            <a:endParaRPr lang="es-ES" sz="2800" dirty="0" smtClean="0">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fetch</a:t>
            </a:r>
            <a:r>
              <a:rPr lang="es-ES" sz="2800" dirty="0" smtClean="0">
                <a:latin typeface="+mj-lt"/>
                <a:ea typeface="+mj-ea"/>
                <a:cs typeface="+mj-cs"/>
              </a:rPr>
              <a:t> </a:t>
            </a:r>
            <a:r>
              <a:rPr lang="es-ES" sz="2800" dirty="0" err="1" smtClean="0">
                <a:latin typeface="+mj-lt"/>
                <a:ea typeface="+mj-ea"/>
                <a:cs typeface="+mj-cs"/>
              </a:rPr>
              <a:t>upstream</a:t>
            </a:r>
            <a:endParaRPr lang="es-ES" sz="2800" dirty="0" smtClean="0">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pull</a:t>
            </a:r>
            <a:r>
              <a:rPr lang="es-ES" sz="2800" dirty="0" smtClean="0">
                <a:latin typeface="+mj-lt"/>
                <a:ea typeface="+mj-ea"/>
                <a:cs typeface="+mj-cs"/>
              </a:rPr>
              <a:t> </a:t>
            </a:r>
            <a:r>
              <a:rPr lang="es-ES" sz="2800" dirty="0" err="1" smtClean="0">
                <a:latin typeface="+mj-lt"/>
                <a:ea typeface="+mj-ea"/>
                <a:cs typeface="+mj-cs"/>
              </a:rPr>
              <a:t>upstream</a:t>
            </a:r>
            <a:endParaRPr lang="es-ES" sz="2800" dirty="0" smtClean="0">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4000" dirty="0" smtClean="0">
                <a:latin typeface="+mj-lt"/>
                <a:ea typeface="+mj-ea"/>
                <a:cs typeface="+mj-cs"/>
              </a:rPr>
              <a:t>Resumen</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028384" y="44624"/>
            <a:ext cx="1080120" cy="897849"/>
          </a:xfrm>
          <a:prstGeom prst="rect">
            <a:avLst/>
          </a:prstGeom>
          <a:noFill/>
        </p:spPr>
      </p:pic>
      <p:pic>
        <p:nvPicPr>
          <p:cNvPr id="8" name="Picture 2" descr="C:\Users\José\Desktop\git_logo.png"/>
          <p:cNvPicPr>
            <a:picLocks noChangeAspect="1" noChangeArrowheads="1"/>
          </p:cNvPicPr>
          <p:nvPr/>
        </p:nvPicPr>
        <p:blipFill>
          <a:blip r:embed="rId3" cstate="print"/>
          <a:srcRect/>
          <a:stretch>
            <a:fillRect/>
          </a:stretch>
        </p:blipFill>
        <p:spPr bwMode="auto">
          <a:xfrm>
            <a:off x="107504" y="116632"/>
            <a:ext cx="792088" cy="792088"/>
          </a:xfrm>
          <a:prstGeom prst="rect">
            <a:avLst/>
          </a:prstGeom>
          <a:noFill/>
        </p:spPr>
      </p:pic>
      <p:sp>
        <p:nvSpPr>
          <p:cNvPr id="9" name="5 Título"/>
          <p:cNvSpPr txBox="1">
            <a:spLocks/>
          </p:cNvSpPr>
          <p:nvPr/>
        </p:nvSpPr>
        <p:spPr>
          <a:xfrm>
            <a:off x="323528" y="-243408"/>
            <a:ext cx="8568952" cy="6048672"/>
          </a:xfrm>
          <a:prstGeom prst="rect">
            <a:avLst/>
          </a:prstGeom>
        </p:spPr>
        <p:txBody>
          <a:bodyPr vert="horz" lIns="91440" tIns="45720" rIns="91440" bIns="45720" rtlCol="0" anchor="ctr">
            <a:normAutofit/>
          </a:bodyPr>
          <a:lstStyle/>
          <a:p>
            <a:pPr lvl="0">
              <a:spcBef>
                <a:spcPct val="0"/>
              </a:spcBef>
            </a:pPr>
            <a:endParaRPr lang="es-ES" sz="2800" dirty="0" smtClean="0"/>
          </a:p>
          <a:p>
            <a:pPr lvl="0">
              <a:spcBef>
                <a:spcPct val="0"/>
              </a:spcBef>
            </a:pPr>
            <a:endParaRPr lang="es-ES" sz="2800" dirty="0" smtClean="0"/>
          </a:p>
          <a:p>
            <a:pPr lvl="0">
              <a:spcBef>
                <a:spcPct val="0"/>
              </a:spcBef>
            </a:pPr>
            <a:r>
              <a:rPr lang="es-ES" sz="2800" dirty="0" err="1" smtClean="0"/>
              <a:t>git</a:t>
            </a:r>
            <a:r>
              <a:rPr lang="es-ES" sz="2800" dirty="0" smtClean="0"/>
              <a:t> </a:t>
            </a:r>
            <a:r>
              <a:rPr lang="es-ES" sz="2800" dirty="0" err="1" smtClean="0"/>
              <a:t>branch</a:t>
            </a:r>
            <a:r>
              <a:rPr lang="es-ES" sz="2800" dirty="0" smtClean="0"/>
              <a:t> -a</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fetch</a:t>
            </a:r>
            <a:r>
              <a:rPr lang="es-ES" sz="2800" dirty="0" smtClean="0">
                <a:latin typeface="+mj-lt"/>
                <a:ea typeface="+mj-ea"/>
                <a:cs typeface="+mj-cs"/>
              </a:rPr>
              <a:t> &lt;Nombre del repositorio remoto&gt;	</a:t>
            </a: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pull</a:t>
            </a:r>
            <a:r>
              <a:rPr lang="es-ES" sz="2800" dirty="0" smtClean="0">
                <a:latin typeface="+mj-lt"/>
                <a:ea typeface="+mj-ea"/>
                <a:cs typeface="+mj-cs"/>
              </a:rPr>
              <a:t> &lt;Nombre del repositorio remoto&gt;</a:t>
            </a: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pull</a:t>
            </a:r>
            <a:r>
              <a:rPr lang="es-ES" sz="2800" dirty="0" smtClean="0">
                <a:latin typeface="+mj-lt"/>
                <a:ea typeface="+mj-ea"/>
                <a:cs typeface="+mj-cs"/>
              </a:rPr>
              <a:t> &lt;Nombre del repositorio remoto&gt; --</a:t>
            </a:r>
            <a:r>
              <a:rPr lang="es-ES" sz="2800" dirty="0" err="1" smtClean="0">
                <a:latin typeface="+mj-lt"/>
                <a:ea typeface="+mj-ea"/>
                <a:cs typeface="+mj-cs"/>
              </a:rPr>
              <a:t>prune</a:t>
            </a:r>
            <a:r>
              <a:rPr lang="es-ES" sz="2800" dirty="0" smtClean="0">
                <a:latin typeface="+mj-lt"/>
                <a:ea typeface="+mj-ea"/>
                <a:cs typeface="+mj-cs"/>
              </a:rPr>
              <a:t> --</a:t>
            </a:r>
            <a:r>
              <a:rPr lang="es-ES" sz="2800" dirty="0" err="1" smtClean="0">
                <a:latin typeface="+mj-lt"/>
                <a:ea typeface="+mj-ea"/>
                <a:cs typeface="+mj-cs"/>
              </a:rPr>
              <a:t>tags</a:t>
            </a:r>
            <a:endParaRPr lang="es-ES" sz="2800" dirty="0" smtClean="0">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fetch</a:t>
            </a:r>
            <a:r>
              <a:rPr lang="es-ES" sz="2800" dirty="0" smtClean="0">
                <a:latin typeface="+mj-lt"/>
                <a:ea typeface="+mj-ea"/>
                <a:cs typeface="+mj-cs"/>
              </a:rPr>
              <a:t> </a:t>
            </a:r>
            <a:r>
              <a:rPr lang="es-ES" sz="2800" dirty="0" err="1" smtClean="0">
                <a:latin typeface="+mj-lt"/>
                <a:ea typeface="+mj-ea"/>
                <a:cs typeface="+mj-cs"/>
              </a:rPr>
              <a:t>upstream</a:t>
            </a:r>
            <a:endParaRPr lang="es-ES" sz="2800" dirty="0" smtClean="0">
              <a:latin typeface="+mj-lt"/>
              <a:ea typeface="+mj-ea"/>
              <a:cs typeface="+mj-cs"/>
            </a:endParaRPr>
          </a:p>
          <a:p>
            <a:pPr lvl="0">
              <a:spcBef>
                <a:spcPct val="0"/>
              </a:spcBef>
            </a:pPr>
            <a:r>
              <a:rPr lang="es-ES" sz="2800" dirty="0" err="1" smtClean="0">
                <a:latin typeface="+mj-lt"/>
                <a:ea typeface="+mj-ea"/>
                <a:cs typeface="+mj-cs"/>
              </a:rPr>
              <a:t>git</a:t>
            </a:r>
            <a:r>
              <a:rPr lang="es-ES" sz="2800" dirty="0" smtClean="0">
                <a:latin typeface="+mj-lt"/>
                <a:ea typeface="+mj-ea"/>
                <a:cs typeface="+mj-cs"/>
              </a:rPr>
              <a:t> </a:t>
            </a:r>
            <a:r>
              <a:rPr lang="es-ES" sz="2800" dirty="0" err="1" smtClean="0">
                <a:latin typeface="+mj-lt"/>
                <a:ea typeface="+mj-ea"/>
                <a:cs typeface="+mj-cs"/>
              </a:rPr>
              <a:t>pull</a:t>
            </a:r>
            <a:r>
              <a:rPr lang="es-ES" sz="2800" dirty="0" smtClean="0">
                <a:latin typeface="+mj-lt"/>
                <a:ea typeface="+mj-ea"/>
                <a:cs typeface="+mj-cs"/>
              </a:rPr>
              <a:t> </a:t>
            </a:r>
            <a:r>
              <a:rPr lang="es-ES" sz="2800" dirty="0" err="1" smtClean="0">
                <a:latin typeface="+mj-lt"/>
                <a:ea typeface="+mj-ea"/>
                <a:cs typeface="+mj-cs"/>
              </a:rPr>
              <a:t>upstream</a:t>
            </a:r>
            <a:endParaRPr lang="es-ES" sz="2800" dirty="0" smtClean="0">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0" y="4581128"/>
            <a:ext cx="9144000" cy="2016224"/>
          </a:xfrm>
        </p:spPr>
        <p:txBody>
          <a:bodyPr>
            <a:normAutofit fontScale="90000"/>
          </a:bodyPr>
          <a:lstStyle/>
          <a:p>
            <a:r>
              <a:rPr lang="es-ES" sz="10700" dirty="0" smtClean="0"/>
              <a:t>GITHUB</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124744"/>
            <a:ext cx="8568952" cy="5184576"/>
          </a:xfrm>
          <a:prstGeom prst="rect">
            <a:avLst/>
          </a:prstGeom>
        </p:spPr>
        <p:txBody>
          <a:bodyPr vert="horz" lIns="91440" tIns="45720" rIns="91440" bIns="45720" rtlCol="0" anchor="ctr">
            <a:normAutofit lnSpcReduction="10000"/>
          </a:bodyPr>
          <a:lstStyle/>
          <a:p>
            <a:pPr lvl="0">
              <a:spcBef>
                <a:spcPct val="0"/>
              </a:spcBef>
            </a:pPr>
            <a:r>
              <a:rPr lang="es-ES" sz="2400" dirty="0" smtClean="0">
                <a:latin typeface="+mj-lt"/>
                <a:ea typeface="+mj-ea"/>
                <a:cs typeface="+mj-cs"/>
              </a:rPr>
              <a:t>Esta ultima sección la vamos a tomar para hablar sobre las herramientas que nos ofrece </a:t>
            </a:r>
            <a:r>
              <a:rPr lang="es-ES" sz="2400" dirty="0" err="1" smtClean="0">
                <a:latin typeface="+mj-lt"/>
                <a:ea typeface="+mj-ea"/>
                <a:cs typeface="+mj-cs"/>
              </a:rPr>
              <a:t>Github</a:t>
            </a:r>
            <a:r>
              <a:rPr lang="es-ES" sz="2400" dirty="0" smtClean="0">
                <a:latin typeface="+mj-lt"/>
                <a:ea typeface="+mj-ea"/>
                <a:cs typeface="+mj-cs"/>
              </a:rPr>
              <a:t>.</a:t>
            </a:r>
          </a:p>
          <a:p>
            <a:pPr lvl="0">
              <a:spcBef>
                <a:spcPct val="0"/>
              </a:spcBef>
            </a:pPr>
            <a:endParaRPr lang="es-ES" sz="2400" baseline="0" dirty="0" smtClean="0">
              <a:latin typeface="+mj-lt"/>
              <a:ea typeface="+mj-ea"/>
              <a:cs typeface="+mj-cs"/>
            </a:endParaRPr>
          </a:p>
          <a:p>
            <a:pPr lvl="0">
              <a:spcBef>
                <a:spcPct val="0"/>
              </a:spcBef>
            </a:pPr>
            <a:r>
              <a:rPr lang="es-ES" sz="2400" dirty="0" smtClean="0">
                <a:latin typeface="+mj-lt"/>
                <a:ea typeface="+mj-ea"/>
                <a:cs typeface="+mj-cs"/>
              </a:rPr>
              <a:t>Lo que se ve aquí no necesitara de comandos aplicados desde la terminal, si no de entender el portal web de </a:t>
            </a:r>
            <a:r>
              <a:rPr lang="es-ES" sz="2400" dirty="0" err="1" smtClean="0">
                <a:latin typeface="+mj-lt"/>
                <a:ea typeface="+mj-ea"/>
                <a:cs typeface="+mj-cs"/>
              </a:rPr>
              <a:t>Github</a:t>
            </a:r>
            <a:r>
              <a:rPr lang="es-ES" sz="2400" dirty="0" smtClean="0">
                <a:latin typeface="+mj-lt"/>
                <a:ea typeface="+mj-ea"/>
                <a:cs typeface="+mj-cs"/>
              </a:rPr>
              <a:t>.</a:t>
            </a:r>
            <a:endParaRPr lang="es-ES" sz="24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Los temas que veremos serán:</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1.-Pull </a:t>
            </a:r>
            <a:r>
              <a:rPr lang="es-ES" sz="2400" dirty="0" err="1" smtClean="0">
                <a:latin typeface="+mj-lt"/>
                <a:ea typeface="+mj-ea"/>
                <a:cs typeface="+mj-cs"/>
              </a:rPr>
              <a:t>Request</a:t>
            </a:r>
            <a:r>
              <a:rPr lang="es-ES" sz="2400" dirty="0" smtClean="0">
                <a:latin typeface="+mj-lt"/>
                <a:ea typeface="+mj-ea"/>
                <a:cs typeface="+mj-cs"/>
              </a:rPr>
              <a:t> y </a:t>
            </a:r>
            <a:r>
              <a:rPr lang="es-ES" sz="2400" dirty="0" err="1" smtClean="0">
                <a:latin typeface="+mj-lt"/>
                <a:ea typeface="+mj-ea"/>
                <a:cs typeface="+mj-cs"/>
              </a:rPr>
              <a:t>Fork</a:t>
            </a:r>
            <a:endParaRPr lang="es-ES" sz="2400" dirty="0" smtClean="0">
              <a:latin typeface="+mj-lt"/>
              <a:ea typeface="+mj-ea"/>
              <a:cs typeface="+mj-cs"/>
            </a:endParaRPr>
          </a:p>
          <a:p>
            <a:pPr lvl="0">
              <a:spcBef>
                <a:spcPct val="0"/>
              </a:spcBef>
            </a:pPr>
            <a:r>
              <a:rPr lang="es-ES" sz="2400" dirty="0" smtClean="0">
                <a:latin typeface="+mj-lt"/>
                <a:ea typeface="+mj-ea"/>
                <a:cs typeface="+mj-cs"/>
              </a:rPr>
              <a:t>2.- Gráficas</a:t>
            </a:r>
          </a:p>
          <a:p>
            <a:pPr lvl="0">
              <a:spcBef>
                <a:spcPct val="0"/>
              </a:spcBef>
            </a:pPr>
            <a:r>
              <a:rPr lang="es-ES" sz="2400" dirty="0" smtClean="0">
                <a:latin typeface="+mj-lt"/>
                <a:ea typeface="+mj-ea"/>
                <a:cs typeface="+mj-cs"/>
              </a:rPr>
              <a:t>3.- </a:t>
            </a:r>
            <a:r>
              <a:rPr lang="es-ES" sz="2400" dirty="0" err="1" smtClean="0">
                <a:latin typeface="+mj-lt"/>
                <a:ea typeface="+mj-ea"/>
                <a:cs typeface="+mj-cs"/>
              </a:rPr>
              <a:t>Issues</a:t>
            </a:r>
            <a:endParaRPr lang="es-ES" sz="2400" dirty="0" smtClean="0">
              <a:latin typeface="+mj-lt"/>
              <a:ea typeface="+mj-ea"/>
              <a:cs typeface="+mj-cs"/>
            </a:endParaRPr>
          </a:p>
          <a:p>
            <a:pPr lvl="0">
              <a:spcBef>
                <a:spcPct val="0"/>
              </a:spcBef>
            </a:pPr>
            <a:r>
              <a:rPr lang="es-ES" sz="2400" dirty="0" smtClean="0">
                <a:latin typeface="+mj-lt"/>
                <a:ea typeface="+mj-ea"/>
                <a:cs typeface="+mj-cs"/>
              </a:rPr>
              <a:t>4.- </a:t>
            </a:r>
            <a:r>
              <a:rPr lang="es-ES" sz="2400" dirty="0" err="1" smtClean="0">
                <a:latin typeface="+mj-lt"/>
                <a:ea typeface="+mj-ea"/>
                <a:cs typeface="+mj-cs"/>
              </a:rPr>
              <a:t>Milestones</a:t>
            </a:r>
            <a:endParaRPr lang="es-ES" sz="2400" dirty="0" smtClean="0">
              <a:latin typeface="+mj-lt"/>
              <a:ea typeface="+mj-ea"/>
              <a:cs typeface="+mj-cs"/>
            </a:endParaRPr>
          </a:p>
          <a:p>
            <a:pPr lvl="0">
              <a:spcBef>
                <a:spcPct val="0"/>
              </a:spcBef>
            </a:pPr>
            <a:r>
              <a:rPr lang="es-ES" sz="2400" dirty="0" smtClean="0">
                <a:latin typeface="+mj-lt"/>
                <a:ea typeface="+mj-ea"/>
                <a:cs typeface="+mj-cs"/>
              </a:rPr>
              <a:t>5.- </a:t>
            </a:r>
            <a:r>
              <a:rPr lang="es-ES" sz="2400" dirty="0" err="1" smtClean="0">
                <a:latin typeface="+mj-lt"/>
                <a:ea typeface="+mj-ea"/>
                <a:cs typeface="+mj-cs"/>
              </a:rPr>
              <a:t>Labels</a:t>
            </a:r>
            <a:endParaRPr lang="es-ES" sz="2400" dirty="0" smtClean="0">
              <a:latin typeface="+mj-lt"/>
              <a:ea typeface="+mj-ea"/>
              <a:cs typeface="+mj-cs"/>
            </a:endParaRPr>
          </a:p>
          <a:p>
            <a:pPr lvl="0">
              <a:spcBef>
                <a:spcPct val="0"/>
              </a:spcBef>
            </a:pPr>
            <a:r>
              <a:rPr lang="es-ES" sz="2400" dirty="0" smtClean="0"/>
              <a:t>6.- Organizaciones</a:t>
            </a:r>
          </a:p>
          <a:p>
            <a:pPr lvl="0">
              <a:spcBef>
                <a:spcPct val="0"/>
              </a:spcBef>
            </a:pPr>
            <a:r>
              <a:rPr lang="es-ES" sz="2400" baseline="0" dirty="0" smtClean="0">
                <a:latin typeface="+mj-lt"/>
                <a:ea typeface="+mj-ea"/>
                <a:cs typeface="+mj-cs"/>
              </a:rPr>
              <a:t>7.- Páginas</a:t>
            </a:r>
            <a:r>
              <a:rPr lang="es-ES" sz="2400" dirty="0" smtClean="0">
                <a:latin typeface="+mj-lt"/>
                <a:ea typeface="+mj-ea"/>
                <a:cs typeface="+mj-cs"/>
              </a:rPr>
              <a:t> web</a:t>
            </a: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1.- </a:t>
            </a:r>
            <a:r>
              <a:rPr lang="es-ES" dirty="0" err="1" smtClean="0"/>
              <a:t>Pull</a:t>
            </a:r>
            <a:r>
              <a:rPr lang="es-ES" dirty="0" smtClean="0"/>
              <a:t> </a:t>
            </a:r>
            <a:r>
              <a:rPr lang="es-ES" dirty="0" err="1" smtClean="0"/>
              <a:t>Request</a:t>
            </a:r>
            <a:r>
              <a:rPr lang="es-ES" dirty="0" smtClean="0"/>
              <a:t> y </a:t>
            </a:r>
            <a:r>
              <a:rPr lang="es-ES" dirty="0" err="1" smtClean="0"/>
              <a:t>Fork</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99392"/>
            <a:ext cx="8568952" cy="5184576"/>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Hasta aquí hemos visto que para actualizar un repositorio remoto desde la terminal de </a:t>
            </a:r>
            <a:r>
              <a:rPr lang="es-ES" sz="2000" dirty="0" err="1" smtClean="0">
                <a:latin typeface="+mj-lt"/>
                <a:ea typeface="+mj-ea"/>
                <a:cs typeface="+mj-cs"/>
              </a:rPr>
              <a:t>git</a:t>
            </a:r>
            <a:r>
              <a:rPr lang="es-ES" sz="2000" dirty="0" smtClean="0">
                <a:latin typeface="+mj-lt"/>
                <a:ea typeface="+mj-ea"/>
                <a:cs typeface="+mj-cs"/>
              </a:rPr>
              <a:t> es obligatorio que seas dueño de ese repositorio.</a:t>
            </a:r>
          </a:p>
          <a:p>
            <a:pPr lvl="0">
              <a:spcBef>
                <a:spcPct val="0"/>
              </a:spcBef>
            </a:pPr>
            <a:endParaRPr lang="es-ES" sz="2000" baseline="0" dirty="0" smtClean="0">
              <a:latin typeface="+mj-lt"/>
              <a:ea typeface="+mj-ea"/>
              <a:cs typeface="+mj-cs"/>
            </a:endParaRPr>
          </a:p>
          <a:p>
            <a:pPr lvl="0">
              <a:spcBef>
                <a:spcPct val="0"/>
              </a:spcBef>
            </a:pPr>
            <a:r>
              <a:rPr lang="es-ES" sz="2000" dirty="0" smtClean="0">
                <a:latin typeface="+mj-lt"/>
                <a:ea typeface="+mj-ea"/>
                <a:cs typeface="+mj-cs"/>
              </a:rPr>
              <a:t>Si no eres dueño del repositorio puedes actualizarlo siempre y cuando el dueño te de permiso. Para ello necesita agregarte desde </a:t>
            </a:r>
            <a:r>
              <a:rPr lang="es-ES" sz="2000" dirty="0" err="1" smtClean="0">
                <a:latin typeface="+mj-lt"/>
                <a:ea typeface="+mj-ea"/>
                <a:cs typeface="+mj-cs"/>
              </a:rPr>
              <a:t>Github</a:t>
            </a:r>
            <a:r>
              <a:rPr lang="es-ES" sz="2000" dirty="0" smtClean="0">
                <a:latin typeface="+mj-lt"/>
                <a:ea typeface="+mj-ea"/>
                <a:cs typeface="+mj-cs"/>
              </a:rPr>
              <a:t> como colaborador del proyecto.</a:t>
            </a:r>
            <a:endParaRPr lang="es-ES" sz="2000" baseline="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026" name="Picture 2" descr="C:\Users\José\Desktop\COLABORADOR.jpg"/>
          <p:cNvPicPr>
            <a:picLocks noChangeAspect="1" noChangeArrowheads="1"/>
          </p:cNvPicPr>
          <p:nvPr/>
        </p:nvPicPr>
        <p:blipFill>
          <a:blip r:embed="rId3" cstate="print"/>
          <a:srcRect/>
          <a:stretch>
            <a:fillRect/>
          </a:stretch>
        </p:blipFill>
        <p:spPr bwMode="auto">
          <a:xfrm>
            <a:off x="179512" y="3079217"/>
            <a:ext cx="8712968" cy="359014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548680"/>
            <a:ext cx="8568952" cy="5184576"/>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Pese a esto, </a:t>
            </a:r>
            <a:r>
              <a:rPr lang="es-ES" sz="2000" dirty="0" err="1" smtClean="0">
                <a:latin typeface="+mj-lt"/>
                <a:ea typeface="+mj-ea"/>
                <a:cs typeface="+mj-cs"/>
              </a:rPr>
              <a:t>Github</a:t>
            </a:r>
            <a:r>
              <a:rPr lang="es-ES" sz="2000" dirty="0" smtClean="0">
                <a:latin typeface="+mj-lt"/>
                <a:ea typeface="+mj-ea"/>
                <a:cs typeface="+mj-cs"/>
              </a:rPr>
              <a:t> nos ofrece una alternativa, que es el </a:t>
            </a:r>
            <a:r>
              <a:rPr lang="es-ES" sz="2000" dirty="0" err="1" smtClean="0">
                <a:latin typeface="+mj-lt"/>
                <a:ea typeface="+mj-ea"/>
                <a:cs typeface="+mj-cs"/>
              </a:rPr>
              <a:t>Pull</a:t>
            </a:r>
            <a:r>
              <a:rPr lang="es-ES" sz="2000" dirty="0" smtClean="0">
                <a:latin typeface="+mj-lt"/>
                <a:ea typeface="+mj-ea"/>
                <a:cs typeface="+mj-cs"/>
              </a:rPr>
              <a:t> </a:t>
            </a:r>
            <a:r>
              <a:rPr lang="es-ES" sz="2000" dirty="0" err="1" smtClean="0">
                <a:latin typeface="+mj-lt"/>
                <a:ea typeface="+mj-ea"/>
                <a:cs typeface="+mj-cs"/>
              </a:rPr>
              <a:t>Request</a:t>
            </a:r>
            <a:r>
              <a:rPr lang="es-ES" sz="2000" dirty="0" smtClean="0">
                <a:latin typeface="+mj-lt"/>
                <a:ea typeface="+mj-ea"/>
                <a:cs typeface="+mj-cs"/>
              </a:rPr>
              <a:t>.</a:t>
            </a:r>
          </a:p>
          <a:p>
            <a:pPr lvl="0">
              <a:spcBef>
                <a:spcPct val="0"/>
              </a:spcBef>
            </a:pPr>
            <a:endParaRPr lang="es-ES" sz="2000" baseline="0" dirty="0" smtClean="0">
              <a:latin typeface="+mj-lt"/>
              <a:ea typeface="+mj-ea"/>
              <a:cs typeface="+mj-cs"/>
            </a:endParaRPr>
          </a:p>
          <a:p>
            <a:pPr lvl="0">
              <a:spcBef>
                <a:spcPct val="0"/>
              </a:spcBef>
            </a:pPr>
            <a:r>
              <a:rPr lang="es-ES" sz="2000" baseline="0" dirty="0" smtClean="0">
                <a:latin typeface="+mj-lt"/>
                <a:ea typeface="+mj-ea"/>
                <a:cs typeface="+mj-cs"/>
              </a:rPr>
              <a:t>Con</a:t>
            </a:r>
            <a:r>
              <a:rPr lang="es-ES" sz="2000" dirty="0" smtClean="0">
                <a:latin typeface="+mj-lt"/>
                <a:ea typeface="+mj-ea"/>
                <a:cs typeface="+mj-cs"/>
              </a:rPr>
              <a:t> </a:t>
            </a:r>
            <a:r>
              <a:rPr lang="es-ES" sz="2000" dirty="0" err="1" smtClean="0">
                <a:latin typeface="+mj-lt"/>
                <a:ea typeface="+mj-ea"/>
                <a:cs typeface="+mj-cs"/>
              </a:rPr>
              <a:t>Pull</a:t>
            </a:r>
            <a:r>
              <a:rPr lang="es-ES" sz="2000" dirty="0" smtClean="0">
                <a:latin typeface="+mj-lt"/>
                <a:ea typeface="+mj-ea"/>
                <a:cs typeface="+mj-cs"/>
              </a:rPr>
              <a:t> </a:t>
            </a:r>
            <a:r>
              <a:rPr lang="es-ES" sz="2000" dirty="0" err="1" smtClean="0">
                <a:latin typeface="+mj-lt"/>
                <a:ea typeface="+mj-ea"/>
                <a:cs typeface="+mj-cs"/>
              </a:rPr>
              <a:t>Request</a:t>
            </a:r>
            <a:r>
              <a:rPr lang="es-ES" sz="2000" dirty="0" smtClean="0">
                <a:latin typeface="+mj-lt"/>
                <a:ea typeface="+mj-ea"/>
                <a:cs typeface="+mj-cs"/>
              </a:rPr>
              <a:t> puedes sugerir una actualización a un repositorio del cual no seas dueño ni colaborador.</a:t>
            </a:r>
          </a:p>
          <a:p>
            <a:pPr lvl="0">
              <a:spcBef>
                <a:spcPct val="0"/>
              </a:spcBef>
            </a:pPr>
            <a:endParaRPr lang="es-ES" sz="2000" baseline="0" dirty="0" smtClean="0">
              <a:latin typeface="+mj-lt"/>
              <a:ea typeface="+mj-ea"/>
              <a:cs typeface="+mj-cs"/>
            </a:endParaRPr>
          </a:p>
          <a:p>
            <a:pPr lvl="0">
              <a:spcBef>
                <a:spcPct val="0"/>
              </a:spcBef>
            </a:pPr>
            <a:r>
              <a:rPr lang="es-ES" sz="2000" dirty="0" smtClean="0">
                <a:latin typeface="+mj-lt"/>
                <a:ea typeface="+mj-ea"/>
                <a:cs typeface="+mj-cs"/>
              </a:rPr>
              <a:t>Tras esto el dueño o los colaboradores revisaran tu propuesta y decidirán o no hacerle un </a:t>
            </a:r>
            <a:r>
              <a:rPr lang="es-ES" sz="2000" dirty="0" err="1" smtClean="0">
                <a:latin typeface="+mj-lt"/>
                <a:ea typeface="+mj-ea"/>
                <a:cs typeface="+mj-cs"/>
              </a:rPr>
              <a:t>merge</a:t>
            </a:r>
            <a:r>
              <a:rPr lang="es-ES" sz="2000" dirty="0" smtClean="0">
                <a:latin typeface="+mj-lt"/>
                <a:ea typeface="+mj-ea"/>
                <a:cs typeface="+mj-cs"/>
              </a:rPr>
              <a:t> para el proyecto.</a:t>
            </a:r>
            <a:endParaRPr lang="es-ES" sz="2000" baseline="0" dirty="0" smtClean="0">
              <a:latin typeface="+mj-lt"/>
              <a:ea typeface="+mj-ea"/>
              <a:cs typeface="+mj-cs"/>
            </a:endParaRPr>
          </a:p>
          <a:p>
            <a:pPr lvl="0">
              <a:spcBef>
                <a:spcPct val="0"/>
              </a:spcBef>
            </a:pPr>
            <a:endParaRPr lang="es-ES" sz="2000" baseline="0" dirty="0" smtClean="0">
              <a:latin typeface="+mj-lt"/>
              <a:ea typeface="+mj-ea"/>
              <a:cs typeface="+mj-cs"/>
            </a:endParaRPr>
          </a:p>
          <a:p>
            <a:pPr lvl="0">
              <a:spcBef>
                <a:spcPct val="0"/>
              </a:spcBef>
            </a:pPr>
            <a:endParaRPr lang="es-ES" sz="2000" baseline="0" dirty="0" smtClean="0">
              <a:latin typeface="+mj-lt"/>
              <a:ea typeface="+mj-ea"/>
              <a:cs typeface="+mj-cs"/>
            </a:endParaRPr>
          </a:p>
          <a:p>
            <a:pPr lvl="0">
              <a:spcBef>
                <a:spcPct val="0"/>
              </a:spcBef>
            </a:pPr>
            <a:r>
              <a:rPr lang="es-ES" sz="2000" dirty="0" smtClean="0">
                <a:latin typeface="+mj-lt"/>
                <a:ea typeface="+mj-ea"/>
                <a:cs typeface="+mj-cs"/>
              </a:rPr>
              <a:t>Esta opción se realiza únicamente desde el portal de </a:t>
            </a:r>
            <a:r>
              <a:rPr lang="es-ES" sz="2000" dirty="0" err="1" smtClean="0">
                <a:latin typeface="+mj-lt"/>
                <a:ea typeface="+mj-ea"/>
                <a:cs typeface="+mj-cs"/>
              </a:rPr>
              <a:t>Github</a:t>
            </a:r>
            <a:r>
              <a:rPr lang="es-ES" sz="2000" dirty="0" smtClean="0">
                <a:latin typeface="+mj-lt"/>
                <a:ea typeface="+mj-ea"/>
                <a:cs typeface="+mj-cs"/>
              </a:rPr>
              <a:t>, no se puede hacer desde la terminal de tu máquina.</a:t>
            </a: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548680"/>
            <a:ext cx="8568952" cy="6048672"/>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Para realizar un </a:t>
            </a:r>
            <a:r>
              <a:rPr lang="es-ES" sz="2000" dirty="0" err="1" smtClean="0">
                <a:latin typeface="+mj-lt"/>
                <a:ea typeface="+mj-ea"/>
                <a:cs typeface="+mj-cs"/>
              </a:rPr>
              <a:t>Pull</a:t>
            </a:r>
            <a:r>
              <a:rPr lang="es-ES" sz="2000" dirty="0" smtClean="0">
                <a:latin typeface="+mj-lt"/>
                <a:ea typeface="+mj-ea"/>
                <a:cs typeface="+mj-cs"/>
              </a:rPr>
              <a:t> </a:t>
            </a:r>
            <a:r>
              <a:rPr lang="es-ES" sz="2000" dirty="0" err="1" smtClean="0">
                <a:latin typeface="+mj-lt"/>
                <a:ea typeface="+mj-ea"/>
                <a:cs typeface="+mj-cs"/>
              </a:rPr>
              <a:t>Request</a:t>
            </a:r>
            <a:r>
              <a:rPr lang="es-ES" sz="2000" dirty="0" smtClean="0">
                <a:latin typeface="+mj-lt"/>
                <a:ea typeface="+mj-ea"/>
                <a:cs typeface="+mj-cs"/>
              </a:rPr>
              <a:t> primero debes hacer un </a:t>
            </a:r>
            <a:r>
              <a:rPr lang="es-ES" sz="2000" dirty="0" err="1" smtClean="0">
                <a:latin typeface="+mj-lt"/>
                <a:ea typeface="+mj-ea"/>
                <a:cs typeface="+mj-cs"/>
              </a:rPr>
              <a:t>Fork</a:t>
            </a:r>
            <a:r>
              <a:rPr lang="es-ES" sz="2000" dirty="0" smtClean="0">
                <a:latin typeface="+mj-lt"/>
                <a:ea typeface="+mj-ea"/>
                <a:cs typeface="+mj-cs"/>
              </a:rPr>
              <a:t> del proyecto al cual quieres contribuir.</a:t>
            </a: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r>
              <a:rPr lang="es-ES" sz="2000" dirty="0" err="1" smtClean="0">
                <a:latin typeface="+mj-lt"/>
                <a:ea typeface="+mj-ea"/>
                <a:cs typeface="+mj-cs"/>
              </a:rPr>
              <a:t>Fork</a:t>
            </a:r>
            <a:r>
              <a:rPr lang="es-ES" sz="2000" dirty="0" smtClean="0">
                <a:latin typeface="+mj-lt"/>
                <a:ea typeface="+mj-ea"/>
                <a:cs typeface="+mj-cs"/>
              </a:rPr>
              <a:t> lo que hace es copiar un repositorio ajeno y lo pega con tus demás repositorios.</a:t>
            </a: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r>
              <a:rPr lang="es-ES" sz="2000" dirty="0" smtClean="0">
                <a:latin typeface="+mj-lt"/>
                <a:ea typeface="+mj-ea"/>
                <a:cs typeface="+mj-cs"/>
              </a:rPr>
              <a:t>La diferencia con </a:t>
            </a:r>
            <a:r>
              <a:rPr lang="es-ES" sz="2000" dirty="0" err="1" smtClean="0">
                <a:latin typeface="+mj-lt"/>
                <a:ea typeface="+mj-ea"/>
                <a:cs typeface="+mj-cs"/>
              </a:rPr>
              <a:t>git</a:t>
            </a:r>
            <a:r>
              <a:rPr lang="es-ES" sz="2000" dirty="0" smtClean="0">
                <a:latin typeface="+mj-lt"/>
                <a:ea typeface="+mj-ea"/>
                <a:cs typeface="+mj-cs"/>
              </a:rPr>
              <a:t> clone, es que el comando copia un repositorio remoto a tu computadora y crea un repositorio local dentro de ella.</a:t>
            </a: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r>
              <a:rPr lang="es-ES" sz="2000" dirty="0" err="1" smtClean="0">
                <a:latin typeface="+mj-lt"/>
                <a:ea typeface="+mj-ea"/>
                <a:cs typeface="+mj-cs"/>
              </a:rPr>
              <a:t>Fork</a:t>
            </a:r>
            <a:r>
              <a:rPr lang="es-ES" sz="2000" dirty="0" smtClean="0">
                <a:latin typeface="+mj-lt"/>
                <a:ea typeface="+mj-ea"/>
                <a:cs typeface="+mj-cs"/>
              </a:rPr>
              <a:t> por el otro lado va a copiar un repositorio de un perfil ajeno de </a:t>
            </a:r>
            <a:r>
              <a:rPr lang="es-ES" sz="2000" dirty="0" err="1" smtClean="0">
                <a:latin typeface="+mj-lt"/>
                <a:ea typeface="+mj-ea"/>
                <a:cs typeface="+mj-cs"/>
              </a:rPr>
              <a:t>Github</a:t>
            </a:r>
            <a:r>
              <a:rPr lang="es-ES" sz="2000" dirty="0" smtClean="0">
                <a:latin typeface="+mj-lt"/>
                <a:ea typeface="+mj-ea"/>
                <a:cs typeface="+mj-cs"/>
              </a:rPr>
              <a:t> y lo va a anexar junto con tus otros repositorios de tu perfil de </a:t>
            </a:r>
            <a:r>
              <a:rPr lang="es-ES" sz="2000" dirty="0" err="1" smtClean="0">
                <a:latin typeface="+mj-lt"/>
                <a:ea typeface="+mj-ea"/>
                <a:cs typeface="+mj-cs"/>
              </a:rPr>
              <a:t>Github</a:t>
            </a:r>
            <a:r>
              <a:rPr lang="es-ES" sz="2000" dirty="0" smtClean="0">
                <a:latin typeface="+mj-lt"/>
                <a:ea typeface="+mj-ea"/>
                <a:cs typeface="+mj-cs"/>
              </a:rPr>
              <a:t>.</a:t>
            </a: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err="1" smtClean="0"/>
              <a:t>Tags</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72008" y="583515"/>
            <a:ext cx="8964488" cy="5293757"/>
          </a:xfrm>
          <a:prstGeom prst="rect">
            <a:avLst/>
          </a:prstGeom>
          <a:noFill/>
        </p:spPr>
        <p:txBody>
          <a:bodyPr wrap="square" rtlCol="0">
            <a:spAutoFit/>
          </a:bodyPr>
          <a:lstStyle/>
          <a:p>
            <a:endParaRPr lang="es-ES" sz="2000" dirty="0" smtClean="0"/>
          </a:p>
          <a:p>
            <a:r>
              <a:rPr lang="sv-SE" sz="2400" dirty="0" smtClean="0"/>
              <a:t>git checkout &lt;tag&gt;	</a:t>
            </a:r>
          </a:p>
          <a:p>
            <a:r>
              <a:rPr lang="sv-SE" dirty="0" smtClean="0"/>
              <a:t>//</a:t>
            </a:r>
            <a:r>
              <a:rPr lang="sv-SE" dirty="0" smtClean="0"/>
              <a:t>Moverse </a:t>
            </a:r>
            <a:r>
              <a:rPr lang="sv-SE" dirty="0" smtClean="0"/>
              <a:t>a otro punto del tiempo por medio del tag</a:t>
            </a:r>
          </a:p>
          <a:p>
            <a:endParaRPr lang="sv-SE" sz="2400" dirty="0" smtClean="0"/>
          </a:p>
          <a:p>
            <a:endParaRPr lang="sv-SE" sz="2400" dirty="0" smtClean="0"/>
          </a:p>
          <a:p>
            <a:r>
              <a:rPr lang="sv-SE" sz="2400" dirty="0" smtClean="0"/>
              <a:t>git tag –d &lt;nombre del tag&gt;</a:t>
            </a:r>
          </a:p>
          <a:p>
            <a:r>
              <a:rPr lang="sv-SE" dirty="0" smtClean="0"/>
              <a:t>//Borrar un tag existente</a:t>
            </a:r>
          </a:p>
          <a:p>
            <a:endParaRPr lang="sv-SE" sz="2400" dirty="0" smtClean="0"/>
          </a:p>
          <a:p>
            <a:endParaRPr lang="sv-SE" sz="2400" dirty="0" smtClean="0"/>
          </a:p>
          <a:p>
            <a:r>
              <a:rPr lang="sv-SE" sz="2400" dirty="0" smtClean="0"/>
              <a:t>git push origin &lt;tag&gt;</a:t>
            </a:r>
          </a:p>
          <a:p>
            <a:r>
              <a:rPr lang="sv-SE" dirty="0" smtClean="0"/>
              <a:t>//Subir un tag al repositorio remoto</a:t>
            </a:r>
          </a:p>
          <a:p>
            <a:endParaRPr lang="sv-SE" sz="2400" dirty="0" smtClean="0"/>
          </a:p>
          <a:p>
            <a:endParaRPr lang="sv-SE" sz="2400" dirty="0" smtClean="0"/>
          </a:p>
          <a:p>
            <a:r>
              <a:rPr lang="sv-SE" sz="2400" dirty="0" smtClean="0"/>
              <a:t>git push origin </a:t>
            </a:r>
            <a:r>
              <a:rPr lang="sv-SE" sz="2400" dirty="0" smtClean="0"/>
              <a:t>--tags</a:t>
            </a:r>
            <a:endParaRPr lang="sv-SE" sz="2400" dirty="0" smtClean="0"/>
          </a:p>
          <a:p>
            <a:r>
              <a:rPr lang="sv-SE" dirty="0" smtClean="0"/>
              <a:t>//Subir todos los tags al repositorio remoto</a:t>
            </a:r>
            <a:endParaRPr lang="es-MX" dirty="0"/>
          </a:p>
        </p:txBody>
      </p:sp>
    </p:spTree>
  </p:cSld>
  <p:clrMapOvr>
    <a:masterClrMapping/>
  </p:clrMapOvr>
  <p:transition spd="med"/>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323528" y="-1179512"/>
            <a:ext cx="8568952" cy="5184576"/>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Para hacer eso primero vamos al repositorio ajeno, en este caso vamos al de </a:t>
            </a:r>
            <a:r>
              <a:rPr lang="es-ES" sz="2000" dirty="0" err="1" smtClean="0">
                <a:latin typeface="+mj-lt"/>
                <a:ea typeface="+mj-ea"/>
                <a:cs typeface="+mj-cs"/>
              </a:rPr>
              <a:t>JQuery</a:t>
            </a:r>
            <a:endParaRPr lang="es-ES" sz="240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050" name="Picture 2" descr="C:\Users\José\Desktop\JQUAERY.jpg"/>
          <p:cNvPicPr>
            <a:picLocks noChangeAspect="1" noChangeArrowheads="1"/>
          </p:cNvPicPr>
          <p:nvPr/>
        </p:nvPicPr>
        <p:blipFill>
          <a:blip r:embed="rId3" cstate="print"/>
          <a:srcRect/>
          <a:stretch>
            <a:fillRect/>
          </a:stretch>
        </p:blipFill>
        <p:spPr bwMode="auto">
          <a:xfrm>
            <a:off x="72008" y="1484783"/>
            <a:ext cx="9036496" cy="5245370"/>
          </a:xfrm>
          <a:prstGeom prst="rect">
            <a:avLst/>
          </a:prstGeom>
          <a:noFill/>
        </p:spPr>
      </p:pic>
    </p:spTree>
  </p:cSld>
  <p:clrMapOvr>
    <a:masterClrMapping/>
  </p:clrMapOvr>
  <p:transition spd="med"/>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32656"/>
            <a:ext cx="8568952" cy="3600400"/>
          </a:xfrm>
          <a:prstGeom prst="rect">
            <a:avLst/>
          </a:prstGeom>
        </p:spPr>
        <p:txBody>
          <a:bodyPr vert="horz" lIns="91440" tIns="45720" rIns="91440" bIns="45720" rtlCol="0" anchor="ctr">
            <a:normAutofit/>
          </a:bodyPr>
          <a:lstStyle/>
          <a:p>
            <a:pPr lvl="0">
              <a:spcBef>
                <a:spcPct val="0"/>
              </a:spcBef>
            </a:pPr>
            <a:r>
              <a:rPr lang="es-ES" sz="1600" dirty="0" smtClean="0">
                <a:latin typeface="+mj-lt"/>
                <a:ea typeface="+mj-ea"/>
                <a:cs typeface="+mj-cs"/>
              </a:rPr>
              <a:t>De aquí obtenemos información muy interesante pues podemos darnos cuenta del tamaño de </a:t>
            </a:r>
            <a:r>
              <a:rPr lang="es-ES" sz="1600" dirty="0" err="1" smtClean="0">
                <a:latin typeface="+mj-lt"/>
                <a:ea typeface="+mj-ea"/>
                <a:cs typeface="+mj-cs"/>
              </a:rPr>
              <a:t>Jquery</a:t>
            </a:r>
            <a:r>
              <a:rPr lang="es-ES" sz="1600" dirty="0" smtClean="0">
                <a:latin typeface="+mj-lt"/>
                <a:ea typeface="+mj-ea"/>
                <a:cs typeface="+mj-cs"/>
              </a:rPr>
              <a:t> y la ventaja que tiene el software libre y el desarrollo mediante comunidades.</a:t>
            </a:r>
          </a:p>
          <a:p>
            <a:pPr lvl="0">
              <a:spcBef>
                <a:spcPct val="0"/>
              </a:spcBef>
            </a:pPr>
            <a:endParaRPr lang="es-ES" sz="1600" dirty="0" smtClean="0">
              <a:latin typeface="+mj-lt"/>
              <a:ea typeface="+mj-ea"/>
              <a:cs typeface="+mj-cs"/>
            </a:endParaRPr>
          </a:p>
          <a:p>
            <a:pPr lvl="0">
              <a:spcBef>
                <a:spcPct val="0"/>
              </a:spcBef>
            </a:pPr>
            <a:r>
              <a:rPr lang="es-ES" sz="1600" dirty="0" smtClean="0">
                <a:latin typeface="+mj-lt"/>
                <a:ea typeface="+mj-ea"/>
                <a:cs typeface="+mj-cs"/>
              </a:rPr>
              <a:t>Las proporciones del proyecto son impresionantes, pues hasta este momento tiene 6,166 </a:t>
            </a:r>
            <a:r>
              <a:rPr lang="es-ES" sz="1600" dirty="0" err="1" smtClean="0">
                <a:latin typeface="+mj-lt"/>
                <a:ea typeface="+mj-ea"/>
                <a:cs typeface="+mj-cs"/>
              </a:rPr>
              <a:t>commits</a:t>
            </a:r>
            <a:r>
              <a:rPr lang="es-ES" sz="1600" dirty="0" smtClean="0">
                <a:latin typeface="+mj-lt"/>
                <a:ea typeface="+mj-ea"/>
                <a:cs typeface="+mj-cs"/>
              </a:rPr>
              <a:t>, 4 ramas de trabajo, 144 versiones liberadas y 255 contribuidores.</a:t>
            </a:r>
          </a:p>
          <a:p>
            <a:pPr lvl="0">
              <a:spcBef>
                <a:spcPct val="0"/>
              </a:spcBef>
            </a:pPr>
            <a:endParaRPr lang="es-ES" sz="1600" dirty="0" smtClean="0">
              <a:latin typeface="+mj-lt"/>
              <a:ea typeface="+mj-ea"/>
              <a:cs typeface="+mj-cs"/>
            </a:endParaRPr>
          </a:p>
          <a:p>
            <a:pPr lvl="0">
              <a:spcBef>
                <a:spcPct val="0"/>
              </a:spcBef>
            </a:pPr>
            <a:r>
              <a:rPr lang="es-ES" sz="1600" dirty="0" smtClean="0">
                <a:latin typeface="+mj-lt"/>
                <a:ea typeface="+mj-ea"/>
                <a:cs typeface="+mj-cs"/>
              </a:rPr>
              <a:t>Si fuéramos uno de esos 255 contribuidores podríamos realizar cambios directamente en </a:t>
            </a:r>
            <a:r>
              <a:rPr lang="es-ES" sz="1600" dirty="0" err="1" smtClean="0">
                <a:latin typeface="+mj-lt"/>
                <a:ea typeface="+mj-ea"/>
                <a:cs typeface="+mj-cs"/>
              </a:rPr>
              <a:t>Jqueary</a:t>
            </a:r>
            <a:r>
              <a:rPr lang="es-ES" sz="1600" dirty="0" smtClean="0">
                <a:latin typeface="+mj-lt"/>
                <a:ea typeface="+mj-ea"/>
                <a:cs typeface="+mj-cs"/>
              </a:rPr>
              <a:t> sin pedir permiso y sin pedir un </a:t>
            </a:r>
            <a:r>
              <a:rPr lang="es-ES" sz="1600" dirty="0" err="1" smtClean="0">
                <a:latin typeface="+mj-lt"/>
                <a:ea typeface="+mj-ea"/>
                <a:cs typeface="+mj-cs"/>
              </a:rPr>
              <a:t>PullRequest</a:t>
            </a:r>
            <a:r>
              <a:rPr lang="es-ES" sz="1600" dirty="0" smtClean="0">
                <a:latin typeface="+mj-lt"/>
                <a:ea typeface="+mj-ea"/>
                <a:cs typeface="+mj-cs"/>
              </a:rPr>
              <a:t>.</a:t>
            </a:r>
          </a:p>
          <a:p>
            <a:pPr lvl="0">
              <a:spcBef>
                <a:spcPct val="0"/>
              </a:spcBef>
            </a:pPr>
            <a:endParaRPr lang="es-ES" sz="1600" baseline="0" dirty="0" smtClean="0">
              <a:latin typeface="+mj-lt"/>
              <a:ea typeface="+mj-ea"/>
              <a:cs typeface="+mj-cs"/>
            </a:endParaRPr>
          </a:p>
          <a:p>
            <a:pPr lvl="0">
              <a:spcBef>
                <a:spcPct val="0"/>
              </a:spcBef>
            </a:pPr>
            <a:r>
              <a:rPr lang="es-ES" sz="1600" dirty="0" smtClean="0">
                <a:latin typeface="+mj-lt"/>
                <a:ea typeface="+mj-ea"/>
                <a:cs typeface="+mj-cs"/>
              </a:rPr>
              <a:t>Si le damos </a:t>
            </a:r>
            <a:r>
              <a:rPr lang="es-ES" sz="1600" dirty="0" err="1" smtClean="0">
                <a:latin typeface="+mj-lt"/>
                <a:ea typeface="+mj-ea"/>
                <a:cs typeface="+mj-cs"/>
              </a:rPr>
              <a:t>click</a:t>
            </a:r>
            <a:r>
              <a:rPr lang="es-ES" sz="1600" dirty="0" smtClean="0">
                <a:latin typeface="+mj-lt"/>
                <a:ea typeface="+mj-ea"/>
                <a:cs typeface="+mj-cs"/>
              </a:rPr>
              <a:t> a la línea amarilla debajo de los datos nos abrirá las estadísticas de su contenido.</a:t>
            </a:r>
            <a:endParaRPr lang="es-ES" sz="1600" baseline="0" dirty="0" smtClean="0">
              <a:latin typeface="+mj-lt"/>
              <a:ea typeface="+mj-ea"/>
              <a:cs typeface="+mj-cs"/>
            </a:endParaRP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075" name="Picture 3" descr="C:\Users\José\Desktop\estadisticas.jpg"/>
          <p:cNvPicPr>
            <a:picLocks noChangeAspect="1" noChangeArrowheads="1"/>
          </p:cNvPicPr>
          <p:nvPr/>
        </p:nvPicPr>
        <p:blipFill>
          <a:blip r:embed="rId3" cstate="print"/>
          <a:srcRect/>
          <a:stretch>
            <a:fillRect/>
          </a:stretch>
        </p:blipFill>
        <p:spPr bwMode="auto">
          <a:xfrm>
            <a:off x="91859" y="3375052"/>
            <a:ext cx="9016645" cy="3150292"/>
          </a:xfrm>
          <a:prstGeom prst="rect">
            <a:avLst/>
          </a:prstGeom>
          <a:noFill/>
        </p:spPr>
      </p:pic>
    </p:spTree>
  </p:cSld>
  <p:clrMapOvr>
    <a:masterClrMapping/>
  </p:clrMapOvr>
  <p:transition spd="med"/>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568952" cy="3600400"/>
          </a:xfrm>
          <a:prstGeom prst="rect">
            <a:avLst/>
          </a:prstGeom>
        </p:spPr>
        <p:txBody>
          <a:bodyPr vert="horz" lIns="91440" tIns="45720" rIns="91440" bIns="45720" rtlCol="0" anchor="ctr">
            <a:normAutofit/>
          </a:bodyPr>
          <a:lstStyle/>
          <a:p>
            <a:pPr lvl="0">
              <a:spcBef>
                <a:spcPct val="0"/>
              </a:spcBef>
            </a:pPr>
            <a:r>
              <a:rPr lang="es-ES" dirty="0" err="1" smtClean="0">
                <a:latin typeface="+mj-lt"/>
                <a:ea typeface="+mj-ea"/>
                <a:cs typeface="+mj-cs"/>
              </a:rPr>
              <a:t>Github</a:t>
            </a:r>
            <a:r>
              <a:rPr lang="es-ES" dirty="0" smtClean="0">
                <a:latin typeface="+mj-lt"/>
                <a:ea typeface="+mj-ea"/>
                <a:cs typeface="+mj-cs"/>
              </a:rPr>
              <a:t> es capaz de hacer un análisis y mostrarnos que el 94.2% del proyecto son códigos de </a:t>
            </a:r>
            <a:r>
              <a:rPr lang="es-ES" dirty="0" err="1" smtClean="0">
                <a:latin typeface="+mj-lt"/>
                <a:ea typeface="+mj-ea"/>
                <a:cs typeface="+mj-cs"/>
              </a:rPr>
              <a:t>javascript</a:t>
            </a:r>
            <a:r>
              <a:rPr lang="es-ES" dirty="0" smtClean="0">
                <a:latin typeface="+mj-lt"/>
                <a:ea typeface="+mj-ea"/>
                <a:cs typeface="+mj-cs"/>
              </a:rPr>
              <a:t>, el 5.1% es HTML y que un 0.7% son otro tipo de archivos.</a:t>
            </a:r>
            <a:endParaRPr lang="es-ES" baseline="0" dirty="0" smtClean="0">
              <a:latin typeface="+mj-lt"/>
              <a:ea typeface="+mj-ea"/>
              <a:cs typeface="+mj-cs"/>
            </a:endParaRP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098" name="Picture 2" descr="C:\Users\José\Desktop\estadisticas2.jpg"/>
          <p:cNvPicPr>
            <a:picLocks noChangeAspect="1" noChangeArrowheads="1"/>
          </p:cNvPicPr>
          <p:nvPr/>
        </p:nvPicPr>
        <p:blipFill>
          <a:blip r:embed="rId3" cstate="print"/>
          <a:srcRect/>
          <a:stretch>
            <a:fillRect/>
          </a:stretch>
        </p:blipFill>
        <p:spPr bwMode="auto">
          <a:xfrm>
            <a:off x="166982" y="2132856"/>
            <a:ext cx="8869514" cy="4176464"/>
          </a:xfrm>
          <a:prstGeom prst="rect">
            <a:avLst/>
          </a:prstGeom>
          <a:noFill/>
        </p:spPr>
      </p:pic>
    </p:spTree>
  </p:cSld>
  <p:clrMapOvr>
    <a:masterClrMapping/>
  </p:clrMapOvr>
  <p:transition spd="med"/>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En la parte de arriba esta la sección que nos interesa.</a:t>
            </a:r>
          </a:p>
          <a:p>
            <a:pPr lvl="0">
              <a:spcBef>
                <a:spcPct val="0"/>
              </a:spcBef>
            </a:pPr>
            <a:r>
              <a:rPr lang="es-ES" sz="2000" baseline="0" dirty="0" smtClean="0">
                <a:latin typeface="+mj-lt"/>
                <a:ea typeface="+mj-ea"/>
                <a:cs typeface="+mj-cs"/>
              </a:rPr>
              <a:t>Hay tres botones que son muy comunes al inspeccionar repositorios ajenos.</a:t>
            </a: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5122" name="Picture 2" descr="C:\Users\José\Desktop\3opciones.jpg"/>
          <p:cNvPicPr>
            <a:picLocks noChangeAspect="1" noChangeArrowheads="1"/>
          </p:cNvPicPr>
          <p:nvPr/>
        </p:nvPicPr>
        <p:blipFill>
          <a:blip r:embed="rId3" cstate="print"/>
          <a:srcRect/>
          <a:stretch>
            <a:fillRect/>
          </a:stretch>
        </p:blipFill>
        <p:spPr bwMode="auto">
          <a:xfrm>
            <a:off x="107504" y="2313812"/>
            <a:ext cx="8784976" cy="3779484"/>
          </a:xfrm>
          <a:prstGeom prst="rect">
            <a:avLst/>
          </a:prstGeom>
          <a:noFill/>
        </p:spPr>
      </p:pic>
    </p:spTree>
  </p:cSld>
  <p:clrMapOvr>
    <a:masterClrMapping/>
  </p:clrMapOvr>
  <p:transition spd="med"/>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568952" cy="3600400"/>
          </a:xfrm>
          <a:prstGeom prst="rect">
            <a:avLst/>
          </a:prstGeom>
        </p:spPr>
        <p:txBody>
          <a:bodyPr vert="horz" lIns="91440" tIns="45720" rIns="91440" bIns="45720" rtlCol="0" anchor="ctr">
            <a:normAutofit/>
          </a:bodyPr>
          <a:lstStyle/>
          <a:p>
            <a:pPr lvl="0">
              <a:spcBef>
                <a:spcPct val="0"/>
              </a:spcBef>
            </a:pPr>
            <a:r>
              <a:rPr lang="es-ES" sz="2000" dirty="0" err="1" smtClean="0">
                <a:latin typeface="+mj-lt"/>
                <a:ea typeface="+mj-ea"/>
                <a:cs typeface="+mj-cs"/>
              </a:rPr>
              <a:t>Watch</a:t>
            </a:r>
            <a:r>
              <a:rPr lang="es-ES" sz="2000" dirty="0" smtClean="0">
                <a:latin typeface="+mj-lt"/>
                <a:ea typeface="+mj-ea"/>
                <a:cs typeface="+mj-cs"/>
              </a:rPr>
              <a:t> lo que hace es que nos permite seguir el proyecto como si fuera una cuenta de </a:t>
            </a:r>
            <a:r>
              <a:rPr lang="es-ES" sz="2000" dirty="0" err="1" smtClean="0">
                <a:latin typeface="+mj-lt"/>
                <a:ea typeface="+mj-ea"/>
                <a:cs typeface="+mj-cs"/>
              </a:rPr>
              <a:t>twitter</a:t>
            </a:r>
            <a:r>
              <a:rPr lang="es-ES" sz="2000" dirty="0" smtClean="0">
                <a:latin typeface="+mj-lt"/>
                <a:ea typeface="+mj-ea"/>
                <a:cs typeface="+mj-cs"/>
              </a:rPr>
              <a:t> y pedirle a </a:t>
            </a:r>
            <a:r>
              <a:rPr lang="es-ES" sz="2000" dirty="0" err="1" smtClean="0">
                <a:latin typeface="+mj-lt"/>
                <a:ea typeface="+mj-ea"/>
                <a:cs typeface="+mj-cs"/>
              </a:rPr>
              <a:t>Github</a:t>
            </a:r>
            <a:r>
              <a:rPr lang="es-ES" sz="2000" dirty="0" smtClean="0">
                <a:latin typeface="+mj-lt"/>
                <a:ea typeface="+mj-ea"/>
                <a:cs typeface="+mj-cs"/>
              </a:rPr>
              <a:t> que nos mantenga notificado acerca de los cambios y novedades que presente el repositorio</a:t>
            </a:r>
            <a:r>
              <a:rPr lang="es-ES" sz="2000" baseline="0" dirty="0" smtClean="0">
                <a:latin typeface="+mj-lt"/>
                <a:ea typeface="+mj-ea"/>
                <a:cs typeface="+mj-cs"/>
              </a:rPr>
              <a:t>.</a:t>
            </a: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6146" name="Picture 2" descr="C:\Users\José\Desktop\watch.jpg"/>
          <p:cNvPicPr>
            <a:picLocks noChangeAspect="1" noChangeArrowheads="1"/>
          </p:cNvPicPr>
          <p:nvPr/>
        </p:nvPicPr>
        <p:blipFill>
          <a:blip r:embed="rId3" cstate="print"/>
          <a:srcRect/>
          <a:stretch>
            <a:fillRect/>
          </a:stretch>
        </p:blipFill>
        <p:spPr bwMode="auto">
          <a:xfrm>
            <a:off x="107504" y="2159747"/>
            <a:ext cx="8856984" cy="3810463"/>
          </a:xfrm>
          <a:prstGeom prst="rect">
            <a:avLst/>
          </a:prstGeom>
          <a:noFill/>
        </p:spPr>
      </p:pic>
    </p:spTree>
  </p:cSld>
  <p:clrMapOvr>
    <a:masterClrMapping/>
  </p:clrMapOvr>
  <p:transition spd="med"/>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71400"/>
            <a:ext cx="8568952" cy="3600400"/>
          </a:xfrm>
          <a:prstGeom prst="rect">
            <a:avLst/>
          </a:prstGeom>
        </p:spPr>
        <p:txBody>
          <a:bodyPr vert="horz" lIns="91440" tIns="45720" rIns="91440" bIns="45720" rtlCol="0" anchor="ctr">
            <a:normAutofit/>
          </a:bodyPr>
          <a:lstStyle/>
          <a:p>
            <a:pPr lvl="0">
              <a:spcBef>
                <a:spcPct val="0"/>
              </a:spcBef>
            </a:pPr>
            <a:r>
              <a:rPr lang="es-ES" sz="2000" dirty="0" err="1" smtClean="0">
                <a:latin typeface="+mj-lt"/>
                <a:ea typeface="+mj-ea"/>
                <a:cs typeface="+mj-cs"/>
              </a:rPr>
              <a:t>Star</a:t>
            </a:r>
            <a:r>
              <a:rPr lang="es-ES" sz="2000" dirty="0" smtClean="0">
                <a:latin typeface="+mj-lt"/>
                <a:ea typeface="+mj-ea"/>
                <a:cs typeface="+mj-cs"/>
              </a:rPr>
              <a:t> es lo equivalente a un </a:t>
            </a:r>
            <a:r>
              <a:rPr lang="es-ES" sz="2000" dirty="0" err="1" smtClean="0">
                <a:latin typeface="+mj-lt"/>
                <a:ea typeface="+mj-ea"/>
                <a:cs typeface="+mj-cs"/>
              </a:rPr>
              <a:t>Like</a:t>
            </a:r>
            <a:r>
              <a:rPr lang="es-ES" sz="2000" dirty="0" smtClean="0">
                <a:latin typeface="+mj-lt"/>
                <a:ea typeface="+mj-ea"/>
                <a:cs typeface="+mj-cs"/>
              </a:rPr>
              <a:t> de </a:t>
            </a:r>
            <a:r>
              <a:rPr lang="es-ES" sz="2000" dirty="0" err="1" smtClean="0">
                <a:latin typeface="+mj-lt"/>
                <a:ea typeface="+mj-ea"/>
                <a:cs typeface="+mj-cs"/>
              </a:rPr>
              <a:t>Facebook</a:t>
            </a:r>
            <a:r>
              <a:rPr lang="es-ES" sz="2000" dirty="0" smtClean="0">
                <a:latin typeface="+mj-lt"/>
                <a:ea typeface="+mj-ea"/>
                <a:cs typeface="+mj-cs"/>
              </a:rPr>
              <a:t>.</a:t>
            </a:r>
          </a:p>
          <a:p>
            <a:pPr lvl="0">
              <a:spcBef>
                <a:spcPct val="0"/>
              </a:spcBef>
            </a:pPr>
            <a:r>
              <a:rPr lang="es-ES" sz="2000" baseline="0" dirty="0" smtClean="0">
                <a:latin typeface="+mj-lt"/>
                <a:ea typeface="+mj-ea"/>
                <a:cs typeface="+mj-cs"/>
              </a:rPr>
              <a:t>No tiene</a:t>
            </a:r>
            <a:r>
              <a:rPr lang="es-ES" sz="2000" dirty="0" smtClean="0">
                <a:latin typeface="+mj-lt"/>
                <a:ea typeface="+mj-ea"/>
                <a:cs typeface="+mj-cs"/>
              </a:rPr>
              <a:t> un propósito más allá de informar a la comunidad que ese repositorio nos ha gustado y de reconocerle al dueño que su repositorio tiene un valor para nosotros o es de nuestro interés.</a:t>
            </a:r>
            <a:endParaRPr lang="es-ES" sz="2000" baseline="0" dirty="0" smtClean="0">
              <a:latin typeface="+mj-lt"/>
              <a:ea typeface="+mj-ea"/>
              <a:cs typeface="+mj-cs"/>
            </a:endParaRP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7170" name="Picture 2" descr="C:\Users\José\Desktop\star.jpg"/>
          <p:cNvPicPr>
            <a:picLocks noChangeAspect="1" noChangeArrowheads="1"/>
          </p:cNvPicPr>
          <p:nvPr/>
        </p:nvPicPr>
        <p:blipFill>
          <a:blip r:embed="rId3" cstate="print"/>
          <a:srcRect/>
          <a:stretch>
            <a:fillRect/>
          </a:stretch>
        </p:blipFill>
        <p:spPr bwMode="auto">
          <a:xfrm>
            <a:off x="107504" y="2467878"/>
            <a:ext cx="8928992" cy="3841442"/>
          </a:xfrm>
          <a:prstGeom prst="rect">
            <a:avLst/>
          </a:prstGeom>
          <a:noFill/>
        </p:spPr>
      </p:pic>
    </p:spTree>
  </p:cSld>
  <p:clrMapOvr>
    <a:masterClrMapping/>
  </p:clrMapOvr>
  <p:transition spd="med"/>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243408"/>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Finalmente esta la opción que nos interesa, </a:t>
            </a:r>
            <a:r>
              <a:rPr lang="es-ES" sz="2000" dirty="0" err="1" smtClean="0">
                <a:latin typeface="+mj-lt"/>
                <a:ea typeface="+mj-ea"/>
                <a:cs typeface="+mj-cs"/>
              </a:rPr>
              <a:t>Fork</a:t>
            </a:r>
            <a:r>
              <a:rPr lang="es-ES" sz="2000" dirty="0" smtClean="0">
                <a:latin typeface="+mj-lt"/>
                <a:ea typeface="+mj-ea"/>
                <a:cs typeface="+mj-cs"/>
              </a:rPr>
              <a:t>.</a:t>
            </a:r>
          </a:p>
          <a:p>
            <a:pPr lvl="0">
              <a:spcBef>
                <a:spcPct val="0"/>
              </a:spcBef>
            </a:pPr>
            <a:r>
              <a:rPr lang="es-ES" sz="2000" baseline="0" dirty="0" smtClean="0">
                <a:latin typeface="+mj-lt"/>
                <a:ea typeface="+mj-ea"/>
                <a:cs typeface="+mj-cs"/>
              </a:rPr>
              <a:t>Al darle </a:t>
            </a:r>
            <a:r>
              <a:rPr lang="es-ES" sz="2000" baseline="0" dirty="0" err="1" smtClean="0">
                <a:latin typeface="+mj-lt"/>
                <a:ea typeface="+mj-ea"/>
                <a:cs typeface="+mj-cs"/>
              </a:rPr>
              <a:t>click</a:t>
            </a:r>
            <a:r>
              <a:rPr lang="es-ES" sz="2000" baseline="0" dirty="0" smtClean="0">
                <a:latin typeface="+mj-lt"/>
                <a:ea typeface="+mj-ea"/>
                <a:cs typeface="+mj-cs"/>
              </a:rPr>
              <a:t> automáticamente creará una copia del repositorio ajeno en nuestro perfil.</a:t>
            </a: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8194" name="Picture 2" descr="C:\Users\José\Desktop\fork.jpg"/>
          <p:cNvPicPr>
            <a:picLocks noChangeAspect="1" noChangeArrowheads="1"/>
          </p:cNvPicPr>
          <p:nvPr/>
        </p:nvPicPr>
        <p:blipFill>
          <a:blip r:embed="rId3" cstate="print"/>
          <a:srcRect/>
          <a:stretch>
            <a:fillRect/>
          </a:stretch>
        </p:blipFill>
        <p:spPr bwMode="auto">
          <a:xfrm>
            <a:off x="179512" y="2290262"/>
            <a:ext cx="8672339" cy="3731026"/>
          </a:xfrm>
          <a:prstGeom prst="rect">
            <a:avLst/>
          </a:prstGeom>
          <a:noFill/>
        </p:spPr>
      </p:pic>
    </p:spTree>
  </p:cSld>
  <p:clrMapOvr>
    <a:masterClrMapping/>
  </p:clrMapOvr>
  <p:transition spd="med"/>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243408"/>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Nos mandara a una ventana de carga mientras se lleva a cabo el proceso de copiado.</a:t>
            </a:r>
            <a:endParaRPr lang="es-ES" sz="2000" baseline="0" dirty="0" smtClean="0">
              <a:latin typeface="+mj-lt"/>
              <a:ea typeface="+mj-ea"/>
              <a:cs typeface="+mj-cs"/>
            </a:endParaRPr>
          </a:p>
          <a:p>
            <a:pPr lvl="0">
              <a:spcBef>
                <a:spcPct val="0"/>
              </a:spcBef>
            </a:pP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9218" name="Picture 2" descr="C:\Users\José\Desktop\forking.jpg"/>
          <p:cNvPicPr>
            <a:picLocks noChangeAspect="1" noChangeArrowheads="1"/>
          </p:cNvPicPr>
          <p:nvPr/>
        </p:nvPicPr>
        <p:blipFill>
          <a:blip r:embed="rId3" cstate="print"/>
          <a:srcRect/>
          <a:stretch>
            <a:fillRect/>
          </a:stretch>
        </p:blipFill>
        <p:spPr bwMode="auto">
          <a:xfrm>
            <a:off x="251520" y="1953603"/>
            <a:ext cx="8712968" cy="4499733"/>
          </a:xfrm>
          <a:prstGeom prst="rect">
            <a:avLst/>
          </a:prstGeom>
          <a:noFill/>
        </p:spPr>
      </p:pic>
    </p:spTree>
  </p:cSld>
  <p:clrMapOvr>
    <a:masterClrMapping/>
  </p:clrMapOvr>
  <p:transition spd="med"/>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31440"/>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Terminando nos daremos cuenta que todo el repositorio y sus archivos fueron copiados a nuestro perfil.</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0242" name="Picture 2" descr="C:\Users\José\Desktop\gitrepositoriofork.jpg"/>
          <p:cNvPicPr>
            <a:picLocks noChangeAspect="1" noChangeArrowheads="1"/>
          </p:cNvPicPr>
          <p:nvPr/>
        </p:nvPicPr>
        <p:blipFill>
          <a:blip r:embed="rId3" cstate="print"/>
          <a:srcRect/>
          <a:stretch>
            <a:fillRect/>
          </a:stretch>
        </p:blipFill>
        <p:spPr bwMode="auto">
          <a:xfrm>
            <a:off x="1043608" y="1628800"/>
            <a:ext cx="7026764" cy="5170761"/>
          </a:xfrm>
          <a:prstGeom prst="rect">
            <a:avLst/>
          </a:prstGeom>
          <a:noFill/>
        </p:spPr>
      </p:pic>
    </p:spTree>
  </p:cSld>
  <p:clrMapOvr>
    <a:masterClrMapping/>
  </p:clrMapOvr>
  <p:transition spd="med"/>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75456"/>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Si vamos a nuestra cuenta veremos que el repositorio aparece junto a los que teníamos. Ahora el repositorio de </a:t>
            </a:r>
            <a:r>
              <a:rPr lang="es-ES" sz="2000" dirty="0" err="1" smtClean="0">
                <a:latin typeface="+mj-lt"/>
                <a:ea typeface="+mj-ea"/>
                <a:cs typeface="+mj-cs"/>
              </a:rPr>
              <a:t>jquery</a:t>
            </a:r>
            <a:r>
              <a:rPr lang="es-ES" sz="2000" dirty="0" smtClean="0">
                <a:latin typeface="+mj-lt"/>
                <a:ea typeface="+mj-ea"/>
                <a:cs typeface="+mj-cs"/>
              </a:rPr>
              <a:t> ya nos pertenece.</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1266" name="Picture 2" descr="C:\Users\José\Desktop\uno más.jpg"/>
          <p:cNvPicPr>
            <a:picLocks noChangeAspect="1" noChangeArrowheads="1"/>
          </p:cNvPicPr>
          <p:nvPr/>
        </p:nvPicPr>
        <p:blipFill>
          <a:blip r:embed="rId3" cstate="print"/>
          <a:srcRect/>
          <a:stretch>
            <a:fillRect/>
          </a:stretch>
        </p:blipFill>
        <p:spPr bwMode="auto">
          <a:xfrm>
            <a:off x="467544" y="1506583"/>
            <a:ext cx="8136904" cy="5162777"/>
          </a:xfrm>
          <a:prstGeom prst="rect">
            <a:avLst/>
          </a:prstGeom>
          <a:noFill/>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err="1" smtClean="0"/>
              <a:t>Diff</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72008" y="692696"/>
            <a:ext cx="8964488" cy="7017306"/>
          </a:xfrm>
          <a:prstGeom prst="rect">
            <a:avLst/>
          </a:prstGeom>
          <a:noFill/>
        </p:spPr>
        <p:txBody>
          <a:bodyPr wrap="square" rtlCol="0">
            <a:spAutoFit/>
          </a:bodyPr>
          <a:lstStyle/>
          <a:p>
            <a:r>
              <a:rPr lang="es-ES" sz="2400" dirty="0" err="1" smtClean="0"/>
              <a:t>git</a:t>
            </a:r>
            <a:r>
              <a:rPr lang="es-ES" sz="2400" dirty="0" smtClean="0"/>
              <a:t> </a:t>
            </a:r>
            <a:r>
              <a:rPr lang="es-ES" sz="2400" dirty="0" err="1" smtClean="0"/>
              <a:t>diff</a:t>
            </a:r>
            <a:r>
              <a:rPr lang="es-ES" sz="2400" dirty="0" smtClean="0"/>
              <a:t>					</a:t>
            </a:r>
            <a:r>
              <a:rPr lang="es-ES" dirty="0" smtClean="0"/>
              <a:t>//Nos muestra la diferencia entre el 						 </a:t>
            </a:r>
            <a:r>
              <a:rPr lang="es-ES" dirty="0" err="1" smtClean="0"/>
              <a:t>workzone</a:t>
            </a:r>
            <a:r>
              <a:rPr lang="es-ES" dirty="0" smtClean="0"/>
              <a:t> y el índice</a:t>
            </a:r>
            <a:r>
              <a:rPr lang="es-ES" sz="2400" dirty="0" smtClean="0"/>
              <a:t>	</a:t>
            </a:r>
            <a:endParaRPr lang="es-ES" sz="2400" dirty="0" smtClean="0"/>
          </a:p>
          <a:p>
            <a:endParaRPr lang="es-ES" sz="2400" dirty="0" smtClean="0"/>
          </a:p>
          <a:p>
            <a:r>
              <a:rPr lang="es-ES" sz="2400" dirty="0" err="1" smtClean="0"/>
              <a:t>git</a:t>
            </a:r>
            <a:r>
              <a:rPr lang="es-ES" sz="2400" dirty="0" smtClean="0"/>
              <a:t> </a:t>
            </a:r>
            <a:r>
              <a:rPr lang="es-ES" sz="2400" dirty="0" err="1" smtClean="0"/>
              <a:t>diff</a:t>
            </a:r>
            <a:r>
              <a:rPr lang="es-ES" sz="2400" dirty="0" smtClean="0"/>
              <a:t> </a:t>
            </a:r>
            <a:r>
              <a:rPr lang="es-ES" sz="2400" dirty="0" smtClean="0"/>
              <a:t>--</a:t>
            </a:r>
            <a:r>
              <a:rPr lang="es-ES" sz="2400" dirty="0" err="1" smtClean="0"/>
              <a:t>staged</a:t>
            </a:r>
            <a:r>
              <a:rPr lang="es-ES" sz="2400" dirty="0" smtClean="0"/>
              <a:t>			</a:t>
            </a:r>
            <a:r>
              <a:rPr lang="es-ES" dirty="0" smtClean="0"/>
              <a:t>//Nos muestra la diferencia entre el índice 					 y el </a:t>
            </a:r>
            <a:r>
              <a:rPr lang="es-ES" dirty="0" err="1" smtClean="0"/>
              <a:t>commit</a:t>
            </a:r>
            <a:r>
              <a:rPr lang="es-ES" dirty="0" smtClean="0"/>
              <a:t> actual</a:t>
            </a:r>
            <a:endParaRPr lang="es-ES" dirty="0" smtClean="0"/>
          </a:p>
          <a:p>
            <a:endParaRPr lang="es-ES" sz="2400" dirty="0" smtClean="0"/>
          </a:p>
          <a:p>
            <a:r>
              <a:rPr lang="es-ES" sz="2400" dirty="0" err="1" smtClean="0"/>
              <a:t>git</a:t>
            </a:r>
            <a:r>
              <a:rPr lang="es-ES" sz="2400" dirty="0" smtClean="0"/>
              <a:t> </a:t>
            </a:r>
            <a:r>
              <a:rPr lang="es-ES" sz="2400" dirty="0" err="1" smtClean="0"/>
              <a:t>diff</a:t>
            </a:r>
            <a:r>
              <a:rPr lang="es-ES" sz="2400" dirty="0" smtClean="0"/>
              <a:t> </a:t>
            </a:r>
            <a:r>
              <a:rPr lang="es-ES" sz="2400" dirty="0" smtClean="0"/>
              <a:t>HEAD				</a:t>
            </a:r>
            <a:r>
              <a:rPr lang="es-ES" dirty="0" smtClean="0"/>
              <a:t>//Nos </a:t>
            </a:r>
            <a:r>
              <a:rPr lang="es-ES" dirty="0" smtClean="0"/>
              <a:t>muestra </a:t>
            </a:r>
            <a:r>
              <a:rPr lang="es-ES" dirty="0" smtClean="0"/>
              <a:t>la diferencia entre el </a:t>
            </a:r>
            <a:r>
              <a:rPr lang="es-ES" dirty="0" smtClean="0"/>
              <a:t>						</a:t>
            </a:r>
            <a:r>
              <a:rPr lang="es-ES" dirty="0" err="1" smtClean="0"/>
              <a:t>workzone</a:t>
            </a:r>
            <a:r>
              <a:rPr lang="es-ES" dirty="0" smtClean="0"/>
              <a:t> y la cabeza, es decir el </a:t>
            </a:r>
            <a:r>
              <a:rPr lang="es-ES" dirty="0" err="1" smtClean="0"/>
              <a:t>commit</a:t>
            </a:r>
            <a:r>
              <a:rPr lang="es-ES" dirty="0" smtClean="0"/>
              <a:t> más 					reciente de nuestra rama</a:t>
            </a:r>
          </a:p>
          <a:p>
            <a:endParaRPr lang="es-ES" dirty="0" smtClean="0"/>
          </a:p>
          <a:p>
            <a:r>
              <a:rPr lang="es-ES" sz="2400" dirty="0" err="1" smtClean="0"/>
              <a:t>git</a:t>
            </a:r>
            <a:r>
              <a:rPr lang="es-ES" sz="2400" dirty="0" smtClean="0"/>
              <a:t> </a:t>
            </a:r>
            <a:r>
              <a:rPr lang="es-ES" sz="2400" dirty="0" err="1" smtClean="0"/>
              <a:t>diff</a:t>
            </a:r>
            <a:r>
              <a:rPr lang="es-ES" sz="2400" dirty="0" smtClean="0"/>
              <a:t> &lt;rama1&gt;..&lt;rama2&gt;		</a:t>
            </a:r>
            <a:r>
              <a:rPr lang="es-ES" dirty="0" smtClean="0"/>
              <a:t>//Compara a una </a:t>
            </a:r>
            <a:r>
              <a:rPr lang="es-ES" dirty="0" smtClean="0"/>
              <a:t>rama con </a:t>
            </a:r>
            <a:r>
              <a:rPr lang="es-ES" dirty="0" smtClean="0"/>
              <a:t>otra y muestra </a:t>
            </a:r>
            <a:r>
              <a:rPr lang="es-ES" dirty="0" smtClean="0"/>
              <a:t>la </a:t>
            </a:r>
            <a:r>
              <a:rPr lang="es-ES" dirty="0" smtClean="0"/>
              <a:t>					diferencia</a:t>
            </a:r>
            <a:endParaRPr lang="es-ES" dirty="0" smtClean="0"/>
          </a:p>
          <a:p>
            <a:endParaRPr lang="es-ES" sz="2400" dirty="0" smtClean="0"/>
          </a:p>
          <a:p>
            <a:r>
              <a:rPr lang="es-ES" sz="2400" dirty="0" err="1" smtClean="0"/>
              <a:t>git</a:t>
            </a:r>
            <a:r>
              <a:rPr lang="es-ES" sz="2400" dirty="0" smtClean="0"/>
              <a:t> </a:t>
            </a:r>
            <a:r>
              <a:rPr lang="es-ES" sz="2400" dirty="0" err="1" smtClean="0"/>
              <a:t>diff</a:t>
            </a:r>
            <a:r>
              <a:rPr lang="es-ES" sz="2400" dirty="0" smtClean="0"/>
              <a:t> &lt;</a:t>
            </a:r>
            <a:r>
              <a:rPr lang="es-ES" sz="2400" dirty="0" err="1" smtClean="0"/>
              <a:t>códigoSHA</a:t>
            </a:r>
            <a:r>
              <a:rPr lang="es-ES" sz="2400" dirty="0" smtClean="0"/>
              <a:t>&gt;..&lt;</a:t>
            </a:r>
            <a:r>
              <a:rPr lang="es-ES" sz="2400" dirty="0" err="1" smtClean="0"/>
              <a:t>códigoSHA</a:t>
            </a:r>
            <a:r>
              <a:rPr lang="es-ES" sz="2400" dirty="0" smtClean="0"/>
              <a:t>&gt;	</a:t>
            </a:r>
            <a:r>
              <a:rPr lang="es-ES" dirty="0" smtClean="0"/>
              <a:t>//Compara a un </a:t>
            </a:r>
            <a:r>
              <a:rPr lang="es-ES" dirty="0" err="1" smtClean="0"/>
              <a:t>commit</a:t>
            </a:r>
            <a:r>
              <a:rPr lang="es-ES" dirty="0" smtClean="0"/>
              <a:t> con otro mediante 					sus códigos </a:t>
            </a:r>
            <a:r>
              <a:rPr lang="es-ES" dirty="0" smtClean="0"/>
              <a:t>SHA y muestra </a:t>
            </a:r>
            <a:r>
              <a:rPr lang="es-ES" dirty="0" smtClean="0"/>
              <a:t>la diferencia </a:t>
            </a:r>
            <a:endParaRPr lang="es-ES" sz="2400" dirty="0" smtClean="0"/>
          </a:p>
          <a:p>
            <a:endParaRPr lang="es-ES" sz="2400" dirty="0" smtClean="0"/>
          </a:p>
          <a:p>
            <a:r>
              <a:rPr lang="es-ES" sz="2400" dirty="0" err="1" smtClean="0"/>
              <a:t>git</a:t>
            </a:r>
            <a:r>
              <a:rPr lang="es-ES" sz="2400" dirty="0" smtClean="0"/>
              <a:t> </a:t>
            </a:r>
            <a:r>
              <a:rPr lang="es-ES" sz="2400" dirty="0" err="1" smtClean="0"/>
              <a:t>diff</a:t>
            </a:r>
            <a:r>
              <a:rPr lang="es-ES" sz="2400" dirty="0" smtClean="0"/>
              <a:t> &lt;etiqueta1&gt;..&lt;etiqueta2&gt;	</a:t>
            </a:r>
            <a:r>
              <a:rPr lang="es-ES" dirty="0" smtClean="0"/>
              <a:t>//Compara a un </a:t>
            </a:r>
            <a:r>
              <a:rPr lang="es-ES" dirty="0" err="1" smtClean="0"/>
              <a:t>commit</a:t>
            </a:r>
            <a:r>
              <a:rPr lang="es-ES" dirty="0" smtClean="0"/>
              <a:t> con otro mediante 					sus </a:t>
            </a:r>
            <a:r>
              <a:rPr lang="es-ES" dirty="0" smtClean="0"/>
              <a:t>etiquetas </a:t>
            </a:r>
            <a:r>
              <a:rPr lang="es-ES" dirty="0" smtClean="0"/>
              <a:t> y muestra la diferencia </a:t>
            </a:r>
          </a:p>
          <a:p>
            <a:endParaRPr lang="es-ES" dirty="0" smtClean="0"/>
          </a:p>
          <a:p>
            <a:r>
              <a:rPr lang="es-ES" dirty="0" smtClean="0"/>
              <a:t>	</a:t>
            </a:r>
            <a:endParaRPr lang="es-ES" dirty="0" smtClean="0"/>
          </a:p>
          <a:p>
            <a:endParaRPr lang="es-ES" sz="2400" dirty="0" smtClean="0"/>
          </a:p>
        </p:txBody>
      </p:sp>
    </p:spTree>
  </p:cSld>
  <p:clrMapOvr>
    <a:masterClrMapping/>
  </p:clrMapOvr>
  <p:transition spd="med"/>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107504" y="288032"/>
            <a:ext cx="8856984" cy="666936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Podemos modificar a voluntad este repositorio. </a:t>
            </a:r>
          </a:p>
          <a:p>
            <a:pPr lvl="0">
              <a:spcBef>
                <a:spcPct val="0"/>
              </a:spcBef>
            </a:pPr>
            <a:endParaRPr lang="es-ES" sz="2000" dirty="0" smtClean="0">
              <a:latin typeface="+mj-lt"/>
              <a:ea typeface="+mj-ea"/>
              <a:cs typeface="+mj-cs"/>
            </a:endParaRPr>
          </a:p>
          <a:p>
            <a:pPr lvl="0">
              <a:spcBef>
                <a:spcPct val="0"/>
              </a:spcBef>
            </a:pPr>
            <a:endParaRPr lang="es-ES" sz="2000" dirty="0" smtClean="0">
              <a:latin typeface="+mj-lt"/>
              <a:ea typeface="+mj-ea"/>
              <a:cs typeface="+mj-cs"/>
            </a:endParaRPr>
          </a:p>
          <a:p>
            <a:pPr lvl="0">
              <a:spcBef>
                <a:spcPct val="0"/>
              </a:spcBef>
            </a:pPr>
            <a:r>
              <a:rPr kumimoji="0" lang="es-ES" sz="2000" b="0" i="0" u="none" strike="noStrike" kern="1200" cap="none" spc="0" normalizeH="0" baseline="0" noProof="0" dirty="0" smtClean="0">
                <a:ln>
                  <a:noFill/>
                </a:ln>
                <a:solidFill>
                  <a:schemeClr val="tx1"/>
                </a:solidFill>
                <a:effectLst/>
                <a:uLnTx/>
                <a:uFillTx/>
                <a:latin typeface="+mj-lt"/>
                <a:ea typeface="+mj-ea"/>
                <a:cs typeface="+mj-cs"/>
              </a:rPr>
              <a:t>Clonarlo a nuestro repositorio local, compartirlo con otros</a:t>
            </a:r>
            <a:r>
              <a:rPr kumimoji="0" lang="es-ES" sz="2000" b="0" i="0" u="none" strike="noStrike" kern="1200" cap="none" spc="0" normalizeH="0" noProof="0" dirty="0" smtClean="0">
                <a:ln>
                  <a:noFill/>
                </a:ln>
                <a:solidFill>
                  <a:schemeClr val="tx1"/>
                </a:solidFill>
                <a:effectLst/>
                <a:uLnTx/>
                <a:uFillTx/>
                <a:latin typeface="+mj-lt"/>
                <a:ea typeface="+mj-ea"/>
                <a:cs typeface="+mj-cs"/>
              </a:rPr>
              <a:t> colaboradores, eliminar </a:t>
            </a:r>
            <a:r>
              <a:rPr kumimoji="0" lang="es-ES" sz="2000" b="0" i="0" u="none" strike="noStrike" kern="1200" cap="none" spc="0" normalizeH="0" noProof="0" dirty="0" err="1" smtClean="0">
                <a:ln>
                  <a:noFill/>
                </a:ln>
                <a:solidFill>
                  <a:schemeClr val="tx1"/>
                </a:solidFill>
                <a:effectLst/>
                <a:uLnTx/>
                <a:uFillTx/>
                <a:latin typeface="+mj-lt"/>
                <a:ea typeface="+mj-ea"/>
                <a:cs typeface="+mj-cs"/>
              </a:rPr>
              <a:t>commits</a:t>
            </a:r>
            <a:r>
              <a:rPr kumimoji="0" lang="es-ES" sz="2000" b="0" i="0" u="none" strike="noStrike" kern="1200" cap="none" spc="0" normalizeH="0" noProof="0" dirty="0" smtClean="0">
                <a:ln>
                  <a:noFill/>
                </a:ln>
                <a:solidFill>
                  <a:schemeClr val="tx1"/>
                </a:solidFill>
                <a:effectLst/>
                <a:uLnTx/>
                <a:uFillTx/>
                <a:latin typeface="+mj-lt"/>
                <a:ea typeface="+mj-ea"/>
                <a:cs typeface="+mj-cs"/>
              </a:rPr>
              <a:t>, etiquetas, agregar más ramificaciones y fusionarlas como nosotros queramos. Todo con el fin de mejorar el proyecto.</a:t>
            </a:r>
          </a:p>
          <a:p>
            <a:pPr lvl="0">
              <a:spcBef>
                <a:spcPct val="0"/>
              </a:spcBef>
            </a:pPr>
            <a:endParaRPr lang="es-ES" sz="2000" baseline="0" dirty="0" smtClean="0">
              <a:latin typeface="+mj-lt"/>
              <a:ea typeface="+mj-ea"/>
              <a:cs typeface="+mj-cs"/>
            </a:endParaRPr>
          </a:p>
          <a:p>
            <a:pPr lvl="0">
              <a:spcBef>
                <a:spcPct val="0"/>
              </a:spcBef>
            </a:pPr>
            <a:endParaRPr kumimoji="0" lang="es-ES" sz="2000" b="0" i="0" u="none" strike="noStrike" kern="1200" cap="none" spc="0" normalizeH="0" noProof="0" dirty="0" smtClean="0">
              <a:ln>
                <a:noFill/>
              </a:ln>
              <a:solidFill>
                <a:schemeClr val="tx1"/>
              </a:solidFill>
              <a:effectLst/>
              <a:uLnTx/>
              <a:uFillTx/>
              <a:latin typeface="+mj-lt"/>
              <a:ea typeface="+mj-ea"/>
              <a:cs typeface="+mj-cs"/>
            </a:endParaRPr>
          </a:p>
          <a:p>
            <a:pPr lvl="0">
              <a:spcBef>
                <a:spcPct val="0"/>
              </a:spcBef>
            </a:pPr>
            <a:endParaRPr kumimoji="0" lang="es-ES" sz="2000" b="0" i="0" u="none" strike="noStrike" kern="1200" cap="none" spc="0" normalizeH="0" noProof="0" dirty="0" smtClean="0">
              <a:ln>
                <a:noFill/>
              </a:ln>
              <a:solidFill>
                <a:schemeClr val="tx1"/>
              </a:solidFill>
              <a:effectLst/>
              <a:uLnTx/>
              <a:uFillTx/>
              <a:latin typeface="+mj-lt"/>
              <a:ea typeface="+mj-ea"/>
              <a:cs typeface="+mj-cs"/>
            </a:endParaRPr>
          </a:p>
          <a:p>
            <a:pPr lvl="0">
              <a:spcBef>
                <a:spcPct val="0"/>
              </a:spcBef>
            </a:pPr>
            <a:r>
              <a:rPr lang="es-ES" sz="2000" baseline="0" dirty="0" smtClean="0">
                <a:latin typeface="+mj-lt"/>
                <a:ea typeface="+mj-ea"/>
                <a:cs typeface="+mj-cs"/>
              </a:rPr>
              <a:t>Una vez</a:t>
            </a:r>
            <a:r>
              <a:rPr lang="es-ES" sz="2000" dirty="0" smtClean="0">
                <a:latin typeface="+mj-lt"/>
                <a:ea typeface="+mj-ea"/>
                <a:cs typeface="+mj-cs"/>
              </a:rPr>
              <a:t> realizados estos cambios, no solo quisiéramos quedarnos con las mejoras para nosotros mismos, si no quisiéramos compartirlas con el mundo.</a:t>
            </a:r>
          </a:p>
          <a:p>
            <a:pPr lvl="0">
              <a:spcBef>
                <a:spcPct val="0"/>
              </a:spcBef>
            </a:pPr>
            <a:endParaRPr kumimoji="0" lang="es-ES" sz="20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0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000" dirty="0" smtClean="0">
                <a:latin typeface="+mj-lt"/>
                <a:ea typeface="+mj-ea"/>
                <a:cs typeface="+mj-cs"/>
              </a:rPr>
              <a:t>Y que mejor manera de compartirlas con el mundo que agregando estas mejoras al repositorio original.</a:t>
            </a:r>
          </a:p>
          <a:p>
            <a:pPr lvl="0">
              <a:spcBef>
                <a:spcPct val="0"/>
              </a:spcBef>
            </a:pPr>
            <a:endParaRPr lang="es-ES" sz="2000" dirty="0" smtClean="0">
              <a:latin typeface="+mj-lt"/>
              <a:ea typeface="+mj-ea"/>
              <a:cs typeface="+mj-cs"/>
            </a:endParaRPr>
          </a:p>
          <a:p>
            <a:pPr lvl="0">
              <a:spcBef>
                <a:spcPct val="0"/>
              </a:spcBef>
            </a:pPr>
            <a:r>
              <a:rPr kumimoji="0" lang="es-ES" sz="2000" b="0" i="0" u="none" strike="noStrike" kern="1200" cap="none" spc="0" normalizeH="0" baseline="0" noProof="0" dirty="0" smtClean="0">
                <a:ln>
                  <a:noFill/>
                </a:ln>
                <a:solidFill>
                  <a:schemeClr val="tx1"/>
                </a:solidFill>
                <a:effectLst/>
                <a:uLnTx/>
                <a:uFillTx/>
                <a:latin typeface="+mj-lt"/>
                <a:ea typeface="+mj-ea"/>
                <a:cs typeface="+mj-cs"/>
              </a:rPr>
              <a:t>Pero</a:t>
            </a:r>
            <a:r>
              <a:rPr kumimoji="0" lang="es-ES" sz="2000" b="0" i="0" u="none" strike="noStrike" kern="1200" cap="none" spc="0" normalizeH="0" noProof="0" dirty="0" smtClean="0">
                <a:ln>
                  <a:noFill/>
                </a:ln>
                <a:solidFill>
                  <a:schemeClr val="tx1"/>
                </a:solidFill>
                <a:effectLst/>
                <a:uLnTx/>
                <a:uFillTx/>
                <a:latin typeface="+mj-lt"/>
                <a:ea typeface="+mj-ea"/>
                <a:cs typeface="+mj-cs"/>
              </a:rPr>
              <a:t> como no somos dueños ni contribuidores del repositorio, lo que haremos será un </a:t>
            </a:r>
            <a:r>
              <a:rPr kumimoji="0" lang="es-ES" sz="2000" b="0" i="0" u="none" strike="noStrike" kern="1200" cap="none" spc="0" normalizeH="0" noProof="0" dirty="0" err="1" smtClean="0">
                <a:ln>
                  <a:noFill/>
                </a:ln>
                <a:solidFill>
                  <a:schemeClr val="tx1"/>
                </a:solidFill>
                <a:effectLst/>
                <a:uLnTx/>
                <a:uFillTx/>
                <a:latin typeface="+mj-lt"/>
                <a:ea typeface="+mj-ea"/>
                <a:cs typeface="+mj-cs"/>
              </a:rPr>
              <a:t>Pull</a:t>
            </a:r>
            <a:r>
              <a:rPr kumimoji="0" lang="es-ES" sz="2000" b="0" i="0" u="none" strike="noStrike" kern="1200" cap="none" spc="0" normalizeH="0" noProof="0" dirty="0" smtClean="0">
                <a:ln>
                  <a:noFill/>
                </a:ln>
                <a:solidFill>
                  <a:schemeClr val="tx1"/>
                </a:solidFill>
                <a:effectLst/>
                <a:uLnTx/>
                <a:uFillTx/>
                <a:latin typeface="+mj-lt"/>
                <a:ea typeface="+mj-ea"/>
                <a:cs typeface="+mj-cs"/>
              </a:rPr>
              <a:t> </a:t>
            </a:r>
            <a:r>
              <a:rPr kumimoji="0" lang="es-ES" sz="2000" b="0" i="0" u="none" strike="noStrike" kern="1200" cap="none" spc="0" normalizeH="0" noProof="0" dirty="0" err="1" smtClean="0">
                <a:ln>
                  <a:noFill/>
                </a:ln>
                <a:solidFill>
                  <a:schemeClr val="tx1"/>
                </a:solidFill>
                <a:effectLst/>
                <a:uLnTx/>
                <a:uFillTx/>
                <a:latin typeface="+mj-lt"/>
                <a:ea typeface="+mj-ea"/>
                <a:cs typeface="+mj-cs"/>
              </a:rPr>
              <a:t>Request</a:t>
            </a:r>
            <a:r>
              <a:rPr kumimoji="0" lang="es-ES" sz="2000" b="0" i="0" u="none" strike="noStrike" kern="1200" cap="none" spc="0" normalizeH="0" noProof="0" dirty="0" smtClean="0">
                <a:ln>
                  <a:noFill/>
                </a:ln>
                <a:solidFill>
                  <a:schemeClr val="tx1"/>
                </a:solidFill>
                <a:effectLst/>
                <a:uLnTx/>
                <a:uFillTx/>
                <a:latin typeface="+mj-lt"/>
                <a:ea typeface="+mj-ea"/>
                <a:cs typeface="+mj-cs"/>
              </a:rPr>
              <a:t>.</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75456"/>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Tras hacer nuestras modificaciones podemos comprobar que se guardaron los </a:t>
            </a:r>
            <a:r>
              <a:rPr lang="es-ES" sz="2000" dirty="0" err="1" smtClean="0">
                <a:latin typeface="+mj-lt"/>
                <a:ea typeface="+mj-ea"/>
                <a:cs typeface="+mj-cs"/>
              </a:rPr>
              <a:t>commits</a:t>
            </a:r>
            <a:r>
              <a:rPr lang="es-ES" sz="2000" dirty="0" smtClean="0">
                <a:latin typeface="+mj-lt"/>
                <a:ea typeface="+mj-ea"/>
                <a:cs typeface="+mj-cs"/>
              </a:rPr>
              <a:t> en nuestro repositorio dando clic en la parte de </a:t>
            </a:r>
            <a:r>
              <a:rPr lang="es-ES" sz="2000" dirty="0" err="1" smtClean="0">
                <a:latin typeface="+mj-lt"/>
                <a:ea typeface="+mj-ea"/>
                <a:cs typeface="+mj-cs"/>
              </a:rPr>
              <a:t>commits</a:t>
            </a:r>
            <a:r>
              <a:rPr lang="es-ES" sz="2000" dirty="0" smtClean="0">
                <a:latin typeface="+mj-lt"/>
                <a:ea typeface="+mj-ea"/>
                <a:cs typeface="+mj-cs"/>
              </a:rPr>
              <a:t>.</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2290" name="Picture 2" descr="C:\Users\José\Desktop\435.jpg"/>
          <p:cNvPicPr>
            <a:picLocks noChangeAspect="1" noChangeArrowheads="1"/>
          </p:cNvPicPr>
          <p:nvPr/>
        </p:nvPicPr>
        <p:blipFill>
          <a:blip r:embed="rId3" cstate="print"/>
          <a:srcRect/>
          <a:stretch>
            <a:fillRect/>
          </a:stretch>
        </p:blipFill>
        <p:spPr bwMode="auto">
          <a:xfrm>
            <a:off x="107504" y="1929465"/>
            <a:ext cx="8856984" cy="4091823"/>
          </a:xfrm>
          <a:prstGeom prst="rect">
            <a:avLst/>
          </a:prstGeom>
          <a:noFill/>
        </p:spPr>
      </p:pic>
    </p:spTree>
  </p:cSld>
  <p:clrMapOvr>
    <a:masterClrMapping/>
  </p:clrMapOvr>
  <p:transition spd="med"/>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03448"/>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Se puede apreciar que se registraron 2 </a:t>
            </a:r>
            <a:r>
              <a:rPr lang="es-ES" sz="2000" dirty="0" err="1" smtClean="0">
                <a:latin typeface="+mj-lt"/>
                <a:ea typeface="+mj-ea"/>
                <a:cs typeface="+mj-cs"/>
              </a:rPr>
              <a:t>commits</a:t>
            </a:r>
            <a:r>
              <a:rPr lang="es-ES" sz="2000" dirty="0" smtClean="0">
                <a:latin typeface="+mj-lt"/>
                <a:ea typeface="+mj-ea"/>
                <a:cs typeface="+mj-cs"/>
              </a:rPr>
              <a:t> que agregue al repositorio, lo cual ya lo hace diferente al repositorio original.</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3314" name="Picture 2" descr="C:\Users\José\Desktop\nuevos commits.jpg"/>
          <p:cNvPicPr>
            <a:picLocks noChangeAspect="1" noChangeArrowheads="1"/>
          </p:cNvPicPr>
          <p:nvPr/>
        </p:nvPicPr>
        <p:blipFill>
          <a:blip r:embed="rId3" cstate="print"/>
          <a:srcRect/>
          <a:stretch>
            <a:fillRect/>
          </a:stretch>
        </p:blipFill>
        <p:spPr bwMode="auto">
          <a:xfrm>
            <a:off x="1115616" y="1556792"/>
            <a:ext cx="6768752" cy="5232488"/>
          </a:xfrm>
          <a:prstGeom prst="rect">
            <a:avLst/>
          </a:prstGeom>
          <a:noFill/>
        </p:spPr>
      </p:pic>
    </p:spTree>
  </p:cSld>
  <p:clrMapOvr>
    <a:masterClrMapping/>
  </p:clrMapOvr>
  <p:transition spd="med"/>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71400"/>
            <a:ext cx="8568952" cy="3600400"/>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Si regresamos a la pestaña de </a:t>
            </a:r>
            <a:r>
              <a:rPr lang="es-ES" sz="2000" dirty="0" err="1" smtClean="0">
                <a:latin typeface="+mj-lt"/>
                <a:ea typeface="+mj-ea"/>
                <a:cs typeface="+mj-cs"/>
              </a:rPr>
              <a:t>code</a:t>
            </a:r>
            <a:r>
              <a:rPr lang="es-ES" sz="2000" dirty="0" smtClean="0">
                <a:latin typeface="+mj-lt"/>
                <a:ea typeface="+mj-ea"/>
                <a:cs typeface="+mj-cs"/>
              </a:rPr>
              <a:t> veremos un mensaje muy interesante que nos dice que nuestra rama maestra esta 2 </a:t>
            </a:r>
            <a:r>
              <a:rPr lang="es-ES" sz="2000" dirty="0" err="1" smtClean="0">
                <a:latin typeface="+mj-lt"/>
                <a:ea typeface="+mj-ea"/>
                <a:cs typeface="+mj-cs"/>
              </a:rPr>
              <a:t>commits</a:t>
            </a:r>
            <a:r>
              <a:rPr lang="es-ES" sz="2000" dirty="0" smtClean="0">
                <a:latin typeface="+mj-lt"/>
                <a:ea typeface="+mj-ea"/>
                <a:cs typeface="+mj-cs"/>
              </a:rPr>
              <a:t> delante de la rama original de </a:t>
            </a:r>
            <a:r>
              <a:rPr lang="es-ES" sz="2000" dirty="0" err="1" smtClean="0">
                <a:latin typeface="+mj-lt"/>
                <a:ea typeface="+mj-ea"/>
                <a:cs typeface="+mj-cs"/>
              </a:rPr>
              <a:t>jquery</a:t>
            </a:r>
            <a:r>
              <a:rPr lang="es-ES" sz="2000" dirty="0" smtClean="0">
                <a:latin typeface="+mj-lt"/>
                <a:ea typeface="+mj-ea"/>
                <a:cs typeface="+mj-cs"/>
              </a:rPr>
              <a:t>.</a:t>
            </a:r>
          </a:p>
          <a:p>
            <a:pPr lvl="0">
              <a:spcBef>
                <a:spcPct val="0"/>
              </a:spcBef>
            </a:pPr>
            <a:r>
              <a:rPr kumimoji="0" lang="es-ES" sz="2000" b="0" i="0" u="none" strike="noStrike" kern="1200" cap="none" spc="0" normalizeH="0" baseline="0" noProof="0" dirty="0" smtClean="0">
                <a:ln>
                  <a:noFill/>
                </a:ln>
                <a:solidFill>
                  <a:schemeClr val="tx1"/>
                </a:solidFill>
                <a:effectLst/>
                <a:uLnTx/>
                <a:uFillTx/>
                <a:latin typeface="+mj-lt"/>
                <a:ea typeface="+mj-ea"/>
                <a:cs typeface="+mj-cs"/>
              </a:rPr>
              <a:t>También nos aparece un botón</a:t>
            </a:r>
            <a:r>
              <a:rPr lang="es-ES" sz="2000" dirty="0" smtClean="0">
                <a:latin typeface="+mj-lt"/>
                <a:ea typeface="+mj-ea"/>
                <a:cs typeface="+mj-cs"/>
              </a:rPr>
              <a:t> a lado que dice New </a:t>
            </a:r>
            <a:r>
              <a:rPr lang="es-ES" sz="2000" dirty="0" err="1" smtClean="0">
                <a:latin typeface="+mj-lt"/>
                <a:ea typeface="+mj-ea"/>
                <a:cs typeface="+mj-cs"/>
              </a:rPr>
              <a:t>Pull</a:t>
            </a:r>
            <a:r>
              <a:rPr lang="es-ES" sz="2000" dirty="0" smtClean="0">
                <a:latin typeface="+mj-lt"/>
                <a:ea typeface="+mj-ea"/>
                <a:cs typeface="+mj-cs"/>
              </a:rPr>
              <a:t> </a:t>
            </a:r>
            <a:r>
              <a:rPr lang="es-ES" sz="2000" dirty="0" err="1" smtClean="0">
                <a:latin typeface="+mj-lt"/>
                <a:ea typeface="+mj-ea"/>
                <a:cs typeface="+mj-cs"/>
              </a:rPr>
              <a:t>Request</a:t>
            </a:r>
            <a:r>
              <a:rPr lang="es-ES" sz="2000" dirty="0" smtClean="0">
                <a:latin typeface="+mj-lt"/>
                <a:ea typeface="+mj-ea"/>
                <a:cs typeface="+mj-cs"/>
              </a:rPr>
              <a:t>. Daremos clic sobre él.</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5362" name="Picture 2" descr="C:\Users\José\Desktop\new pull request.jpg"/>
          <p:cNvPicPr>
            <a:picLocks noChangeAspect="1" noChangeArrowheads="1"/>
          </p:cNvPicPr>
          <p:nvPr/>
        </p:nvPicPr>
        <p:blipFill>
          <a:blip r:embed="rId3" cstate="print"/>
          <a:srcRect/>
          <a:stretch>
            <a:fillRect/>
          </a:stretch>
        </p:blipFill>
        <p:spPr bwMode="auto">
          <a:xfrm>
            <a:off x="246024" y="2708920"/>
            <a:ext cx="8790472" cy="3600399"/>
          </a:xfrm>
          <a:prstGeom prst="rect">
            <a:avLst/>
          </a:prstGeom>
          <a:noFill/>
        </p:spPr>
      </p:pic>
    </p:spTree>
  </p:cSld>
  <p:clrMapOvr>
    <a:masterClrMapping/>
  </p:clrMapOvr>
  <p:transition spd="med"/>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71400"/>
            <a:ext cx="8568952" cy="3600400"/>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Comparara tu versión del repositorio con la versión original y te mostrará las diferencias. Aparece un botón que pregunta nuevamente si quieres hacer el </a:t>
            </a:r>
            <a:r>
              <a:rPr lang="es-ES" sz="2000" noProof="0" dirty="0" err="1" smtClean="0">
                <a:latin typeface="+mj-lt"/>
                <a:ea typeface="+mj-ea"/>
                <a:cs typeface="+mj-cs"/>
              </a:rPr>
              <a:t>Pull</a:t>
            </a:r>
            <a:r>
              <a:rPr lang="es-ES" sz="2000" noProof="0" dirty="0" smtClean="0">
                <a:latin typeface="+mj-lt"/>
                <a:ea typeface="+mj-ea"/>
                <a:cs typeface="+mj-cs"/>
              </a:rPr>
              <a:t> </a:t>
            </a:r>
            <a:r>
              <a:rPr lang="es-ES" sz="2000" noProof="0" dirty="0" err="1" smtClean="0">
                <a:latin typeface="+mj-lt"/>
                <a:ea typeface="+mj-ea"/>
                <a:cs typeface="+mj-cs"/>
              </a:rPr>
              <a:t>Request</a:t>
            </a:r>
            <a:r>
              <a:rPr lang="es-ES" sz="2000" noProof="0" dirty="0" smtClean="0">
                <a:latin typeface="+mj-lt"/>
                <a:ea typeface="+mj-ea"/>
                <a:cs typeface="+mj-cs"/>
              </a:rPr>
              <a:t>, daremos clic en él.</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6386" name="Picture 2" descr="C:\Users\José\Desktop\npr2.jpg"/>
          <p:cNvPicPr>
            <a:picLocks noChangeAspect="1" noChangeArrowheads="1"/>
          </p:cNvPicPr>
          <p:nvPr/>
        </p:nvPicPr>
        <p:blipFill>
          <a:blip r:embed="rId3" cstate="print"/>
          <a:srcRect/>
          <a:stretch>
            <a:fillRect/>
          </a:stretch>
        </p:blipFill>
        <p:spPr bwMode="auto">
          <a:xfrm>
            <a:off x="1187624" y="2162213"/>
            <a:ext cx="7056784" cy="4507147"/>
          </a:xfrm>
          <a:prstGeom prst="rect">
            <a:avLst/>
          </a:prstGeom>
          <a:noFill/>
        </p:spPr>
      </p:pic>
    </p:spTree>
  </p:cSld>
  <p:clrMapOvr>
    <a:masterClrMapping/>
  </p:clrMapOvr>
  <p:transition spd="med"/>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568952" cy="3600400"/>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Ahora nos aparecerá un formulario que nos pide un titulo para el </a:t>
            </a:r>
            <a:r>
              <a:rPr lang="es-ES" sz="2000" noProof="0" dirty="0" err="1" smtClean="0">
                <a:latin typeface="+mj-lt"/>
                <a:ea typeface="+mj-ea"/>
                <a:cs typeface="+mj-cs"/>
              </a:rPr>
              <a:t>Pull</a:t>
            </a:r>
            <a:r>
              <a:rPr lang="es-ES" sz="2000" noProof="0" dirty="0" smtClean="0">
                <a:latin typeface="+mj-lt"/>
                <a:ea typeface="+mj-ea"/>
                <a:cs typeface="+mj-cs"/>
              </a:rPr>
              <a:t> </a:t>
            </a:r>
            <a:r>
              <a:rPr lang="es-ES" sz="2000" noProof="0" dirty="0" err="1" smtClean="0">
                <a:latin typeface="+mj-lt"/>
                <a:ea typeface="+mj-ea"/>
                <a:cs typeface="+mj-cs"/>
              </a:rPr>
              <a:t>Request</a:t>
            </a:r>
            <a:r>
              <a:rPr lang="es-ES" sz="2000" noProof="0" dirty="0" smtClean="0">
                <a:latin typeface="+mj-lt"/>
                <a:ea typeface="+mj-ea"/>
                <a:cs typeface="+mj-cs"/>
              </a:rPr>
              <a:t> y nos </a:t>
            </a:r>
            <a:r>
              <a:rPr lang="es-ES" sz="2000" noProof="0" dirty="0" err="1" smtClean="0">
                <a:latin typeface="+mj-lt"/>
                <a:ea typeface="+mj-ea"/>
                <a:cs typeface="+mj-cs"/>
              </a:rPr>
              <a:t>permitira</a:t>
            </a:r>
            <a:r>
              <a:rPr lang="es-ES" sz="2000" noProof="0" dirty="0" smtClean="0">
                <a:latin typeface="+mj-lt"/>
                <a:ea typeface="+mj-ea"/>
                <a:cs typeface="+mj-cs"/>
              </a:rPr>
              <a:t> explicarle al dueño del repositorio original los cambios que hemos hecho y porque debería incluir estas mejoras.</a:t>
            </a:r>
          </a:p>
          <a:p>
            <a:pPr lvl="0">
              <a:spcBef>
                <a:spcPct val="0"/>
              </a:spcBef>
            </a:pPr>
            <a:r>
              <a:rPr kumimoji="0" lang="es-ES" sz="2000" b="0" i="0" u="none" strike="noStrike" kern="1200" cap="none" spc="0" normalizeH="0" baseline="0" dirty="0" smtClean="0">
                <a:ln>
                  <a:noFill/>
                </a:ln>
                <a:solidFill>
                  <a:schemeClr val="tx1"/>
                </a:solidFill>
                <a:effectLst/>
                <a:uLnTx/>
                <a:uFillTx/>
                <a:latin typeface="+mj-lt"/>
                <a:ea typeface="+mj-ea"/>
                <a:cs typeface="+mj-cs"/>
              </a:rPr>
              <a:t>Al terminar damos clic</a:t>
            </a:r>
            <a:r>
              <a:rPr kumimoji="0" lang="es-ES" sz="2000" b="0" i="0" u="none" strike="noStrike" kern="1200" cap="none" spc="0" normalizeH="0" dirty="0" smtClean="0">
                <a:ln>
                  <a:noFill/>
                </a:ln>
                <a:solidFill>
                  <a:schemeClr val="tx1"/>
                </a:solidFill>
                <a:effectLst/>
                <a:uLnTx/>
                <a:uFillTx/>
                <a:latin typeface="+mj-lt"/>
                <a:ea typeface="+mj-ea"/>
                <a:cs typeface="+mj-cs"/>
              </a:rPr>
              <a:t> en </a:t>
            </a:r>
            <a:r>
              <a:rPr kumimoji="0" lang="es-ES" sz="2000" b="0" i="0" u="none" strike="noStrike" kern="1200" cap="none" spc="0" normalizeH="0" dirty="0" err="1" smtClean="0">
                <a:ln>
                  <a:noFill/>
                </a:ln>
                <a:solidFill>
                  <a:schemeClr val="tx1"/>
                </a:solidFill>
                <a:effectLst/>
                <a:uLnTx/>
                <a:uFillTx/>
                <a:latin typeface="+mj-lt"/>
                <a:ea typeface="+mj-ea"/>
                <a:cs typeface="+mj-cs"/>
              </a:rPr>
              <a:t>Creat</a:t>
            </a:r>
            <a:r>
              <a:rPr kumimoji="0" lang="es-ES" sz="2000" b="0" i="0" u="none" strike="noStrike" kern="1200" cap="none" spc="0" normalizeH="0" dirty="0" smtClean="0">
                <a:ln>
                  <a:noFill/>
                </a:ln>
                <a:solidFill>
                  <a:schemeClr val="tx1"/>
                </a:solidFill>
                <a:effectLst/>
                <a:uLnTx/>
                <a:uFillTx/>
                <a:latin typeface="+mj-lt"/>
                <a:ea typeface="+mj-ea"/>
                <a:cs typeface="+mj-cs"/>
              </a:rPr>
              <a:t> </a:t>
            </a:r>
            <a:r>
              <a:rPr kumimoji="0" lang="es-ES" sz="2000" b="0" i="0" u="none" strike="noStrike" kern="1200" cap="none" spc="0" normalizeH="0" dirty="0" err="1" smtClean="0">
                <a:ln>
                  <a:noFill/>
                </a:ln>
                <a:solidFill>
                  <a:schemeClr val="tx1"/>
                </a:solidFill>
                <a:effectLst/>
                <a:uLnTx/>
                <a:uFillTx/>
                <a:latin typeface="+mj-lt"/>
                <a:ea typeface="+mj-ea"/>
                <a:cs typeface="+mj-cs"/>
              </a:rPr>
              <a:t>Pull</a:t>
            </a:r>
            <a:r>
              <a:rPr kumimoji="0" lang="es-ES" sz="2000" b="0" i="0" u="none" strike="noStrike" kern="1200" cap="none" spc="0" normalizeH="0" dirty="0" smtClean="0">
                <a:ln>
                  <a:noFill/>
                </a:ln>
                <a:solidFill>
                  <a:schemeClr val="tx1"/>
                </a:solidFill>
                <a:effectLst/>
                <a:uLnTx/>
                <a:uFillTx/>
                <a:latin typeface="+mj-lt"/>
                <a:ea typeface="+mj-ea"/>
                <a:cs typeface="+mj-cs"/>
              </a:rPr>
              <a:t> </a:t>
            </a:r>
            <a:r>
              <a:rPr kumimoji="0" lang="es-ES" sz="2000" b="0" i="0" u="none" strike="noStrike" kern="1200" cap="none" spc="0" normalizeH="0" dirty="0" err="1" smtClean="0">
                <a:ln>
                  <a:noFill/>
                </a:ln>
                <a:solidFill>
                  <a:schemeClr val="tx1"/>
                </a:solidFill>
                <a:effectLst/>
                <a:uLnTx/>
                <a:uFillTx/>
                <a:latin typeface="+mj-lt"/>
                <a:ea typeface="+mj-ea"/>
                <a:cs typeface="+mj-cs"/>
              </a:rPr>
              <a:t>Request</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7410" name="Picture 2" descr="C:\Users\José\Desktop\npr3.jpg"/>
          <p:cNvPicPr>
            <a:picLocks noChangeAspect="1" noChangeArrowheads="1"/>
          </p:cNvPicPr>
          <p:nvPr/>
        </p:nvPicPr>
        <p:blipFill>
          <a:blip r:embed="rId3" cstate="print"/>
          <a:srcRect/>
          <a:stretch>
            <a:fillRect/>
          </a:stretch>
        </p:blipFill>
        <p:spPr bwMode="auto">
          <a:xfrm>
            <a:off x="1187624" y="2201897"/>
            <a:ext cx="6912768" cy="4539471"/>
          </a:xfrm>
          <a:prstGeom prst="rect">
            <a:avLst/>
          </a:prstGeom>
          <a:noFill/>
        </p:spPr>
      </p:pic>
    </p:spTree>
  </p:cSld>
  <p:clrMapOvr>
    <a:masterClrMapping/>
  </p:clrMapOvr>
  <p:transition spd="med"/>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87424"/>
            <a:ext cx="8568952" cy="3600400"/>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Inmediatamente nos manda a el perfil de </a:t>
            </a:r>
            <a:r>
              <a:rPr lang="es-ES" sz="2000" noProof="0" dirty="0" err="1" smtClean="0">
                <a:latin typeface="+mj-lt"/>
                <a:ea typeface="+mj-ea"/>
                <a:cs typeface="+mj-cs"/>
              </a:rPr>
              <a:t>jquery</a:t>
            </a:r>
            <a:r>
              <a:rPr lang="es-ES" sz="2000" noProof="0" dirty="0" smtClean="0">
                <a:latin typeface="+mj-lt"/>
                <a:ea typeface="+mj-ea"/>
                <a:cs typeface="+mj-cs"/>
              </a:rPr>
              <a:t> a un portal que se creo específicamente para nuestra petición. Ahí podemos ver los comentarios de los dueños y demás personas que se quieran unir al debate.</a:t>
            </a:r>
            <a:endParaRPr kumimoji="0" lang="es-MX"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8434" name="Picture 2" descr="C:\Users\José\Desktop\petixcion.jpg"/>
          <p:cNvPicPr>
            <a:picLocks noChangeAspect="1" noChangeArrowheads="1"/>
          </p:cNvPicPr>
          <p:nvPr/>
        </p:nvPicPr>
        <p:blipFill>
          <a:blip r:embed="rId3" cstate="print"/>
          <a:srcRect/>
          <a:stretch>
            <a:fillRect/>
          </a:stretch>
        </p:blipFill>
        <p:spPr bwMode="auto">
          <a:xfrm>
            <a:off x="1187624" y="1988840"/>
            <a:ext cx="6984776" cy="4695020"/>
          </a:xfrm>
          <a:prstGeom prst="rect">
            <a:avLst/>
          </a:prstGeom>
          <a:noFill/>
        </p:spPr>
      </p:pic>
    </p:spTree>
  </p:cSld>
  <p:clrMapOvr>
    <a:masterClrMapping/>
  </p:clrMapOvr>
  <p:transition spd="med"/>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568952" cy="3600400"/>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Para este caso, si vamos al perfil de </a:t>
            </a:r>
            <a:r>
              <a:rPr lang="es-ES" sz="2000" noProof="0" dirty="0" err="1" smtClean="0">
                <a:latin typeface="+mj-lt"/>
                <a:ea typeface="+mj-ea"/>
                <a:cs typeface="+mj-cs"/>
              </a:rPr>
              <a:t>jquery</a:t>
            </a:r>
            <a:r>
              <a:rPr lang="es-ES" sz="2000" noProof="0" dirty="0" smtClean="0">
                <a:latin typeface="+mj-lt"/>
                <a:ea typeface="+mj-ea"/>
                <a:cs typeface="+mj-cs"/>
              </a:rPr>
              <a:t> y damos clic en la pestaña de </a:t>
            </a:r>
            <a:r>
              <a:rPr lang="es-ES" sz="2000" noProof="0" dirty="0" err="1" smtClean="0">
                <a:latin typeface="+mj-lt"/>
                <a:ea typeface="+mj-ea"/>
                <a:cs typeface="+mj-cs"/>
              </a:rPr>
              <a:t>Pull</a:t>
            </a:r>
            <a:r>
              <a:rPr lang="es-ES" sz="2000" noProof="0" dirty="0" smtClean="0">
                <a:latin typeface="+mj-lt"/>
                <a:ea typeface="+mj-ea"/>
                <a:cs typeface="+mj-cs"/>
              </a:rPr>
              <a:t> </a:t>
            </a:r>
            <a:r>
              <a:rPr lang="es-ES" sz="2000" noProof="0" dirty="0" err="1" smtClean="0">
                <a:latin typeface="+mj-lt"/>
                <a:ea typeface="+mj-ea"/>
                <a:cs typeface="+mj-cs"/>
              </a:rPr>
              <a:t>Request</a:t>
            </a:r>
            <a:r>
              <a:rPr lang="es-ES" sz="2000" noProof="0" dirty="0" smtClean="0">
                <a:latin typeface="+mj-lt"/>
                <a:ea typeface="+mj-ea"/>
                <a:cs typeface="+mj-cs"/>
              </a:rPr>
              <a:t> nos daremos cuenta que hay 14 peticiones de una modificación y entre ellas se encuentra nuestra petición. </a:t>
            </a:r>
            <a:r>
              <a:rPr lang="es-ES" sz="2000" dirty="0" smtClean="0">
                <a:latin typeface="+mj-lt"/>
                <a:ea typeface="+mj-ea"/>
                <a:cs typeface="+mj-cs"/>
              </a:rPr>
              <a:t>Si le diéramos clic nos mandaría al portal que fue creado para nuestro caso.</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9458" name="Picture 2" descr="C:\Users\José\Desktop\petiquery.jpg"/>
          <p:cNvPicPr>
            <a:picLocks noChangeAspect="1" noChangeArrowheads="1"/>
          </p:cNvPicPr>
          <p:nvPr/>
        </p:nvPicPr>
        <p:blipFill>
          <a:blip r:embed="rId3" cstate="print"/>
          <a:srcRect/>
          <a:stretch>
            <a:fillRect/>
          </a:stretch>
        </p:blipFill>
        <p:spPr bwMode="auto">
          <a:xfrm>
            <a:off x="179512" y="2276872"/>
            <a:ext cx="8784976" cy="4285144"/>
          </a:xfrm>
          <a:prstGeom prst="rect">
            <a:avLst/>
          </a:prstGeom>
          <a:noFill/>
        </p:spPr>
      </p:pic>
    </p:spTree>
  </p:cSld>
  <p:clrMapOvr>
    <a:masterClrMapping/>
  </p:clrMapOvr>
  <p:transition spd="med"/>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71400"/>
            <a:ext cx="8568952" cy="3600400"/>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Si el usuario le gusta nuestro cambio lo aceptara y lo agregará a su repositorio.</a:t>
            </a:r>
          </a:p>
          <a:p>
            <a:pPr lvl="0">
              <a:spcBef>
                <a:spcPct val="0"/>
              </a:spcBef>
            </a:pPr>
            <a:r>
              <a:rPr kumimoji="0" lang="es-ES" sz="2000" b="0" i="0" u="none" strike="noStrike" kern="1200" cap="none" spc="0" normalizeH="0" baseline="0" dirty="0" smtClean="0">
                <a:ln>
                  <a:noFill/>
                </a:ln>
                <a:solidFill>
                  <a:schemeClr val="tx1"/>
                </a:solidFill>
                <a:effectLst/>
                <a:uLnTx/>
                <a:uFillTx/>
                <a:latin typeface="+mj-lt"/>
                <a:ea typeface="+mj-ea"/>
                <a:cs typeface="+mj-cs"/>
              </a:rPr>
              <a:t>Si nosotros decidimos que ya no queremos que nuestra petición siga ahí, podemos cancelar el </a:t>
            </a:r>
            <a:r>
              <a:rPr kumimoji="0" lang="es-ES" sz="2000" b="0" i="0" u="none" strike="noStrike" kern="1200" cap="none" spc="0" normalizeH="0" baseline="0" dirty="0" err="1" smtClean="0">
                <a:ln>
                  <a:noFill/>
                </a:ln>
                <a:solidFill>
                  <a:schemeClr val="tx1"/>
                </a:solidFill>
                <a:effectLst/>
                <a:uLnTx/>
                <a:uFillTx/>
                <a:latin typeface="+mj-lt"/>
                <a:ea typeface="+mj-ea"/>
                <a:cs typeface="+mj-cs"/>
              </a:rPr>
              <a:t>Pull</a:t>
            </a:r>
            <a:r>
              <a:rPr kumimoji="0" lang="es-ES" sz="2000" b="0" i="0" u="none" strike="noStrike" kern="1200" cap="none" spc="0" normalizeH="0" baseline="0" dirty="0" smtClean="0">
                <a:ln>
                  <a:noFill/>
                </a:ln>
                <a:solidFill>
                  <a:schemeClr val="tx1"/>
                </a:solidFill>
                <a:effectLst/>
                <a:uLnTx/>
                <a:uFillTx/>
                <a:latin typeface="+mj-lt"/>
                <a:ea typeface="+mj-ea"/>
                <a:cs typeface="+mj-cs"/>
              </a:rPr>
              <a:t> </a:t>
            </a:r>
            <a:r>
              <a:rPr kumimoji="0" lang="es-ES" sz="2000" b="0" i="0" u="none" strike="noStrike" kern="1200" cap="none" spc="0" normalizeH="0" baseline="0" dirty="0" err="1" smtClean="0">
                <a:ln>
                  <a:noFill/>
                </a:ln>
                <a:solidFill>
                  <a:schemeClr val="tx1"/>
                </a:solidFill>
                <a:effectLst/>
                <a:uLnTx/>
                <a:uFillTx/>
                <a:latin typeface="+mj-lt"/>
                <a:ea typeface="+mj-ea"/>
                <a:cs typeface="+mj-cs"/>
              </a:rPr>
              <a:t>Request</a:t>
            </a:r>
            <a:r>
              <a:rPr kumimoji="0" lang="es-ES" sz="2000" b="0" i="0" u="none" strike="noStrike" kern="1200" cap="none" spc="0" normalizeH="0" dirty="0" smtClean="0">
                <a:ln>
                  <a:noFill/>
                </a:ln>
                <a:solidFill>
                  <a:schemeClr val="tx1"/>
                </a:solidFill>
                <a:effectLst/>
                <a:uLnTx/>
                <a:uFillTx/>
                <a:latin typeface="+mj-lt"/>
                <a:ea typeface="+mj-ea"/>
                <a:cs typeface="+mj-cs"/>
              </a:rPr>
              <a:t> desde el portal que se nos creo para el caso.</a:t>
            </a:r>
          </a:p>
          <a:p>
            <a:pPr lvl="0">
              <a:spcBef>
                <a:spcPct val="0"/>
              </a:spcBef>
            </a:pPr>
            <a:r>
              <a:rPr lang="es-ES" sz="2000" baseline="0" noProof="0" dirty="0" smtClean="0">
                <a:latin typeface="+mj-lt"/>
                <a:ea typeface="+mj-ea"/>
                <a:cs typeface="+mj-cs"/>
              </a:rPr>
              <a:t>En</a:t>
            </a:r>
            <a:r>
              <a:rPr lang="es-ES" sz="2000" noProof="0" dirty="0" smtClean="0">
                <a:latin typeface="+mj-lt"/>
                <a:ea typeface="+mj-ea"/>
                <a:cs typeface="+mj-cs"/>
              </a:rPr>
              <a:t> la parte inferior hay un botón que dice </a:t>
            </a:r>
            <a:r>
              <a:rPr lang="es-ES" sz="2000" noProof="0" dirty="0" err="1" smtClean="0">
                <a:latin typeface="+mj-lt"/>
                <a:ea typeface="+mj-ea"/>
                <a:cs typeface="+mj-cs"/>
              </a:rPr>
              <a:t>Close</a:t>
            </a:r>
            <a:r>
              <a:rPr lang="es-ES" sz="2000" noProof="0" dirty="0" smtClean="0">
                <a:latin typeface="+mj-lt"/>
                <a:ea typeface="+mj-ea"/>
                <a:cs typeface="+mj-cs"/>
              </a:rPr>
              <a:t> </a:t>
            </a:r>
            <a:r>
              <a:rPr lang="es-ES" sz="2000" noProof="0" dirty="0" err="1" smtClean="0">
                <a:latin typeface="+mj-lt"/>
                <a:ea typeface="+mj-ea"/>
                <a:cs typeface="+mj-cs"/>
              </a:rPr>
              <a:t>Pull</a:t>
            </a:r>
            <a:r>
              <a:rPr lang="es-ES" sz="2000" noProof="0" dirty="0" smtClean="0">
                <a:latin typeface="+mj-lt"/>
                <a:ea typeface="+mj-ea"/>
                <a:cs typeface="+mj-cs"/>
              </a:rPr>
              <a:t> </a:t>
            </a:r>
            <a:r>
              <a:rPr lang="es-ES" sz="2000" noProof="0" dirty="0" err="1" smtClean="0">
                <a:latin typeface="+mj-lt"/>
                <a:ea typeface="+mj-ea"/>
                <a:cs typeface="+mj-cs"/>
              </a:rPr>
              <a:t>Request</a:t>
            </a:r>
            <a:r>
              <a:rPr lang="es-ES" sz="2000" noProof="0" dirty="0" smtClean="0">
                <a:latin typeface="+mj-lt"/>
                <a:ea typeface="+mj-ea"/>
                <a:cs typeface="+mj-cs"/>
              </a:rPr>
              <a:t>, al presionarlo nuestra petición será borrada.</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Pull</a:t>
            </a:r>
            <a:r>
              <a:rPr lang="es-ES" sz="4000" noProof="0" dirty="0" smtClean="0">
                <a:latin typeface="+mj-lt"/>
                <a:ea typeface="+mj-ea"/>
                <a:cs typeface="+mj-cs"/>
              </a:rPr>
              <a:t> </a:t>
            </a:r>
            <a:r>
              <a:rPr lang="es-ES" sz="4000" noProof="0" dirty="0" err="1" smtClean="0">
                <a:latin typeface="+mj-lt"/>
                <a:ea typeface="+mj-ea"/>
                <a:cs typeface="+mj-cs"/>
              </a:rPr>
              <a:t>Request</a:t>
            </a:r>
            <a:r>
              <a:rPr lang="es-ES" sz="4000" noProof="0" dirty="0" smtClean="0">
                <a:latin typeface="+mj-lt"/>
                <a:ea typeface="+mj-ea"/>
                <a:cs typeface="+mj-cs"/>
              </a:rPr>
              <a:t> y </a:t>
            </a:r>
            <a:r>
              <a:rPr lang="es-ES" sz="4000" noProof="0" dirty="0" err="1" smtClean="0">
                <a:latin typeface="+mj-lt"/>
                <a:ea typeface="+mj-ea"/>
                <a:cs typeface="+mj-cs"/>
              </a:rPr>
              <a:t>Fork</a:t>
            </a:r>
            <a:r>
              <a:rPr lang="es-ES" sz="4000" noProof="0" dirty="0" smtClean="0">
                <a:latin typeface="+mj-lt"/>
                <a:ea typeface="+mj-ea"/>
                <a:cs typeface="+mj-cs"/>
              </a:rPr>
              <a:t> </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0483" name="Picture 3" descr="C:\Users\José\Desktop\colse.jpg"/>
          <p:cNvPicPr>
            <a:picLocks noChangeAspect="1" noChangeArrowheads="1"/>
          </p:cNvPicPr>
          <p:nvPr/>
        </p:nvPicPr>
        <p:blipFill>
          <a:blip r:embed="rId3" cstate="print"/>
          <a:srcRect/>
          <a:stretch>
            <a:fillRect/>
          </a:stretch>
        </p:blipFill>
        <p:spPr bwMode="auto">
          <a:xfrm>
            <a:off x="1187624" y="2492896"/>
            <a:ext cx="7272808" cy="4256732"/>
          </a:xfrm>
          <a:prstGeom prst="rect">
            <a:avLst/>
          </a:prstGeom>
          <a:noFill/>
        </p:spPr>
      </p:pic>
    </p:spTree>
  </p:cSld>
  <p:clrMapOvr>
    <a:masterClrMapping/>
  </p:clrMapOvr>
  <p:transition spd="med"/>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2.- Gráficas</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err="1" smtClean="0"/>
              <a:t>Diff</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72008" y="583514"/>
            <a:ext cx="8964488" cy="8248412"/>
          </a:xfrm>
          <a:prstGeom prst="rect">
            <a:avLst/>
          </a:prstGeom>
          <a:noFill/>
        </p:spPr>
        <p:txBody>
          <a:bodyPr wrap="square" rtlCol="0">
            <a:spAutoFit/>
          </a:bodyPr>
          <a:lstStyle/>
          <a:p>
            <a:endParaRPr lang="es-ES" sz="2400" dirty="0" smtClean="0"/>
          </a:p>
          <a:p>
            <a:r>
              <a:rPr lang="es-ES" sz="2400" dirty="0" err="1" smtClean="0"/>
              <a:t>git</a:t>
            </a:r>
            <a:r>
              <a:rPr lang="es-ES" sz="2400" dirty="0" smtClean="0"/>
              <a:t> </a:t>
            </a:r>
            <a:r>
              <a:rPr lang="es-ES" sz="2400" dirty="0" err="1" smtClean="0"/>
              <a:t>diff</a:t>
            </a:r>
            <a:r>
              <a:rPr lang="es-ES" sz="2400" dirty="0" smtClean="0"/>
              <a:t> </a:t>
            </a:r>
            <a:r>
              <a:rPr lang="es-ES" sz="2400" dirty="0" smtClean="0"/>
              <a:t>--</a:t>
            </a:r>
            <a:r>
              <a:rPr lang="es-ES" sz="2400" dirty="0" err="1" smtClean="0"/>
              <a:t>stat</a:t>
            </a:r>
            <a:r>
              <a:rPr lang="es-ES" sz="2400" dirty="0" smtClean="0"/>
              <a:t>				</a:t>
            </a:r>
            <a:r>
              <a:rPr lang="es-ES" dirty="0" smtClean="0"/>
              <a:t>//El </a:t>
            </a:r>
            <a:r>
              <a:rPr lang="es-ES" dirty="0" err="1" smtClean="0"/>
              <a:t>subfijo</a:t>
            </a:r>
            <a:r>
              <a:rPr lang="es-ES" dirty="0" smtClean="0"/>
              <a:t> --</a:t>
            </a:r>
            <a:r>
              <a:rPr lang="es-ES" dirty="0" err="1" smtClean="0"/>
              <a:t>stat</a:t>
            </a:r>
            <a:r>
              <a:rPr lang="es-ES" dirty="0" smtClean="0"/>
              <a:t> afecta al comando que se 					haya elegido como prefijo, obligando a que 					en el resultado de la diferencia que se busca 					la información aparezca comprimida.</a:t>
            </a:r>
            <a:r>
              <a:rPr lang="es-ES" sz="2400" dirty="0" smtClean="0"/>
              <a:t>	</a:t>
            </a:r>
            <a:endParaRPr lang="es-ES" sz="2400" dirty="0" smtClean="0"/>
          </a:p>
          <a:p>
            <a:endParaRPr lang="es-ES" sz="2400" dirty="0" smtClean="0"/>
          </a:p>
          <a:p>
            <a:r>
              <a:rPr lang="es-ES" sz="2400" dirty="0" err="1" smtClean="0"/>
              <a:t>git</a:t>
            </a:r>
            <a:r>
              <a:rPr lang="es-ES" sz="2400" dirty="0" smtClean="0"/>
              <a:t> </a:t>
            </a:r>
            <a:r>
              <a:rPr lang="es-ES" sz="2400" dirty="0" err="1" smtClean="0"/>
              <a:t>diff</a:t>
            </a:r>
            <a:r>
              <a:rPr lang="es-ES" sz="2400" dirty="0" smtClean="0"/>
              <a:t>  --color-</a:t>
            </a:r>
            <a:r>
              <a:rPr lang="es-ES" sz="2400" dirty="0" err="1" smtClean="0"/>
              <a:t>words</a:t>
            </a:r>
            <a:r>
              <a:rPr lang="es-ES" sz="2400" dirty="0" smtClean="0"/>
              <a:t>	</a:t>
            </a:r>
            <a:r>
              <a:rPr lang="es-ES" sz="4000" dirty="0" smtClean="0"/>
              <a:t>		</a:t>
            </a:r>
            <a:r>
              <a:rPr lang="es-ES" sz="1400" dirty="0" smtClean="0"/>
              <a:t>// </a:t>
            </a:r>
            <a:r>
              <a:rPr lang="es-ES" dirty="0" smtClean="0"/>
              <a:t>El </a:t>
            </a:r>
            <a:r>
              <a:rPr lang="es-ES" dirty="0" err="1" smtClean="0"/>
              <a:t>subfijo</a:t>
            </a:r>
            <a:r>
              <a:rPr lang="es-ES" dirty="0" smtClean="0"/>
              <a:t> </a:t>
            </a:r>
            <a:r>
              <a:rPr lang="es-ES" dirty="0" smtClean="0"/>
              <a:t>--color-</a:t>
            </a:r>
            <a:r>
              <a:rPr lang="es-ES" dirty="0" err="1" smtClean="0"/>
              <a:t>words</a:t>
            </a:r>
            <a:r>
              <a:rPr lang="es-ES" dirty="0" smtClean="0"/>
              <a:t> </a:t>
            </a:r>
            <a:r>
              <a:rPr lang="es-ES" dirty="0" smtClean="0"/>
              <a:t>afecta al comando </a:t>
            </a:r>
            <a:r>
              <a:rPr lang="es-ES" dirty="0" smtClean="0"/>
              <a:t>					que se haya </a:t>
            </a:r>
            <a:r>
              <a:rPr lang="es-ES" dirty="0" smtClean="0"/>
              <a:t>elegido como prefijo, obligando </a:t>
            </a:r>
            <a:r>
              <a:rPr lang="es-ES" dirty="0" smtClean="0"/>
              <a:t>					a que en </a:t>
            </a:r>
            <a:r>
              <a:rPr lang="es-ES" dirty="0" smtClean="0"/>
              <a:t>el resultado de la diferencia que se </a:t>
            </a:r>
            <a:r>
              <a:rPr lang="es-ES" dirty="0" smtClean="0"/>
              <a:t>					busca aparezcan solo las palabras diferentes 					y no los enunciados completos.</a:t>
            </a:r>
            <a:endParaRPr lang="es-ES" sz="1400" dirty="0" smtClean="0"/>
          </a:p>
          <a:p>
            <a:endParaRPr lang="es-ES" sz="4000" dirty="0" smtClean="0"/>
          </a:p>
          <a:p>
            <a:r>
              <a:rPr lang="es-ES" sz="2400" dirty="0" err="1" smtClean="0"/>
              <a:t>git</a:t>
            </a:r>
            <a:r>
              <a:rPr lang="es-ES" sz="2400" dirty="0" smtClean="0"/>
              <a:t> </a:t>
            </a:r>
            <a:r>
              <a:rPr lang="es-ES" sz="2400" dirty="0" err="1" smtClean="0"/>
              <a:t>diff</a:t>
            </a:r>
            <a:r>
              <a:rPr lang="es-ES" sz="2400" dirty="0" smtClean="0"/>
              <a:t>  --</a:t>
            </a:r>
            <a:r>
              <a:rPr lang="es-ES" sz="2400" dirty="0" err="1" smtClean="0"/>
              <a:t>word-diff</a:t>
            </a:r>
            <a:r>
              <a:rPr lang="es-ES" sz="4000" dirty="0" smtClean="0"/>
              <a:t>			</a:t>
            </a:r>
            <a:r>
              <a:rPr lang="es-ES" sz="1400" dirty="0" smtClean="0"/>
              <a:t> </a:t>
            </a:r>
            <a:r>
              <a:rPr lang="es-ES" dirty="0" smtClean="0"/>
              <a:t>// El </a:t>
            </a:r>
            <a:r>
              <a:rPr lang="es-ES" dirty="0" err="1" smtClean="0"/>
              <a:t>subfijo</a:t>
            </a:r>
            <a:r>
              <a:rPr lang="es-ES" dirty="0" smtClean="0"/>
              <a:t> </a:t>
            </a:r>
            <a:r>
              <a:rPr lang="es-ES" dirty="0" smtClean="0"/>
              <a:t>--</a:t>
            </a:r>
            <a:r>
              <a:rPr lang="es-ES" dirty="0" err="1" smtClean="0"/>
              <a:t>word-diff</a:t>
            </a:r>
            <a:r>
              <a:rPr lang="es-ES" dirty="0" smtClean="0"/>
              <a:t> </a:t>
            </a:r>
            <a:r>
              <a:rPr lang="es-ES" dirty="0" smtClean="0"/>
              <a:t>afecta al comando 					que se haya elegido como prefijo, obligando 					a que en el resultado de la diferencia que se 					busca aparezcan solo las palabras diferentes 					y no los enunciados completos.</a:t>
            </a:r>
          </a:p>
          <a:p>
            <a:endParaRPr lang="es-ES" sz="1400" dirty="0" smtClean="0"/>
          </a:p>
          <a:p>
            <a:endParaRPr lang="es-ES" sz="2400" dirty="0" smtClean="0"/>
          </a:p>
          <a:p>
            <a:endParaRPr lang="es-ES" sz="2400" dirty="0" smtClean="0"/>
          </a:p>
          <a:p>
            <a:endParaRPr lang="es-ES" sz="2400" dirty="0" smtClean="0"/>
          </a:p>
          <a:p>
            <a:endParaRPr lang="es-ES" sz="2400" dirty="0" smtClean="0"/>
          </a:p>
          <a:p>
            <a:endParaRPr lang="es-ES" sz="2400" dirty="0" smtClean="0"/>
          </a:p>
        </p:txBody>
      </p:sp>
    </p:spTree>
  </p:cSld>
  <p:clrMapOvr>
    <a:masterClrMapping/>
  </p:clrMapOvr>
  <p:transition spd="med"/>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71400"/>
            <a:ext cx="8568952" cy="3600400"/>
          </a:xfrm>
          <a:prstGeom prst="rect">
            <a:avLst/>
          </a:prstGeom>
        </p:spPr>
        <p:txBody>
          <a:bodyPr vert="horz" lIns="91440" tIns="45720" rIns="91440" bIns="45720" rtlCol="0" anchor="ctr">
            <a:normAutofit/>
          </a:bodyPr>
          <a:lstStyle/>
          <a:p>
            <a:pPr lvl="0">
              <a:spcBef>
                <a:spcPct val="0"/>
              </a:spcBef>
            </a:pPr>
            <a:r>
              <a:rPr lang="es-ES" sz="2400" noProof="0" dirty="0" err="1" smtClean="0">
                <a:latin typeface="+mj-lt"/>
                <a:ea typeface="+mj-ea"/>
                <a:cs typeface="+mj-cs"/>
              </a:rPr>
              <a:t>Github</a:t>
            </a:r>
            <a:r>
              <a:rPr lang="es-ES" sz="2400" noProof="0" dirty="0" smtClean="0">
                <a:latin typeface="+mj-lt"/>
                <a:ea typeface="+mj-ea"/>
                <a:cs typeface="+mj-cs"/>
              </a:rPr>
              <a:t> nos ofrece graficas que nos ayudan a entender mejor nuestro proyecto.</a:t>
            </a:r>
          </a:p>
          <a:p>
            <a:pPr lvl="0">
              <a:spcBef>
                <a:spcPct val="0"/>
              </a:spcBef>
            </a:pPr>
            <a:r>
              <a:rPr kumimoji="0" lang="es-ES" sz="2400" b="0" i="0" u="none" strike="noStrike" kern="1200" cap="none" spc="0" normalizeH="0" baseline="0" dirty="0" smtClean="0">
                <a:ln>
                  <a:noFill/>
                </a:ln>
                <a:solidFill>
                  <a:schemeClr val="tx1"/>
                </a:solidFill>
                <a:effectLst/>
                <a:uLnTx/>
                <a:uFillTx/>
                <a:latin typeface="+mj-lt"/>
                <a:ea typeface="+mj-ea"/>
                <a:cs typeface="+mj-cs"/>
              </a:rPr>
              <a:t>Para acceder a ellas en el</a:t>
            </a:r>
            <a:r>
              <a:rPr kumimoji="0" lang="es-ES" sz="2400" b="0" i="0" u="none" strike="noStrike" kern="1200" cap="none" spc="0" normalizeH="0" dirty="0" smtClean="0">
                <a:ln>
                  <a:noFill/>
                </a:ln>
                <a:solidFill>
                  <a:schemeClr val="tx1"/>
                </a:solidFill>
                <a:effectLst/>
                <a:uLnTx/>
                <a:uFillTx/>
                <a:latin typeface="+mj-lt"/>
                <a:ea typeface="+mj-ea"/>
                <a:cs typeface="+mj-cs"/>
              </a:rPr>
              <a:t> repositorio que queremos consultar debemos darle clic a la pestaña de </a:t>
            </a:r>
            <a:r>
              <a:rPr kumimoji="0" lang="es-ES" sz="2400" b="0" i="0" u="none" strike="noStrike" kern="1200" cap="none" spc="0" normalizeH="0" dirty="0" err="1" smtClean="0">
                <a:ln>
                  <a:noFill/>
                </a:ln>
                <a:solidFill>
                  <a:schemeClr val="tx1"/>
                </a:solidFill>
                <a:effectLst/>
                <a:uLnTx/>
                <a:uFillTx/>
                <a:latin typeface="+mj-lt"/>
                <a:ea typeface="+mj-ea"/>
                <a:cs typeface="+mj-cs"/>
              </a:rPr>
              <a:t>Graphs</a:t>
            </a:r>
            <a:r>
              <a:rPr kumimoji="0" lang="es-ES" sz="2400" b="0" i="0" u="none" strike="noStrike" kern="1200" cap="none" spc="0" normalizeH="0" dirty="0" smtClean="0">
                <a:ln>
                  <a:noFill/>
                </a:ln>
                <a:solidFill>
                  <a:schemeClr val="tx1"/>
                </a:solidFill>
                <a:effectLst/>
                <a:uLnTx/>
                <a:uFillTx/>
                <a:latin typeface="+mj-lt"/>
                <a:ea typeface="+mj-ea"/>
                <a:cs typeface="+mj-cs"/>
              </a:rPr>
              <a:t>.</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1506" name="Picture 2" descr="C:\Users\José\Desktop\graphs.jpg"/>
          <p:cNvPicPr>
            <a:picLocks noChangeAspect="1" noChangeArrowheads="1"/>
          </p:cNvPicPr>
          <p:nvPr/>
        </p:nvPicPr>
        <p:blipFill>
          <a:blip r:embed="rId3" cstate="print"/>
          <a:srcRect/>
          <a:stretch>
            <a:fillRect/>
          </a:stretch>
        </p:blipFill>
        <p:spPr bwMode="auto">
          <a:xfrm>
            <a:off x="144016" y="3284984"/>
            <a:ext cx="8676456" cy="1866447"/>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568952" cy="3600400"/>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La pestaña de contribuidores nos dice que miembros de nuestro equipo o personas ajenas a los contribuidores han aportado al proyecto y en que medida.</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2530" name="Picture 2" descr="C:\Users\José\Desktop\contribuidores.jpg"/>
          <p:cNvPicPr>
            <a:picLocks noChangeAspect="1" noChangeArrowheads="1"/>
          </p:cNvPicPr>
          <p:nvPr/>
        </p:nvPicPr>
        <p:blipFill>
          <a:blip r:embed="rId3" cstate="print"/>
          <a:srcRect/>
          <a:stretch>
            <a:fillRect/>
          </a:stretch>
        </p:blipFill>
        <p:spPr bwMode="auto">
          <a:xfrm>
            <a:off x="827584" y="2276872"/>
            <a:ext cx="7610832" cy="4432845"/>
          </a:xfrm>
          <a:prstGeom prst="rect">
            <a:avLst/>
          </a:prstGeom>
          <a:noFill/>
        </p:spPr>
      </p:pic>
    </p:spTree>
  </p:cSld>
  <p:clrMapOvr>
    <a:masterClrMapping/>
  </p:clrMapOvr>
  <p:transition spd="med"/>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459432"/>
            <a:ext cx="8568952" cy="3600400"/>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Trafico muestra la cantidad de personas que se han acercado al proyecto a lo largo del tiempo. Ya sea para clonar, realizar un </a:t>
            </a:r>
            <a:r>
              <a:rPr lang="es-ES" sz="2400" noProof="0" dirty="0" err="1" smtClean="0">
                <a:latin typeface="+mj-lt"/>
                <a:ea typeface="+mj-ea"/>
                <a:cs typeface="+mj-cs"/>
              </a:rPr>
              <a:t>fork</a:t>
            </a:r>
            <a:r>
              <a:rPr lang="es-ES" sz="2400" noProof="0" dirty="0" smtClean="0">
                <a:latin typeface="+mj-lt"/>
                <a:ea typeface="+mj-ea"/>
                <a:cs typeface="+mj-cs"/>
              </a:rPr>
              <a:t> o simplemente inspeccionar.</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3554" name="Picture 2" descr="C:\Users\José\Desktop\trafico.jpg"/>
          <p:cNvPicPr>
            <a:picLocks noChangeAspect="1" noChangeArrowheads="1"/>
          </p:cNvPicPr>
          <p:nvPr/>
        </p:nvPicPr>
        <p:blipFill>
          <a:blip r:embed="rId3" cstate="print"/>
          <a:srcRect/>
          <a:stretch>
            <a:fillRect/>
          </a:stretch>
        </p:blipFill>
        <p:spPr bwMode="auto">
          <a:xfrm>
            <a:off x="1331640" y="1988840"/>
            <a:ext cx="6552728" cy="4686075"/>
          </a:xfrm>
          <a:prstGeom prst="rect">
            <a:avLst/>
          </a:prstGeom>
          <a:noFill/>
        </p:spPr>
      </p:pic>
    </p:spTree>
  </p:cSld>
  <p:clrMapOvr>
    <a:masterClrMapping/>
  </p:clrMapOvr>
  <p:transition spd="med"/>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75456"/>
            <a:ext cx="8568952" cy="3600400"/>
          </a:xfrm>
          <a:prstGeom prst="rect">
            <a:avLst/>
          </a:prstGeom>
        </p:spPr>
        <p:txBody>
          <a:bodyPr vert="horz" lIns="91440" tIns="45720" rIns="91440" bIns="45720" rtlCol="0" anchor="ctr">
            <a:normAutofit/>
          </a:bodyPr>
          <a:lstStyle/>
          <a:p>
            <a:pPr lvl="0">
              <a:spcBef>
                <a:spcPct val="0"/>
              </a:spcBef>
            </a:pPr>
            <a:r>
              <a:rPr lang="es-ES" sz="2400" noProof="0" dirty="0" err="1" smtClean="0">
                <a:latin typeface="+mj-lt"/>
                <a:ea typeface="+mj-ea"/>
                <a:cs typeface="+mj-cs"/>
              </a:rPr>
              <a:t>Commit</a:t>
            </a:r>
            <a:r>
              <a:rPr lang="es-ES" sz="2400" noProof="0" dirty="0" smtClean="0">
                <a:latin typeface="+mj-lt"/>
                <a:ea typeface="+mj-ea"/>
                <a:cs typeface="+mj-cs"/>
              </a:rPr>
              <a:t> muestra los </a:t>
            </a:r>
            <a:r>
              <a:rPr lang="es-ES" sz="2400" noProof="0" dirty="0" err="1" smtClean="0">
                <a:latin typeface="+mj-lt"/>
                <a:ea typeface="+mj-ea"/>
                <a:cs typeface="+mj-cs"/>
              </a:rPr>
              <a:t>commits</a:t>
            </a:r>
            <a:r>
              <a:rPr lang="es-ES" sz="2400" noProof="0" dirty="0" smtClean="0">
                <a:latin typeface="+mj-lt"/>
                <a:ea typeface="+mj-ea"/>
                <a:cs typeface="+mj-cs"/>
              </a:rPr>
              <a:t> realizados por cada día.</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3556" name="Picture 4" descr="C:\Users\José\Desktop\commit.jpg"/>
          <p:cNvPicPr>
            <a:picLocks noChangeAspect="1" noChangeArrowheads="1"/>
          </p:cNvPicPr>
          <p:nvPr/>
        </p:nvPicPr>
        <p:blipFill>
          <a:blip r:embed="rId3" cstate="print"/>
          <a:srcRect/>
          <a:stretch>
            <a:fillRect/>
          </a:stretch>
        </p:blipFill>
        <p:spPr bwMode="auto">
          <a:xfrm>
            <a:off x="827584" y="1484784"/>
            <a:ext cx="7632848" cy="5256152"/>
          </a:xfrm>
          <a:prstGeom prst="rect">
            <a:avLst/>
          </a:prstGeom>
          <a:noFill/>
        </p:spPr>
      </p:pic>
    </p:spTree>
  </p:cSld>
  <p:clrMapOvr>
    <a:masterClrMapping/>
  </p:clrMapOvr>
  <p:transition spd="med"/>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75456"/>
            <a:ext cx="8568952" cy="3600400"/>
          </a:xfrm>
          <a:prstGeom prst="rect">
            <a:avLst/>
          </a:prstGeom>
        </p:spPr>
        <p:txBody>
          <a:bodyPr vert="horz" lIns="91440" tIns="45720" rIns="91440" bIns="45720" rtlCol="0" anchor="ctr">
            <a:normAutofit/>
          </a:bodyPr>
          <a:lstStyle/>
          <a:p>
            <a:pPr lvl="0">
              <a:spcBef>
                <a:spcPct val="0"/>
              </a:spcBef>
            </a:pPr>
            <a:r>
              <a:rPr lang="es-ES" sz="2400" noProof="0" dirty="0" err="1" smtClean="0">
                <a:latin typeface="+mj-lt"/>
                <a:ea typeface="+mj-ea"/>
                <a:cs typeface="+mj-cs"/>
              </a:rPr>
              <a:t>Code</a:t>
            </a:r>
            <a:r>
              <a:rPr lang="es-ES" sz="2400" noProof="0" dirty="0" smtClean="0">
                <a:latin typeface="+mj-lt"/>
                <a:ea typeface="+mj-ea"/>
                <a:cs typeface="+mj-cs"/>
              </a:rPr>
              <a:t> </a:t>
            </a:r>
            <a:r>
              <a:rPr lang="es-ES" sz="2400" noProof="0" dirty="0" err="1" smtClean="0">
                <a:latin typeface="+mj-lt"/>
                <a:ea typeface="+mj-ea"/>
                <a:cs typeface="+mj-cs"/>
              </a:rPr>
              <a:t>Frecuency</a:t>
            </a:r>
            <a:r>
              <a:rPr lang="es-ES" sz="2400" noProof="0" dirty="0" smtClean="0">
                <a:latin typeface="+mj-lt"/>
                <a:ea typeface="+mj-ea"/>
                <a:cs typeface="+mj-cs"/>
              </a:rPr>
              <a:t> se enfoca en los cambios realizados. Nos muestra la taza con la que se han agregado y borrado cosas del repositorio.</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4578" name="Picture 2" descr="C:\Users\José\Desktop\code frecuency.jpg"/>
          <p:cNvPicPr>
            <a:picLocks noChangeAspect="1" noChangeArrowheads="1"/>
          </p:cNvPicPr>
          <p:nvPr/>
        </p:nvPicPr>
        <p:blipFill>
          <a:blip r:embed="rId3" cstate="print"/>
          <a:srcRect/>
          <a:stretch>
            <a:fillRect/>
          </a:stretch>
        </p:blipFill>
        <p:spPr bwMode="auto">
          <a:xfrm>
            <a:off x="1048196" y="1677717"/>
            <a:ext cx="7340228" cy="4991643"/>
          </a:xfrm>
          <a:prstGeom prst="rect">
            <a:avLst/>
          </a:prstGeom>
          <a:noFill/>
        </p:spPr>
      </p:pic>
    </p:spTree>
  </p:cSld>
  <p:clrMapOvr>
    <a:masterClrMapping/>
  </p:clrMapOvr>
  <p:transition spd="med"/>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75456"/>
            <a:ext cx="8568952" cy="3600400"/>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Punch </a:t>
            </a:r>
            <a:r>
              <a:rPr lang="es-ES" sz="2400" noProof="0" dirty="0" err="1" smtClean="0">
                <a:latin typeface="+mj-lt"/>
                <a:ea typeface="+mj-ea"/>
                <a:cs typeface="+mj-cs"/>
              </a:rPr>
              <a:t>Card</a:t>
            </a:r>
            <a:r>
              <a:rPr lang="es-ES" sz="2400" noProof="0" dirty="0" smtClean="0">
                <a:latin typeface="+mj-lt"/>
                <a:ea typeface="+mj-ea"/>
                <a:cs typeface="+mj-cs"/>
              </a:rPr>
              <a:t> nos muestra en un formato de tarjeta perforada los </a:t>
            </a:r>
            <a:r>
              <a:rPr lang="es-ES" sz="2400" noProof="0" dirty="0" err="1" smtClean="0">
                <a:latin typeface="+mj-lt"/>
                <a:ea typeface="+mj-ea"/>
                <a:cs typeface="+mj-cs"/>
              </a:rPr>
              <a:t>commits</a:t>
            </a:r>
            <a:r>
              <a:rPr lang="es-ES" sz="2400" noProof="0" dirty="0" smtClean="0">
                <a:latin typeface="+mj-lt"/>
                <a:ea typeface="+mj-ea"/>
                <a:cs typeface="+mj-cs"/>
              </a:rPr>
              <a:t> realizados dependiendo del día de la semana.</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5602" name="Picture 2" descr="C:\Users\José\Desktop\punch card.jpg"/>
          <p:cNvPicPr>
            <a:picLocks noChangeAspect="1" noChangeArrowheads="1"/>
          </p:cNvPicPr>
          <p:nvPr/>
        </p:nvPicPr>
        <p:blipFill>
          <a:blip r:embed="rId3" cstate="print"/>
          <a:srcRect/>
          <a:stretch>
            <a:fillRect/>
          </a:stretch>
        </p:blipFill>
        <p:spPr bwMode="auto">
          <a:xfrm>
            <a:off x="611560" y="1632127"/>
            <a:ext cx="7920880" cy="5109241"/>
          </a:xfrm>
          <a:prstGeom prst="rect">
            <a:avLst/>
          </a:prstGeom>
          <a:noFill/>
        </p:spPr>
      </p:pic>
    </p:spTree>
  </p:cSld>
  <p:clrMapOvr>
    <a:masterClrMapping/>
  </p:clrMapOvr>
  <p:transition spd="med"/>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31440"/>
            <a:ext cx="8568952" cy="3600400"/>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Network te otorga un diagrama donde se muestra el árbol de tu repositorio. Una herramienta muy útil para saber como están relacionadas las ramas de tu proyecto.</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6626" name="Picture 2" descr="C:\Users\José\Desktop\Network.jpg"/>
          <p:cNvPicPr>
            <a:picLocks noChangeAspect="1" noChangeArrowheads="1"/>
          </p:cNvPicPr>
          <p:nvPr/>
        </p:nvPicPr>
        <p:blipFill>
          <a:blip r:embed="rId3" cstate="print"/>
          <a:srcRect/>
          <a:stretch>
            <a:fillRect/>
          </a:stretch>
        </p:blipFill>
        <p:spPr bwMode="auto">
          <a:xfrm>
            <a:off x="35496" y="2168561"/>
            <a:ext cx="9036496" cy="3996743"/>
          </a:xfrm>
          <a:prstGeom prst="rect">
            <a:avLst/>
          </a:prstGeom>
          <a:noFill/>
        </p:spPr>
      </p:pic>
    </p:spTree>
  </p:cSld>
  <p:clrMapOvr>
    <a:masterClrMapping/>
  </p:clrMapOvr>
  <p:transition spd="med"/>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31440"/>
            <a:ext cx="8568952" cy="3600400"/>
          </a:xfrm>
          <a:prstGeom prst="rect">
            <a:avLst/>
          </a:prstGeom>
        </p:spPr>
        <p:txBody>
          <a:bodyPr vert="horz" lIns="91440" tIns="45720" rIns="91440" bIns="45720" rtlCol="0" anchor="ctr">
            <a:normAutofit/>
          </a:bodyPr>
          <a:lstStyle/>
          <a:p>
            <a:pPr lvl="0">
              <a:spcBef>
                <a:spcPct val="0"/>
              </a:spcBef>
            </a:pPr>
            <a:r>
              <a:rPr lang="es-ES" sz="2400" noProof="0" dirty="0" err="1" smtClean="0">
                <a:latin typeface="+mj-lt"/>
                <a:ea typeface="+mj-ea"/>
                <a:cs typeface="+mj-cs"/>
              </a:rPr>
              <a:t>Members</a:t>
            </a:r>
            <a:r>
              <a:rPr lang="es-ES" sz="2400" noProof="0" dirty="0" smtClean="0">
                <a:latin typeface="+mj-lt"/>
                <a:ea typeface="+mj-ea"/>
                <a:cs typeface="+mj-cs"/>
              </a:rPr>
              <a:t> te da una lista de todas las personas que han realizado un </a:t>
            </a:r>
            <a:r>
              <a:rPr lang="es-ES" sz="2400" noProof="0" dirty="0" err="1" smtClean="0">
                <a:latin typeface="+mj-lt"/>
                <a:ea typeface="+mj-ea"/>
                <a:cs typeface="+mj-cs"/>
              </a:rPr>
              <a:t>fork</a:t>
            </a:r>
            <a:r>
              <a:rPr lang="es-ES" sz="2400" noProof="0" dirty="0" smtClean="0">
                <a:latin typeface="+mj-lt"/>
                <a:ea typeface="+mj-ea"/>
                <a:cs typeface="+mj-cs"/>
              </a:rPr>
              <a:t> de tu repositorio, y que por lo tanto están conectadas a tu proyecto y podrían mandarte un </a:t>
            </a:r>
            <a:r>
              <a:rPr lang="es-ES" sz="2400" noProof="0" dirty="0" err="1" smtClean="0">
                <a:latin typeface="+mj-lt"/>
                <a:ea typeface="+mj-ea"/>
                <a:cs typeface="+mj-cs"/>
              </a:rPr>
              <a:t>Pull</a:t>
            </a:r>
            <a:r>
              <a:rPr lang="es-ES" sz="2400" noProof="0" dirty="0" smtClean="0">
                <a:latin typeface="+mj-lt"/>
                <a:ea typeface="+mj-ea"/>
                <a:cs typeface="+mj-cs"/>
              </a:rPr>
              <a:t> </a:t>
            </a:r>
            <a:r>
              <a:rPr lang="es-ES" sz="2400" noProof="0" dirty="0" err="1" smtClean="0">
                <a:latin typeface="+mj-lt"/>
                <a:ea typeface="+mj-ea"/>
                <a:cs typeface="+mj-cs"/>
              </a:rPr>
              <a:t>Request</a:t>
            </a:r>
            <a:r>
              <a:rPr lang="es-ES" sz="2400" noProof="0" dirty="0" smtClean="0">
                <a:latin typeface="+mj-lt"/>
                <a:ea typeface="+mj-ea"/>
                <a:cs typeface="+mj-cs"/>
              </a:rPr>
              <a:t>.</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Gráficas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7650" name="Picture 2" descr="C:\Users\José\Desktop\members.jpg"/>
          <p:cNvPicPr>
            <a:picLocks noChangeAspect="1" noChangeArrowheads="1"/>
          </p:cNvPicPr>
          <p:nvPr/>
        </p:nvPicPr>
        <p:blipFill>
          <a:blip r:embed="rId3" cstate="print"/>
          <a:srcRect/>
          <a:stretch>
            <a:fillRect/>
          </a:stretch>
        </p:blipFill>
        <p:spPr bwMode="auto">
          <a:xfrm>
            <a:off x="174184" y="2132856"/>
            <a:ext cx="8790304" cy="4104456"/>
          </a:xfrm>
          <a:prstGeom prst="rect">
            <a:avLst/>
          </a:prstGeom>
          <a:noFill/>
        </p:spPr>
      </p:pic>
    </p:spTree>
  </p:cSld>
  <p:clrMapOvr>
    <a:masterClrMapping/>
  </p:clrMapOvr>
  <p:transition spd="med"/>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3.- </a:t>
            </a:r>
            <a:r>
              <a:rPr lang="es-ES" dirty="0" err="1" smtClean="0"/>
              <a:t>Issues</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568952" cy="6120680"/>
          </a:xfrm>
          <a:prstGeom prst="rect">
            <a:avLst/>
          </a:prstGeom>
        </p:spPr>
        <p:txBody>
          <a:bodyPr vert="horz" lIns="91440" tIns="45720" rIns="91440" bIns="45720" rtlCol="0" anchor="ctr">
            <a:normAutofit/>
          </a:bodyPr>
          <a:lstStyle/>
          <a:p>
            <a:pPr lvl="0">
              <a:spcBef>
                <a:spcPct val="0"/>
              </a:spcBef>
            </a:pPr>
            <a:r>
              <a:rPr lang="es-ES" sz="2400" noProof="0" dirty="0" err="1" smtClean="0">
                <a:latin typeface="+mj-lt"/>
                <a:ea typeface="+mj-ea"/>
                <a:cs typeface="+mj-cs"/>
              </a:rPr>
              <a:t>Git</a:t>
            </a:r>
            <a:r>
              <a:rPr lang="es-ES" sz="2400" noProof="0" dirty="0" smtClean="0">
                <a:latin typeface="+mj-lt"/>
                <a:ea typeface="+mj-ea"/>
                <a:cs typeface="+mj-cs"/>
              </a:rPr>
              <a:t> te permite crear </a:t>
            </a:r>
            <a:r>
              <a:rPr lang="es-ES" sz="2400" noProof="0" dirty="0" err="1" smtClean="0">
                <a:latin typeface="+mj-lt"/>
                <a:ea typeface="+mj-ea"/>
                <a:cs typeface="+mj-cs"/>
              </a:rPr>
              <a:t>Issues</a:t>
            </a:r>
            <a:r>
              <a:rPr lang="es-ES" sz="2400" noProof="0" dirty="0" smtClean="0">
                <a:latin typeface="+mj-lt"/>
                <a:ea typeface="+mj-ea"/>
                <a:cs typeface="+mj-cs"/>
              </a:rPr>
              <a:t> (problemas o asuntos) dentro de tu repositorio.</a:t>
            </a:r>
          </a:p>
          <a:p>
            <a:pPr lvl="0">
              <a:spcBef>
                <a:spcPct val="0"/>
              </a:spcBef>
            </a:pPr>
            <a:endParaRPr kumimoji="0" lang="es-ES" sz="24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r>
              <a:rPr lang="es-ES" sz="2400" noProof="0" dirty="0" smtClean="0">
                <a:latin typeface="+mj-lt"/>
                <a:ea typeface="+mj-ea"/>
                <a:cs typeface="+mj-cs"/>
              </a:rPr>
              <a:t>Estos sirven como un recordatorio para ti mismo de las tareas o modificaciones que se le deben hacer a tu proyecto.</a:t>
            </a:r>
          </a:p>
          <a:p>
            <a:pPr lvl="0">
              <a:spcBef>
                <a:spcPct val="0"/>
              </a:spcBef>
            </a:pPr>
            <a:endParaRPr kumimoji="0" lang="es-ES" sz="24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También funciona para informar a tus colaboradores o seguidores cuales son los problemas actuales del proyecto y cuales de ellos requieren de su ayuda para reparar.</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Incluso puedes asignarle una tarea a realizar a algún colaborador en especifico como si fuera un diagrama de </a:t>
            </a:r>
            <a:r>
              <a:rPr lang="es-ES" sz="2400" dirty="0" err="1" smtClean="0">
                <a:latin typeface="+mj-lt"/>
                <a:ea typeface="+mj-ea"/>
                <a:cs typeface="+mj-cs"/>
              </a:rPr>
              <a:t>Trello</a:t>
            </a:r>
            <a:r>
              <a:rPr lang="es-ES" sz="2400" dirty="0" smtClean="0">
                <a:latin typeface="+mj-lt"/>
                <a:ea typeface="+mj-ea"/>
                <a:cs typeface="+mj-cs"/>
              </a:rPr>
              <a:t>.</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sé\Desktop\Git.png"/>
          <p:cNvPicPr>
            <a:picLocks noChangeAspect="1" noChangeArrowheads="1"/>
          </p:cNvPicPr>
          <p:nvPr/>
        </p:nvPicPr>
        <p:blipFill>
          <a:blip r:embed="rId2" cstate="print"/>
          <a:srcRect/>
          <a:stretch>
            <a:fillRect/>
          </a:stretch>
        </p:blipFill>
        <p:spPr bwMode="auto">
          <a:xfrm>
            <a:off x="1008112" y="1700808"/>
            <a:ext cx="7308304" cy="3051819"/>
          </a:xfrm>
          <a:prstGeom prst="rect">
            <a:avLst/>
          </a:prstGeom>
          <a:noFill/>
        </p:spPr>
      </p:pic>
      <p:sp>
        <p:nvSpPr>
          <p:cNvPr id="3" name="2 CuadroTexto"/>
          <p:cNvSpPr txBox="1"/>
          <p:nvPr/>
        </p:nvSpPr>
        <p:spPr>
          <a:xfrm>
            <a:off x="0" y="5373216"/>
            <a:ext cx="9144000" cy="923330"/>
          </a:xfrm>
          <a:prstGeom prst="rect">
            <a:avLst/>
          </a:prstGeom>
          <a:noFill/>
        </p:spPr>
        <p:txBody>
          <a:bodyPr wrap="square" rtlCol="0">
            <a:spAutoFit/>
          </a:bodyPr>
          <a:lstStyle/>
          <a:p>
            <a:pPr algn="ctr"/>
            <a:r>
              <a:rPr lang="es-ES" sz="5400" dirty="0" smtClean="0"/>
              <a:t>MANUAL DE GIT</a:t>
            </a:r>
            <a:endParaRPr lang="es-MX" sz="5400" dirty="0"/>
          </a:p>
        </p:txBody>
      </p:sp>
    </p:spTree>
  </p:cSld>
  <p:clrMapOvr>
    <a:masterClrMapping/>
  </p:clrMapOvr>
  <p:transition spd="med">
    <p:fade thruBlk="1"/>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568952" cy="1224136"/>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Para crear un </a:t>
            </a:r>
            <a:r>
              <a:rPr lang="es-ES" sz="2400" noProof="0" dirty="0" err="1" smtClean="0">
                <a:latin typeface="+mj-lt"/>
                <a:ea typeface="+mj-ea"/>
                <a:cs typeface="+mj-cs"/>
              </a:rPr>
              <a:t>Issue</a:t>
            </a:r>
            <a:r>
              <a:rPr lang="es-ES" sz="2400" noProof="0" dirty="0" smtClean="0">
                <a:latin typeface="+mj-lt"/>
                <a:ea typeface="+mj-ea"/>
                <a:cs typeface="+mj-cs"/>
              </a:rPr>
              <a:t> debes ir a la pestaña de </a:t>
            </a:r>
            <a:r>
              <a:rPr lang="es-ES" sz="2400" noProof="0" dirty="0" err="1" smtClean="0">
                <a:latin typeface="+mj-lt"/>
                <a:ea typeface="+mj-ea"/>
                <a:cs typeface="+mj-cs"/>
              </a:rPr>
              <a:t>Issue</a:t>
            </a:r>
            <a:r>
              <a:rPr lang="es-ES" sz="2400" noProof="0" dirty="0" smtClean="0">
                <a:latin typeface="+mj-lt"/>
                <a:ea typeface="+mj-ea"/>
                <a:cs typeface="+mj-cs"/>
              </a:rPr>
              <a:t> y dar clic en botón de New </a:t>
            </a:r>
            <a:r>
              <a:rPr lang="es-ES" sz="2400" noProof="0" dirty="0" err="1" smtClean="0">
                <a:latin typeface="+mj-lt"/>
                <a:ea typeface="+mj-ea"/>
                <a:cs typeface="+mj-cs"/>
              </a:rPr>
              <a:t>Issue</a:t>
            </a:r>
            <a:r>
              <a:rPr lang="es-ES" sz="2400" noProof="0" dirty="0" smtClean="0">
                <a:latin typeface="+mj-lt"/>
                <a:ea typeface="+mj-ea"/>
                <a:cs typeface="+mj-cs"/>
              </a:rPr>
              <a:t>.</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8674" name="Picture 2" descr="C:\Users\José\Desktop\newissue.jpg"/>
          <p:cNvPicPr>
            <a:picLocks noChangeAspect="1" noChangeArrowheads="1"/>
          </p:cNvPicPr>
          <p:nvPr/>
        </p:nvPicPr>
        <p:blipFill>
          <a:blip r:embed="rId3" cstate="print"/>
          <a:srcRect/>
          <a:stretch>
            <a:fillRect/>
          </a:stretch>
        </p:blipFill>
        <p:spPr bwMode="auto">
          <a:xfrm>
            <a:off x="899592" y="1673875"/>
            <a:ext cx="7638281" cy="5067493"/>
          </a:xfrm>
          <a:prstGeom prst="rect">
            <a:avLst/>
          </a:prstGeom>
          <a:noFill/>
        </p:spPr>
      </p:pic>
    </p:spTree>
  </p:cSld>
  <p:clrMapOvr>
    <a:masterClrMapping/>
  </p:clrMapOvr>
  <p:transition spd="med"/>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79512"/>
            <a:ext cx="8640960" cy="5688632"/>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Nos mandara a un formulario que debemos llenar, debemos darle un titulo y una descripción al problema.</a:t>
            </a:r>
          </a:p>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Notamos</a:t>
            </a:r>
            <a:r>
              <a:rPr kumimoji="0" lang="es-ES" sz="2400" b="0" i="0" u="none" strike="noStrike" kern="1200" cap="none" spc="0" normalizeH="0" noProof="0" dirty="0" smtClean="0">
                <a:ln>
                  <a:noFill/>
                </a:ln>
                <a:solidFill>
                  <a:schemeClr val="tx1"/>
                </a:solidFill>
                <a:effectLst/>
                <a:uLnTx/>
                <a:uFillTx/>
                <a:latin typeface="+mj-lt"/>
                <a:ea typeface="+mj-ea"/>
                <a:cs typeface="+mj-cs"/>
              </a:rPr>
              <a:t> que del lado derecho nos ofrece tres opciones, </a:t>
            </a:r>
            <a:r>
              <a:rPr kumimoji="0" lang="es-ES" sz="2400" b="0" i="0" u="none" strike="noStrike" kern="1200" cap="none" spc="0" normalizeH="0" noProof="0" dirty="0" err="1" smtClean="0">
                <a:ln>
                  <a:noFill/>
                </a:ln>
                <a:solidFill>
                  <a:schemeClr val="tx1"/>
                </a:solidFill>
                <a:effectLst/>
                <a:uLnTx/>
                <a:uFillTx/>
                <a:latin typeface="+mj-lt"/>
                <a:ea typeface="+mj-ea"/>
                <a:cs typeface="+mj-cs"/>
              </a:rPr>
              <a:t>Label</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Milestone</a:t>
            </a:r>
            <a:r>
              <a:rPr kumimoji="0" lang="es-ES" sz="2400" b="0" i="0" u="none" strike="noStrike" kern="1200" cap="none" spc="0" normalizeH="0" noProof="0" dirty="0" smtClean="0">
                <a:ln>
                  <a:noFill/>
                </a:ln>
                <a:solidFill>
                  <a:schemeClr val="tx1"/>
                </a:solidFill>
                <a:effectLst/>
                <a:uLnTx/>
                <a:uFillTx/>
                <a:latin typeface="+mj-lt"/>
                <a:ea typeface="+mj-ea"/>
                <a:cs typeface="+mj-cs"/>
              </a:rPr>
              <a:t> y </a:t>
            </a:r>
            <a:r>
              <a:rPr kumimoji="0" lang="es-ES" sz="2400" b="0" i="0" u="none" strike="noStrike" kern="1200" cap="none" spc="0" normalizeH="0" noProof="0" dirty="0" err="1" smtClean="0">
                <a:ln>
                  <a:noFill/>
                </a:ln>
                <a:solidFill>
                  <a:schemeClr val="tx1"/>
                </a:solidFill>
                <a:effectLst/>
                <a:uLnTx/>
                <a:uFillTx/>
                <a:latin typeface="+mj-lt"/>
                <a:ea typeface="+mj-ea"/>
                <a:cs typeface="+mj-cs"/>
              </a:rPr>
              <a:t>Asignees</a:t>
            </a:r>
            <a:r>
              <a:rPr kumimoji="0" lang="es-ES" sz="2400" b="0" i="0" u="none" strike="noStrike" kern="1200" cap="none" spc="0" normalizeH="0" noProof="0" dirty="0" smtClean="0">
                <a:ln>
                  <a:noFill/>
                </a:ln>
                <a:solidFill>
                  <a:schemeClr val="tx1"/>
                </a:solidFill>
                <a:effectLst/>
                <a:uLnTx/>
                <a:uFillTx/>
                <a:latin typeface="+mj-lt"/>
                <a:ea typeface="+mj-ea"/>
                <a:cs typeface="+mj-cs"/>
              </a:rPr>
              <a:t>. </a:t>
            </a:r>
          </a:p>
          <a:p>
            <a:pPr lvl="0">
              <a:spcBef>
                <a:spcPct val="0"/>
              </a:spcBef>
            </a:pPr>
            <a:r>
              <a:rPr kumimoji="0" lang="es-ES" sz="2400" b="0" i="0" u="none" strike="noStrike" kern="1200" cap="none" spc="0" normalizeH="0" noProof="0" dirty="0" smtClean="0">
                <a:ln>
                  <a:noFill/>
                </a:ln>
                <a:solidFill>
                  <a:schemeClr val="tx1"/>
                </a:solidFill>
                <a:effectLst/>
                <a:uLnTx/>
                <a:uFillTx/>
                <a:latin typeface="+mj-lt"/>
                <a:ea typeface="+mj-ea"/>
                <a:cs typeface="+mj-cs"/>
              </a:rPr>
              <a:t>De momento solo veremos </a:t>
            </a:r>
            <a:r>
              <a:rPr kumimoji="0" lang="es-ES" sz="2400" b="0" i="0" u="none" strike="noStrike" kern="1200" cap="none" spc="0" normalizeH="0" noProof="0" dirty="0" err="1" smtClean="0">
                <a:ln>
                  <a:noFill/>
                </a:ln>
                <a:solidFill>
                  <a:schemeClr val="tx1"/>
                </a:solidFill>
                <a:effectLst/>
                <a:uLnTx/>
                <a:uFillTx/>
                <a:latin typeface="+mj-lt"/>
                <a:ea typeface="+mj-ea"/>
                <a:cs typeface="+mj-cs"/>
              </a:rPr>
              <a:t>Asignees</a:t>
            </a:r>
            <a:r>
              <a:rPr kumimoji="0" lang="es-ES" sz="2400" b="0" i="0" u="none" strike="noStrike" kern="1200" cap="none" spc="0" normalizeH="0" noProof="0" dirty="0" smtClean="0">
                <a:ln>
                  <a:noFill/>
                </a:ln>
                <a:solidFill>
                  <a:schemeClr val="tx1"/>
                </a:solidFill>
                <a:effectLst/>
                <a:uLnTx/>
                <a:uFillTx/>
                <a:latin typeface="+mj-lt"/>
                <a:ea typeface="+mj-ea"/>
                <a:cs typeface="+mj-cs"/>
              </a:rPr>
              <a:t>, así que le damos clic. </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9698" name="Picture 2" descr="C:\Users\José\Desktop\a.jpg"/>
          <p:cNvPicPr>
            <a:picLocks noChangeAspect="1" noChangeArrowheads="1"/>
          </p:cNvPicPr>
          <p:nvPr/>
        </p:nvPicPr>
        <p:blipFill>
          <a:blip r:embed="rId3" cstate="print"/>
          <a:srcRect/>
          <a:stretch>
            <a:fillRect/>
          </a:stretch>
        </p:blipFill>
        <p:spPr bwMode="auto">
          <a:xfrm>
            <a:off x="1187624" y="2564904"/>
            <a:ext cx="7178457" cy="4231658"/>
          </a:xfrm>
          <a:prstGeom prst="rect">
            <a:avLst/>
          </a:prstGeom>
          <a:noFill/>
        </p:spPr>
      </p:pic>
    </p:spTree>
  </p:cSld>
  <p:clrMapOvr>
    <a:masterClrMapping/>
  </p:clrMapOvr>
  <p:transition spd="med"/>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395536"/>
            <a:ext cx="8640960" cy="5688632"/>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La sección de </a:t>
            </a:r>
            <a:r>
              <a:rPr lang="es-ES" sz="2000" dirty="0" err="1" smtClean="0">
                <a:latin typeface="+mj-lt"/>
                <a:ea typeface="+mj-ea"/>
                <a:cs typeface="+mj-cs"/>
              </a:rPr>
              <a:t>Asignees</a:t>
            </a:r>
            <a:r>
              <a:rPr lang="es-ES" sz="2000" dirty="0" smtClean="0">
                <a:latin typeface="+mj-lt"/>
                <a:ea typeface="+mj-ea"/>
                <a:cs typeface="+mj-cs"/>
              </a:rPr>
              <a:t> nos sirve para asignar a un responsable de cumplir dicha tarea, podemos agregar hasta 10 de nuestros colaboradores para realizarla.</a:t>
            </a:r>
          </a:p>
          <a:p>
            <a:pPr lvl="0">
              <a:spcBef>
                <a:spcPct val="0"/>
              </a:spcBef>
            </a:pPr>
            <a:r>
              <a:rPr kumimoji="0" lang="es-ES" sz="2000" b="0" i="0" u="none" strike="noStrike" kern="1200" cap="none" spc="0" normalizeH="0" baseline="0" noProof="0" dirty="0" smtClean="0">
                <a:ln>
                  <a:noFill/>
                </a:ln>
                <a:solidFill>
                  <a:schemeClr val="tx1"/>
                </a:solidFill>
                <a:effectLst/>
                <a:uLnTx/>
                <a:uFillTx/>
                <a:latin typeface="+mj-lt"/>
                <a:ea typeface="+mj-ea"/>
                <a:cs typeface="+mj-cs"/>
              </a:rPr>
              <a:t>Seleccionamos</a:t>
            </a:r>
            <a:r>
              <a:rPr kumimoji="0" lang="es-ES" sz="2000" b="0" i="0" u="none" strike="noStrike" kern="1200" cap="none" spc="0" normalizeH="0" noProof="0" dirty="0" smtClean="0">
                <a:ln>
                  <a:noFill/>
                </a:ln>
                <a:solidFill>
                  <a:schemeClr val="tx1"/>
                </a:solidFill>
                <a:effectLst/>
                <a:uLnTx/>
                <a:uFillTx/>
                <a:latin typeface="+mj-lt"/>
                <a:ea typeface="+mj-ea"/>
                <a:cs typeface="+mj-cs"/>
              </a:rPr>
              <a:t> cual de ellos queremos que sea responsable de resolver el </a:t>
            </a:r>
            <a:r>
              <a:rPr kumimoji="0" lang="es-ES" sz="2000" b="0" i="0" u="none" strike="noStrike" kern="1200" cap="none" spc="0" normalizeH="0" noProof="0" dirty="0" err="1" smtClean="0">
                <a:ln>
                  <a:noFill/>
                </a:ln>
                <a:solidFill>
                  <a:schemeClr val="tx1"/>
                </a:solidFill>
                <a:effectLst/>
                <a:uLnTx/>
                <a:uFillTx/>
                <a:latin typeface="+mj-lt"/>
                <a:ea typeface="+mj-ea"/>
                <a:cs typeface="+mj-cs"/>
              </a:rPr>
              <a:t>Issue</a:t>
            </a:r>
            <a:r>
              <a:rPr kumimoji="0" lang="es-ES" sz="2000" b="0" i="0" u="none" strike="noStrike" kern="1200" cap="none" spc="0" normalizeH="0" noProof="0" dirty="0" smtClean="0">
                <a:ln>
                  <a:noFill/>
                </a:ln>
                <a:solidFill>
                  <a:schemeClr val="tx1"/>
                </a:solidFill>
                <a:effectLst/>
                <a:uLnTx/>
                <a:uFillTx/>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0722" name="Picture 2" descr="C:\Users\José\Desktop\asigne.jpg"/>
          <p:cNvPicPr>
            <a:picLocks noChangeAspect="1" noChangeArrowheads="1"/>
          </p:cNvPicPr>
          <p:nvPr/>
        </p:nvPicPr>
        <p:blipFill>
          <a:blip r:embed="rId3" cstate="print"/>
          <a:srcRect/>
          <a:stretch>
            <a:fillRect/>
          </a:stretch>
        </p:blipFill>
        <p:spPr bwMode="auto">
          <a:xfrm>
            <a:off x="1115616" y="1988840"/>
            <a:ext cx="7128792" cy="4803170"/>
          </a:xfrm>
          <a:prstGeom prst="rect">
            <a:avLst/>
          </a:prstGeom>
          <a:noFill/>
        </p:spPr>
      </p:pic>
    </p:spTree>
  </p:cSld>
  <p:clrMapOvr>
    <a:masterClrMapping/>
  </p:clrMapOvr>
  <p:transition spd="med"/>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611560"/>
            <a:ext cx="8640960" cy="5688632"/>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Una vez que le demos titulo al </a:t>
            </a:r>
            <a:r>
              <a:rPr lang="es-ES" sz="2000" dirty="0" err="1" smtClean="0">
                <a:latin typeface="+mj-lt"/>
                <a:ea typeface="+mj-ea"/>
                <a:cs typeface="+mj-cs"/>
              </a:rPr>
              <a:t>Issue</a:t>
            </a:r>
            <a:r>
              <a:rPr lang="es-ES" sz="2000" dirty="0" smtClean="0">
                <a:latin typeface="+mj-lt"/>
                <a:ea typeface="+mj-ea"/>
                <a:cs typeface="+mj-cs"/>
              </a:rPr>
              <a:t>, llenemos la descripción y seleccionemos a su responsable, damos clic en botón </a:t>
            </a:r>
            <a:r>
              <a:rPr lang="es-ES" sz="2000" dirty="0" err="1" smtClean="0">
                <a:latin typeface="+mj-lt"/>
                <a:ea typeface="+mj-ea"/>
                <a:cs typeface="+mj-cs"/>
              </a:rPr>
              <a:t>Submit</a:t>
            </a:r>
            <a:r>
              <a:rPr lang="es-ES" sz="2000" dirty="0" smtClean="0">
                <a:latin typeface="+mj-lt"/>
                <a:ea typeface="+mj-ea"/>
                <a:cs typeface="+mj-cs"/>
              </a:rPr>
              <a:t> New </a:t>
            </a:r>
            <a:r>
              <a:rPr lang="es-ES" sz="2000" dirty="0" err="1" smtClean="0">
                <a:latin typeface="+mj-lt"/>
                <a:ea typeface="+mj-ea"/>
                <a:cs typeface="+mj-cs"/>
              </a:rPr>
              <a:t>Issue</a:t>
            </a:r>
            <a:r>
              <a:rPr lang="es-ES" sz="2000" dirty="0" smtClean="0">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1746" name="Picture 2" descr="C:\Users\José\Desktop\a2.jpg"/>
          <p:cNvPicPr>
            <a:picLocks noChangeAspect="1" noChangeArrowheads="1"/>
          </p:cNvPicPr>
          <p:nvPr/>
        </p:nvPicPr>
        <p:blipFill>
          <a:blip r:embed="rId3" cstate="print"/>
          <a:srcRect/>
          <a:stretch>
            <a:fillRect/>
          </a:stretch>
        </p:blipFill>
        <p:spPr bwMode="auto">
          <a:xfrm>
            <a:off x="218567" y="1628800"/>
            <a:ext cx="8673913" cy="4968552"/>
          </a:xfrm>
          <a:prstGeom prst="rect">
            <a:avLst/>
          </a:prstGeom>
          <a:noFill/>
        </p:spPr>
      </p:pic>
    </p:spTree>
  </p:cSld>
  <p:clrMapOvr>
    <a:masterClrMapping/>
  </p:clrMapOvr>
  <p:transition spd="med"/>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611560"/>
            <a:ext cx="8640960" cy="5688632"/>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Al ir a nuestra pestaña de </a:t>
            </a:r>
            <a:r>
              <a:rPr lang="es-ES" sz="2000" dirty="0" err="1" smtClean="0">
                <a:latin typeface="+mj-lt"/>
                <a:ea typeface="+mj-ea"/>
                <a:cs typeface="+mj-cs"/>
              </a:rPr>
              <a:t>Issue</a:t>
            </a:r>
            <a:r>
              <a:rPr lang="es-ES" sz="2000" dirty="0" smtClean="0">
                <a:latin typeface="+mj-lt"/>
                <a:ea typeface="+mj-ea"/>
                <a:cs typeface="+mj-cs"/>
              </a:rPr>
              <a:t> veremos que se ha añadido el que acabamos de crear. Si le damos doble clic nos abrirá el panel especifico de este caso.</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2771" name="Picture 3" descr="C:\Users\José\Desktop\New Issue.jpg"/>
          <p:cNvPicPr>
            <a:picLocks noChangeAspect="1" noChangeArrowheads="1"/>
          </p:cNvPicPr>
          <p:nvPr/>
        </p:nvPicPr>
        <p:blipFill>
          <a:blip r:embed="rId3" cstate="print"/>
          <a:srcRect/>
          <a:stretch>
            <a:fillRect/>
          </a:stretch>
        </p:blipFill>
        <p:spPr bwMode="auto">
          <a:xfrm>
            <a:off x="107504" y="2083610"/>
            <a:ext cx="8892480" cy="3793662"/>
          </a:xfrm>
          <a:prstGeom prst="rect">
            <a:avLst/>
          </a:prstGeom>
          <a:noFill/>
        </p:spPr>
      </p:pic>
    </p:spTree>
  </p:cSld>
  <p:clrMapOvr>
    <a:masterClrMapping/>
  </p:clrMapOvr>
  <p:transition spd="med"/>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611560"/>
            <a:ext cx="8640960" cy="5688632"/>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En el panel del </a:t>
            </a:r>
            <a:r>
              <a:rPr lang="es-ES" sz="2000" dirty="0" err="1" smtClean="0">
                <a:latin typeface="+mj-lt"/>
                <a:ea typeface="+mj-ea"/>
                <a:cs typeface="+mj-cs"/>
              </a:rPr>
              <a:t>Issue</a:t>
            </a:r>
            <a:r>
              <a:rPr lang="es-ES" sz="2000" dirty="0" smtClean="0">
                <a:latin typeface="+mj-lt"/>
                <a:ea typeface="+mj-ea"/>
                <a:cs typeface="+mj-cs"/>
              </a:rPr>
              <a:t> que creamos nos permite dejar mensajes e iniciar un debate, editar el </a:t>
            </a:r>
            <a:r>
              <a:rPr lang="es-ES" sz="2000" dirty="0" err="1" smtClean="0">
                <a:latin typeface="+mj-lt"/>
                <a:ea typeface="+mj-ea"/>
                <a:cs typeface="+mj-cs"/>
              </a:rPr>
              <a:t>Issue</a:t>
            </a:r>
            <a:r>
              <a:rPr lang="es-ES" sz="2000" dirty="0" smtClean="0">
                <a:latin typeface="+mj-lt"/>
                <a:ea typeface="+mj-ea"/>
                <a:cs typeface="+mj-cs"/>
              </a:rPr>
              <a:t> con </a:t>
            </a:r>
            <a:r>
              <a:rPr lang="es-ES" sz="2000" dirty="0" err="1" smtClean="0">
                <a:latin typeface="+mj-lt"/>
                <a:ea typeface="+mj-ea"/>
                <a:cs typeface="+mj-cs"/>
              </a:rPr>
              <a:t>boton</a:t>
            </a:r>
            <a:r>
              <a:rPr lang="es-ES" sz="2000" dirty="0" smtClean="0">
                <a:latin typeface="+mj-lt"/>
                <a:ea typeface="+mj-ea"/>
                <a:cs typeface="+mj-cs"/>
              </a:rPr>
              <a:t> </a:t>
            </a:r>
            <a:r>
              <a:rPr lang="es-ES" sz="2000" dirty="0" err="1" smtClean="0">
                <a:latin typeface="+mj-lt"/>
                <a:ea typeface="+mj-ea"/>
                <a:cs typeface="+mj-cs"/>
              </a:rPr>
              <a:t>Edit</a:t>
            </a:r>
            <a:r>
              <a:rPr lang="es-ES" sz="2000" dirty="0" smtClean="0">
                <a:latin typeface="+mj-lt"/>
                <a:ea typeface="+mj-ea"/>
                <a:cs typeface="+mj-cs"/>
              </a:rPr>
              <a:t> e incluso desde aquí podemos borrar el </a:t>
            </a:r>
            <a:r>
              <a:rPr lang="es-ES" sz="2000" dirty="0" err="1" smtClean="0">
                <a:latin typeface="+mj-lt"/>
                <a:ea typeface="+mj-ea"/>
                <a:cs typeface="+mj-cs"/>
              </a:rPr>
              <a:t>Issue</a:t>
            </a:r>
            <a:r>
              <a:rPr lang="es-ES" sz="2000" dirty="0" smtClean="0">
                <a:latin typeface="+mj-lt"/>
                <a:ea typeface="+mj-ea"/>
                <a:cs typeface="+mj-cs"/>
              </a:rPr>
              <a:t> si le damos clic al </a:t>
            </a:r>
            <a:r>
              <a:rPr lang="es-ES" sz="2000" dirty="0" err="1" smtClean="0">
                <a:latin typeface="+mj-lt"/>
                <a:ea typeface="+mj-ea"/>
                <a:cs typeface="+mj-cs"/>
              </a:rPr>
              <a:t>boton</a:t>
            </a:r>
            <a:r>
              <a:rPr lang="es-ES" sz="2000" dirty="0" smtClean="0">
                <a:latin typeface="+mj-lt"/>
                <a:ea typeface="+mj-ea"/>
                <a:cs typeface="+mj-cs"/>
              </a:rPr>
              <a:t> </a:t>
            </a:r>
            <a:r>
              <a:rPr lang="es-ES" sz="2000" dirty="0" err="1" smtClean="0">
                <a:latin typeface="+mj-lt"/>
                <a:ea typeface="+mj-ea"/>
                <a:cs typeface="+mj-cs"/>
              </a:rPr>
              <a:t>Close</a:t>
            </a:r>
            <a:r>
              <a:rPr lang="es-ES" sz="2000" dirty="0" smtClean="0">
                <a:latin typeface="+mj-lt"/>
                <a:ea typeface="+mj-ea"/>
                <a:cs typeface="+mj-cs"/>
              </a:rPr>
              <a:t> </a:t>
            </a:r>
            <a:r>
              <a:rPr lang="es-ES" sz="2000" dirty="0" err="1" smtClean="0">
                <a:latin typeface="+mj-lt"/>
                <a:ea typeface="+mj-ea"/>
                <a:cs typeface="+mj-cs"/>
              </a:rPr>
              <a:t>Issue</a:t>
            </a:r>
            <a:r>
              <a:rPr lang="es-ES" sz="2000" dirty="0" smtClean="0">
                <a:latin typeface="+mj-lt"/>
                <a:ea typeface="+mj-ea"/>
                <a:cs typeface="+mj-cs"/>
              </a:rPr>
              <a:t> ubicado en la parte de abajo.</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Issues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3794" name="Picture 2" descr="C:\Users\José\Desktop\panel2.jpg"/>
          <p:cNvPicPr>
            <a:picLocks noChangeAspect="1" noChangeArrowheads="1"/>
          </p:cNvPicPr>
          <p:nvPr/>
        </p:nvPicPr>
        <p:blipFill>
          <a:blip r:embed="rId3" cstate="print"/>
          <a:srcRect/>
          <a:stretch>
            <a:fillRect/>
          </a:stretch>
        </p:blipFill>
        <p:spPr bwMode="auto">
          <a:xfrm>
            <a:off x="1043608" y="1750691"/>
            <a:ext cx="6984776" cy="4918669"/>
          </a:xfrm>
          <a:prstGeom prst="rect">
            <a:avLst/>
          </a:prstGeom>
          <a:noFill/>
        </p:spPr>
      </p:pic>
    </p:spTree>
  </p:cSld>
  <p:clrMapOvr>
    <a:masterClrMapping/>
  </p:clrMapOvr>
  <p:transition spd="med"/>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4.- </a:t>
            </a:r>
            <a:r>
              <a:rPr lang="es-ES" dirty="0" err="1" smtClean="0"/>
              <a:t>Milestones</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891480"/>
            <a:ext cx="8640960" cy="5688632"/>
          </a:xfrm>
          <a:prstGeom prst="rect">
            <a:avLst/>
          </a:prstGeom>
        </p:spPr>
        <p:txBody>
          <a:bodyPr vert="horz" lIns="91440" tIns="45720" rIns="91440" bIns="45720" rtlCol="0" anchor="ctr">
            <a:normAutofit/>
          </a:bodyPr>
          <a:lstStyle/>
          <a:p>
            <a:pPr lvl="0">
              <a:spcBef>
                <a:spcPct val="0"/>
              </a:spcBef>
            </a:pPr>
            <a:r>
              <a:rPr lang="es-ES" sz="2000" dirty="0" err="1" smtClean="0">
                <a:latin typeface="+mj-lt"/>
                <a:ea typeface="+mj-ea"/>
                <a:cs typeface="+mj-cs"/>
              </a:rPr>
              <a:t>Github</a:t>
            </a:r>
            <a:r>
              <a:rPr lang="es-ES" sz="2000" dirty="0" smtClean="0">
                <a:latin typeface="+mj-lt"/>
                <a:ea typeface="+mj-ea"/>
                <a:cs typeface="+mj-cs"/>
              </a:rPr>
              <a:t> al igual que herramientas como </a:t>
            </a:r>
            <a:r>
              <a:rPr lang="es-ES" sz="2000" dirty="0" err="1" smtClean="0">
                <a:latin typeface="+mj-lt"/>
                <a:ea typeface="+mj-ea"/>
                <a:cs typeface="+mj-cs"/>
              </a:rPr>
              <a:t>Trello</a:t>
            </a:r>
            <a:r>
              <a:rPr lang="es-ES" sz="2000" dirty="0" smtClean="0">
                <a:latin typeface="+mj-lt"/>
                <a:ea typeface="+mj-ea"/>
                <a:cs typeface="+mj-cs"/>
              </a:rPr>
              <a:t> nos permite poner tiempos límites o </a:t>
            </a:r>
            <a:r>
              <a:rPr lang="es-ES" sz="2000" dirty="0" err="1" smtClean="0">
                <a:latin typeface="+mj-lt"/>
                <a:ea typeface="+mj-ea"/>
                <a:cs typeface="+mj-cs"/>
              </a:rPr>
              <a:t>Milestones</a:t>
            </a:r>
            <a:r>
              <a:rPr lang="es-ES" sz="2000" dirty="0" smtClean="0">
                <a:latin typeface="+mj-lt"/>
                <a:ea typeface="+mj-ea"/>
                <a:cs typeface="+mj-cs"/>
              </a:rPr>
              <a:t> para modificar nuestro repositorio o resolver un </a:t>
            </a:r>
            <a:r>
              <a:rPr lang="es-ES" sz="2000" dirty="0" err="1" smtClean="0">
                <a:latin typeface="+mj-lt"/>
                <a:ea typeface="+mj-ea"/>
                <a:cs typeface="+mj-cs"/>
              </a:rPr>
              <a:t>Issue</a:t>
            </a:r>
            <a:r>
              <a:rPr lang="es-ES" sz="2000" dirty="0" smtClean="0">
                <a:latin typeface="+mj-lt"/>
                <a:ea typeface="+mj-ea"/>
                <a:cs typeface="+mj-cs"/>
              </a:rPr>
              <a:t>.</a:t>
            </a:r>
          </a:p>
          <a:p>
            <a:pPr lvl="0">
              <a:spcBef>
                <a:spcPct val="0"/>
              </a:spcBef>
            </a:pPr>
            <a:endParaRPr lang="es-ES" sz="2000" dirty="0" smtClean="0">
              <a:latin typeface="+mj-lt"/>
              <a:ea typeface="+mj-ea"/>
              <a:cs typeface="+mj-cs"/>
            </a:endParaRPr>
          </a:p>
          <a:p>
            <a:pPr lvl="0">
              <a:spcBef>
                <a:spcPct val="0"/>
              </a:spcBef>
            </a:pPr>
            <a:r>
              <a:rPr kumimoji="0" lang="es-ES" sz="2000" b="0" i="0" u="none" strike="noStrike" kern="1200" cap="none" spc="0" normalizeH="0" baseline="0" noProof="0" dirty="0" smtClean="0">
                <a:ln>
                  <a:noFill/>
                </a:ln>
                <a:solidFill>
                  <a:schemeClr val="tx1"/>
                </a:solidFill>
                <a:effectLst/>
                <a:uLnTx/>
                <a:uFillTx/>
                <a:latin typeface="+mj-lt"/>
                <a:ea typeface="+mj-ea"/>
                <a:cs typeface="+mj-cs"/>
              </a:rPr>
              <a:t>Esto</a:t>
            </a:r>
            <a:r>
              <a:rPr kumimoji="0" lang="es-ES" sz="2000" b="0" i="0" u="none" strike="noStrike" kern="1200" cap="none" spc="0" normalizeH="0" noProof="0" dirty="0" smtClean="0">
                <a:ln>
                  <a:noFill/>
                </a:ln>
                <a:solidFill>
                  <a:schemeClr val="tx1"/>
                </a:solidFill>
                <a:effectLst/>
                <a:uLnTx/>
                <a:uFillTx/>
                <a:latin typeface="+mj-lt"/>
                <a:ea typeface="+mj-ea"/>
                <a:cs typeface="+mj-cs"/>
              </a:rPr>
              <a:t> nos ayuda a tener un mayor control del desarrollo de nuestro proyecto.</a:t>
            </a:r>
          </a:p>
          <a:p>
            <a:pPr lvl="0">
              <a:spcBef>
                <a:spcPct val="0"/>
              </a:spcBef>
            </a:pPr>
            <a:endParaRPr kumimoji="0" lang="es-ES" sz="2000" b="0" i="0" u="none" strike="noStrike" kern="1200" cap="none" spc="0" normalizeH="0" noProof="0" dirty="0" smtClean="0">
              <a:ln>
                <a:noFill/>
              </a:ln>
              <a:solidFill>
                <a:schemeClr val="tx1"/>
              </a:solidFill>
              <a:effectLst/>
              <a:uLnTx/>
              <a:uFillTx/>
              <a:latin typeface="+mj-lt"/>
              <a:ea typeface="+mj-ea"/>
              <a:cs typeface="+mj-cs"/>
            </a:endParaRPr>
          </a:p>
          <a:p>
            <a:pPr lvl="0">
              <a:spcBef>
                <a:spcPct val="0"/>
              </a:spcBef>
            </a:pPr>
            <a:r>
              <a:rPr lang="es-ES" sz="2000" baseline="0" dirty="0" smtClean="0">
                <a:latin typeface="+mj-lt"/>
                <a:ea typeface="+mj-ea"/>
                <a:cs typeface="+mj-cs"/>
              </a:rPr>
              <a:t>Para</a:t>
            </a:r>
            <a:r>
              <a:rPr lang="es-ES" sz="2000" dirty="0" smtClean="0">
                <a:latin typeface="+mj-lt"/>
                <a:ea typeface="+mj-ea"/>
                <a:cs typeface="+mj-cs"/>
              </a:rPr>
              <a:t> crear un </a:t>
            </a:r>
            <a:r>
              <a:rPr lang="es-ES" sz="2000" dirty="0" err="1" smtClean="0">
                <a:latin typeface="+mj-lt"/>
                <a:ea typeface="+mj-ea"/>
                <a:cs typeface="+mj-cs"/>
              </a:rPr>
              <a:t>Milestone</a:t>
            </a:r>
            <a:r>
              <a:rPr lang="es-ES" sz="2000" dirty="0" smtClean="0">
                <a:latin typeface="+mj-lt"/>
                <a:ea typeface="+mj-ea"/>
                <a:cs typeface="+mj-cs"/>
              </a:rPr>
              <a:t> primero debemos ir a la pestaña de </a:t>
            </a:r>
            <a:r>
              <a:rPr lang="es-ES" sz="2000" dirty="0" err="1" smtClean="0">
                <a:latin typeface="+mj-lt"/>
                <a:ea typeface="+mj-ea"/>
                <a:cs typeface="+mj-cs"/>
              </a:rPr>
              <a:t>Issues</a:t>
            </a:r>
            <a:r>
              <a:rPr lang="es-ES" sz="2000" dirty="0" smtClean="0">
                <a:latin typeface="+mj-lt"/>
                <a:ea typeface="+mj-ea"/>
                <a:cs typeface="+mj-cs"/>
              </a:rPr>
              <a:t> y desde dar clic en el botón de </a:t>
            </a:r>
            <a:r>
              <a:rPr lang="es-ES" sz="2000" dirty="0" err="1" smtClean="0">
                <a:latin typeface="+mj-lt"/>
                <a:ea typeface="+mj-ea"/>
                <a:cs typeface="+mj-cs"/>
              </a:rPr>
              <a:t>Milestone</a:t>
            </a:r>
            <a:r>
              <a:rPr lang="es-ES" sz="2000" dirty="0" smtClean="0">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4818" name="Picture 2" descr="C:\Users\José\Desktop\Milestone.jpg"/>
          <p:cNvPicPr>
            <a:picLocks noChangeAspect="1" noChangeArrowheads="1"/>
          </p:cNvPicPr>
          <p:nvPr/>
        </p:nvPicPr>
        <p:blipFill>
          <a:blip r:embed="rId3" cstate="print"/>
          <a:srcRect/>
          <a:stretch>
            <a:fillRect/>
          </a:stretch>
        </p:blipFill>
        <p:spPr bwMode="auto">
          <a:xfrm>
            <a:off x="179512" y="3140967"/>
            <a:ext cx="8712968" cy="351997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688632"/>
          </a:xfrm>
          <a:prstGeom prst="rect">
            <a:avLst/>
          </a:prstGeom>
        </p:spPr>
        <p:txBody>
          <a:bodyPr vert="horz" lIns="91440" tIns="45720" rIns="91440" bIns="45720" rtlCol="0" anchor="ctr">
            <a:normAutofit/>
          </a:bodyPr>
          <a:lstStyle/>
          <a:p>
            <a:pPr lvl="0">
              <a:spcBef>
                <a:spcPct val="0"/>
              </a:spcBef>
            </a:pPr>
            <a:r>
              <a:rPr lang="es-ES" sz="2000" dirty="0" smtClean="0">
                <a:latin typeface="+mj-lt"/>
                <a:ea typeface="+mj-ea"/>
                <a:cs typeface="+mj-cs"/>
              </a:rPr>
              <a:t>Nos mostrara las </a:t>
            </a:r>
            <a:r>
              <a:rPr lang="es-ES" sz="2000" dirty="0" err="1" smtClean="0">
                <a:latin typeface="+mj-lt"/>
                <a:ea typeface="+mj-ea"/>
                <a:cs typeface="+mj-cs"/>
              </a:rPr>
              <a:t>Milestones</a:t>
            </a:r>
            <a:r>
              <a:rPr lang="es-ES" sz="2000" dirty="0" smtClean="0">
                <a:latin typeface="+mj-lt"/>
                <a:ea typeface="+mj-ea"/>
                <a:cs typeface="+mj-cs"/>
              </a:rPr>
              <a:t> que tenemos, en este caso si no tenemos ninguna aparecerá una pantalla como la siguiente.</a:t>
            </a:r>
          </a:p>
          <a:p>
            <a:pPr lvl="0">
              <a:spcBef>
                <a:spcPct val="0"/>
              </a:spcBef>
            </a:pPr>
            <a:r>
              <a:rPr kumimoji="0" lang="es-ES" sz="2000" b="0" i="0" u="none" strike="noStrike" kern="1200" cap="none" spc="0" normalizeH="0" baseline="0" noProof="0" dirty="0" smtClean="0">
                <a:ln>
                  <a:noFill/>
                </a:ln>
                <a:solidFill>
                  <a:schemeClr val="tx1"/>
                </a:solidFill>
                <a:effectLst/>
                <a:uLnTx/>
                <a:uFillTx/>
                <a:latin typeface="+mj-lt"/>
                <a:ea typeface="+mj-ea"/>
                <a:cs typeface="+mj-cs"/>
              </a:rPr>
              <a:t>Para</a:t>
            </a:r>
            <a:r>
              <a:rPr kumimoji="0" lang="es-ES" sz="2000" b="0" i="0" u="none" strike="noStrike" kern="1200" cap="none" spc="0" normalizeH="0" noProof="0" dirty="0" smtClean="0">
                <a:ln>
                  <a:noFill/>
                </a:ln>
                <a:solidFill>
                  <a:schemeClr val="tx1"/>
                </a:solidFill>
                <a:effectLst/>
                <a:uLnTx/>
                <a:uFillTx/>
                <a:latin typeface="+mj-lt"/>
                <a:ea typeface="+mj-ea"/>
                <a:cs typeface="+mj-cs"/>
              </a:rPr>
              <a:t> crear el </a:t>
            </a:r>
            <a:r>
              <a:rPr kumimoji="0" lang="es-ES" sz="2000" b="0" i="0" u="none" strike="noStrike" kern="1200" cap="none" spc="0" normalizeH="0" noProof="0" dirty="0" err="1" smtClean="0">
                <a:ln>
                  <a:noFill/>
                </a:ln>
                <a:solidFill>
                  <a:schemeClr val="tx1"/>
                </a:solidFill>
                <a:effectLst/>
                <a:uLnTx/>
                <a:uFillTx/>
                <a:latin typeface="+mj-lt"/>
                <a:ea typeface="+mj-ea"/>
                <a:cs typeface="+mj-cs"/>
              </a:rPr>
              <a:t>Milestone</a:t>
            </a:r>
            <a:r>
              <a:rPr kumimoji="0" lang="es-ES" sz="2000" b="0" i="0" u="none" strike="noStrike" kern="1200" cap="none" spc="0" normalizeH="0" noProof="0" dirty="0" smtClean="0">
                <a:ln>
                  <a:noFill/>
                </a:ln>
                <a:solidFill>
                  <a:schemeClr val="tx1"/>
                </a:solidFill>
                <a:effectLst/>
                <a:uLnTx/>
                <a:uFillTx/>
                <a:latin typeface="+mj-lt"/>
                <a:ea typeface="+mj-ea"/>
                <a:cs typeface="+mj-cs"/>
              </a:rPr>
              <a:t> debemos darle clic en el botón de </a:t>
            </a:r>
            <a:r>
              <a:rPr kumimoji="0" lang="es-ES" sz="2000" b="0" i="0" u="none" strike="noStrike" kern="1200" cap="none" spc="0" normalizeH="0" noProof="0" dirty="0" err="1" smtClean="0">
                <a:ln>
                  <a:noFill/>
                </a:ln>
                <a:solidFill>
                  <a:schemeClr val="tx1"/>
                </a:solidFill>
                <a:effectLst/>
                <a:uLnTx/>
                <a:uFillTx/>
                <a:latin typeface="+mj-lt"/>
                <a:ea typeface="+mj-ea"/>
                <a:cs typeface="+mj-cs"/>
              </a:rPr>
              <a:t>Create</a:t>
            </a:r>
            <a:r>
              <a:rPr kumimoji="0" lang="es-ES" sz="2000" b="0" i="0" u="none" strike="noStrike" kern="1200" cap="none" spc="0" normalizeH="0" noProof="0" dirty="0" smtClean="0">
                <a:ln>
                  <a:noFill/>
                </a:ln>
                <a:solidFill>
                  <a:schemeClr val="tx1"/>
                </a:solidFill>
                <a:effectLst/>
                <a:uLnTx/>
                <a:uFillTx/>
                <a:latin typeface="+mj-lt"/>
                <a:ea typeface="+mj-ea"/>
                <a:cs typeface="+mj-cs"/>
              </a:rPr>
              <a:t> a </a:t>
            </a:r>
            <a:r>
              <a:rPr kumimoji="0" lang="es-ES" sz="2000" b="0" i="0" u="none" strike="noStrike" kern="1200" cap="none" spc="0" normalizeH="0" noProof="0" dirty="0" err="1" smtClean="0">
                <a:ln>
                  <a:noFill/>
                </a:ln>
                <a:solidFill>
                  <a:schemeClr val="tx1"/>
                </a:solidFill>
                <a:effectLst/>
                <a:uLnTx/>
                <a:uFillTx/>
                <a:latin typeface="+mj-lt"/>
                <a:ea typeface="+mj-ea"/>
                <a:cs typeface="+mj-cs"/>
              </a:rPr>
              <a:t>Milestone</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5842" name="Picture 2" descr="C:\Users\José\Desktop\Milestone2.jpg"/>
          <p:cNvPicPr>
            <a:picLocks noChangeAspect="1" noChangeArrowheads="1"/>
          </p:cNvPicPr>
          <p:nvPr/>
        </p:nvPicPr>
        <p:blipFill>
          <a:blip r:embed="rId3" cstate="print"/>
          <a:srcRect/>
          <a:stretch>
            <a:fillRect/>
          </a:stretch>
        </p:blipFill>
        <p:spPr bwMode="auto">
          <a:xfrm>
            <a:off x="395536" y="1862559"/>
            <a:ext cx="8280920" cy="4878809"/>
          </a:xfrm>
          <a:prstGeom prst="rect">
            <a:avLst/>
          </a:prstGeom>
          <a:noFill/>
        </p:spPr>
      </p:pic>
    </p:spTree>
  </p:cSld>
  <p:clrMapOvr>
    <a:masterClrMapping/>
  </p:clrMapOvr>
  <p:transition spd="med"/>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Ahora tenemos que nombrar el </a:t>
            </a:r>
            <a:r>
              <a:rPr lang="es-ES" sz="2000" noProof="0" dirty="0" err="1" smtClean="0">
                <a:latin typeface="+mj-lt"/>
                <a:ea typeface="+mj-ea"/>
                <a:cs typeface="+mj-cs"/>
              </a:rPr>
              <a:t>Milestone</a:t>
            </a:r>
            <a:r>
              <a:rPr lang="es-ES" sz="2000" noProof="0" dirty="0" smtClean="0">
                <a:latin typeface="+mj-lt"/>
                <a:ea typeface="+mj-ea"/>
                <a:cs typeface="+mj-cs"/>
              </a:rPr>
              <a:t>, dar una descripción de este y seleccionar en el calendario del lado derecho cual será la fecha límite para este </a:t>
            </a:r>
            <a:r>
              <a:rPr lang="es-ES" sz="2000" noProof="0" dirty="0" err="1" smtClean="0">
                <a:latin typeface="+mj-lt"/>
                <a:ea typeface="+mj-ea"/>
                <a:cs typeface="+mj-cs"/>
              </a:rPr>
              <a:t>Milestone</a:t>
            </a:r>
            <a:r>
              <a:rPr lang="es-ES" sz="2000" noProof="0" dirty="0" smtClean="0">
                <a:latin typeface="+mj-lt"/>
                <a:ea typeface="+mj-ea"/>
                <a:cs typeface="+mj-cs"/>
              </a:rPr>
              <a:t>.</a:t>
            </a:r>
          </a:p>
          <a:p>
            <a:pPr lvl="0">
              <a:spcBef>
                <a:spcPct val="0"/>
              </a:spcBef>
            </a:pPr>
            <a:r>
              <a:rPr kumimoji="0" lang="es-ES" sz="2000" b="0" i="0" u="none" strike="noStrike" kern="1200" cap="none" spc="0" normalizeH="0" baseline="0" dirty="0" smtClean="0">
                <a:ln>
                  <a:noFill/>
                </a:ln>
                <a:solidFill>
                  <a:schemeClr val="tx1"/>
                </a:solidFill>
                <a:effectLst/>
                <a:uLnTx/>
                <a:uFillTx/>
                <a:latin typeface="+mj-lt"/>
                <a:ea typeface="+mj-ea"/>
                <a:cs typeface="+mj-cs"/>
              </a:rPr>
              <a:t>Una</a:t>
            </a:r>
            <a:r>
              <a:rPr kumimoji="0" lang="es-ES" sz="2000" b="0" i="0" u="none" strike="noStrike" kern="1200" cap="none" spc="0" normalizeH="0" dirty="0" smtClean="0">
                <a:ln>
                  <a:noFill/>
                </a:ln>
                <a:solidFill>
                  <a:schemeClr val="tx1"/>
                </a:solidFill>
                <a:effectLst/>
                <a:uLnTx/>
                <a:uFillTx/>
                <a:latin typeface="+mj-lt"/>
                <a:ea typeface="+mj-ea"/>
                <a:cs typeface="+mj-cs"/>
              </a:rPr>
              <a:t> vez llenado esta información damos clic en el </a:t>
            </a:r>
            <a:r>
              <a:rPr kumimoji="0" lang="es-ES" sz="2000" b="0" i="0" u="none" strike="noStrike" kern="1200" cap="none" spc="0" normalizeH="0" dirty="0" err="1" smtClean="0">
                <a:ln>
                  <a:noFill/>
                </a:ln>
                <a:solidFill>
                  <a:schemeClr val="tx1"/>
                </a:solidFill>
                <a:effectLst/>
                <a:uLnTx/>
                <a:uFillTx/>
                <a:latin typeface="+mj-lt"/>
                <a:ea typeface="+mj-ea"/>
                <a:cs typeface="+mj-cs"/>
              </a:rPr>
              <a:t>boton</a:t>
            </a:r>
            <a:r>
              <a:rPr kumimoji="0" lang="es-ES" sz="2000" b="0" i="0" u="none" strike="noStrike" kern="1200" cap="none" spc="0" normalizeH="0" dirty="0" smtClean="0">
                <a:ln>
                  <a:noFill/>
                </a:ln>
                <a:solidFill>
                  <a:schemeClr val="tx1"/>
                </a:solidFill>
                <a:effectLst/>
                <a:uLnTx/>
                <a:uFillTx/>
                <a:latin typeface="+mj-lt"/>
                <a:ea typeface="+mj-ea"/>
                <a:cs typeface="+mj-cs"/>
              </a:rPr>
              <a:t> </a:t>
            </a:r>
            <a:r>
              <a:rPr kumimoji="0" lang="es-ES" sz="2000" b="0" i="0" u="none" strike="noStrike" kern="1200" cap="none" spc="0" normalizeH="0" dirty="0" err="1" smtClean="0">
                <a:ln>
                  <a:noFill/>
                </a:ln>
                <a:solidFill>
                  <a:schemeClr val="tx1"/>
                </a:solidFill>
                <a:effectLst/>
                <a:uLnTx/>
                <a:uFillTx/>
                <a:latin typeface="+mj-lt"/>
                <a:ea typeface="+mj-ea"/>
                <a:cs typeface="+mj-cs"/>
              </a:rPr>
              <a:t>Create</a:t>
            </a:r>
            <a:r>
              <a:rPr kumimoji="0" lang="es-ES" sz="2000" b="0" i="0" u="none" strike="noStrike" kern="1200" cap="none" spc="0" normalizeH="0" dirty="0" smtClean="0">
                <a:ln>
                  <a:noFill/>
                </a:ln>
                <a:solidFill>
                  <a:schemeClr val="tx1"/>
                </a:solidFill>
                <a:effectLst/>
                <a:uLnTx/>
                <a:uFillTx/>
                <a:latin typeface="+mj-lt"/>
                <a:ea typeface="+mj-ea"/>
                <a:cs typeface="+mj-cs"/>
              </a:rPr>
              <a:t> </a:t>
            </a:r>
            <a:r>
              <a:rPr kumimoji="0" lang="es-ES" sz="2000" b="0" i="0" u="none" strike="noStrike" kern="1200" cap="none" spc="0" normalizeH="0" dirty="0" err="1" smtClean="0">
                <a:ln>
                  <a:noFill/>
                </a:ln>
                <a:solidFill>
                  <a:schemeClr val="tx1"/>
                </a:solidFill>
                <a:effectLst/>
                <a:uLnTx/>
                <a:uFillTx/>
                <a:latin typeface="+mj-lt"/>
                <a:ea typeface="+mj-ea"/>
                <a:cs typeface="+mj-cs"/>
              </a:rPr>
              <a:t>Milestone</a:t>
            </a:r>
            <a:r>
              <a:rPr kumimoji="0" lang="es-ES" sz="2000" b="0" i="0" u="none" strike="noStrike" kern="1200" cap="none" spc="0" normalizeH="0" dirty="0" smtClean="0">
                <a:ln>
                  <a:noFill/>
                </a:ln>
                <a:solidFill>
                  <a:schemeClr val="tx1"/>
                </a:solidFill>
                <a:effectLst/>
                <a:uLnTx/>
                <a:uFillTx/>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6866" name="Picture 2" descr="C:\Users\José\Desktop\Milestone3.jpg"/>
          <p:cNvPicPr>
            <a:picLocks noChangeAspect="1" noChangeArrowheads="1"/>
          </p:cNvPicPr>
          <p:nvPr/>
        </p:nvPicPr>
        <p:blipFill>
          <a:blip r:embed="rId3" cstate="print"/>
          <a:srcRect/>
          <a:stretch>
            <a:fillRect/>
          </a:stretch>
        </p:blipFill>
        <p:spPr bwMode="auto">
          <a:xfrm>
            <a:off x="827584" y="2076313"/>
            <a:ext cx="7488832" cy="4665055"/>
          </a:xfrm>
          <a:prstGeom prst="rect">
            <a:avLst/>
          </a:prstGeom>
          <a:noFill/>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0" y="5517232"/>
            <a:ext cx="9144000" cy="1046440"/>
          </a:xfrm>
          <a:prstGeom prst="rect">
            <a:avLst/>
          </a:prstGeom>
          <a:noFill/>
        </p:spPr>
        <p:txBody>
          <a:bodyPr wrap="square" rtlCol="0">
            <a:spAutoFit/>
          </a:bodyPr>
          <a:lstStyle/>
          <a:p>
            <a:pPr algn="ctr"/>
            <a:r>
              <a:rPr lang="es-ES" sz="3100" dirty="0" smtClean="0"/>
              <a:t>“</a:t>
            </a:r>
            <a:r>
              <a:rPr lang="es-ES" sz="3100" dirty="0" err="1" smtClean="0"/>
              <a:t>Git</a:t>
            </a:r>
            <a:r>
              <a:rPr lang="es-ES" sz="3100" dirty="0" smtClean="0"/>
              <a:t> es un administrador de versiones. </a:t>
            </a:r>
          </a:p>
          <a:p>
            <a:pPr algn="ctr"/>
            <a:r>
              <a:rPr lang="es-ES" sz="3100" dirty="0" smtClean="0"/>
              <a:t>Utiliza repositorios para almacenar archivos.”</a:t>
            </a:r>
            <a:endParaRPr lang="es-MX" sz="3100" dirty="0"/>
          </a:p>
        </p:txBody>
      </p:sp>
      <p:pic>
        <p:nvPicPr>
          <p:cNvPr id="5" name="Picture 2" descr="C:\Users\José\Desktop\git_logo.png"/>
          <p:cNvPicPr>
            <a:picLocks noChangeAspect="1" noChangeArrowheads="1"/>
          </p:cNvPicPr>
          <p:nvPr/>
        </p:nvPicPr>
        <p:blipFill>
          <a:blip r:embed="rId2" cstate="print"/>
          <a:srcRect/>
          <a:stretch>
            <a:fillRect/>
          </a:stretch>
        </p:blipFill>
        <p:spPr bwMode="auto">
          <a:xfrm>
            <a:off x="2411760" y="1052736"/>
            <a:ext cx="4392488" cy="4392488"/>
          </a:xfrm>
          <a:prstGeom prst="rect">
            <a:avLst/>
          </a:prstGeom>
          <a:noFill/>
        </p:spPr>
      </p:pic>
      <p:sp>
        <p:nvSpPr>
          <p:cNvPr id="4" name="3 CuadroTexto"/>
          <p:cNvSpPr txBox="1"/>
          <p:nvPr/>
        </p:nvSpPr>
        <p:spPr>
          <a:xfrm>
            <a:off x="0" y="57398"/>
            <a:ext cx="9144000" cy="923330"/>
          </a:xfrm>
          <a:prstGeom prst="rect">
            <a:avLst/>
          </a:prstGeom>
          <a:noFill/>
        </p:spPr>
        <p:txBody>
          <a:bodyPr wrap="square" rtlCol="0">
            <a:spAutoFit/>
          </a:bodyPr>
          <a:lstStyle/>
          <a:p>
            <a:pPr algn="ctr"/>
            <a:r>
              <a:rPr lang="es-ES" sz="5400" dirty="0" smtClean="0"/>
              <a:t>1.- Introducción</a:t>
            </a:r>
            <a:endParaRPr lang="es-MX" sz="5400" dirty="0"/>
          </a:p>
        </p:txBody>
      </p:sp>
    </p:spTree>
  </p:cSld>
  <p:clrMapOvr>
    <a:masterClrMapping/>
  </p:clrMapOvr>
  <p:transition spd="med">
    <p:fade thruBlk="1"/>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Se ha creado nuestra fecha límite</a:t>
            </a:r>
            <a:r>
              <a:rPr kumimoji="0" lang="es-ES" sz="2000" b="0" i="0" u="none" strike="noStrike" kern="1200" cap="none" spc="0" normalizeH="0" dirty="0" smtClean="0">
                <a:ln>
                  <a:noFill/>
                </a:ln>
                <a:solidFill>
                  <a:schemeClr val="tx1"/>
                </a:solidFill>
                <a:effectLst/>
                <a:uLnTx/>
                <a:uFillTx/>
                <a:latin typeface="+mj-lt"/>
                <a:ea typeface="+mj-ea"/>
                <a:cs typeface="+mj-cs"/>
              </a:rPr>
              <a:t>.</a:t>
            </a:r>
          </a:p>
          <a:p>
            <a:pPr lvl="0">
              <a:spcBef>
                <a:spcPct val="0"/>
              </a:spcBef>
            </a:pPr>
            <a:r>
              <a:rPr lang="es-ES" sz="2000" noProof="0" dirty="0" smtClean="0">
                <a:latin typeface="+mj-lt"/>
                <a:ea typeface="+mj-ea"/>
                <a:cs typeface="+mj-cs"/>
              </a:rPr>
              <a:t>Automáticamente nos regresara al panel de </a:t>
            </a:r>
            <a:r>
              <a:rPr lang="es-ES" sz="2000" noProof="0" dirty="0" err="1" smtClean="0">
                <a:latin typeface="+mj-lt"/>
                <a:ea typeface="+mj-ea"/>
                <a:cs typeface="+mj-cs"/>
              </a:rPr>
              <a:t>Milestones</a:t>
            </a:r>
            <a:r>
              <a:rPr lang="es-ES" sz="2000" noProof="0" dirty="0" smtClean="0">
                <a:latin typeface="+mj-lt"/>
                <a:ea typeface="+mj-ea"/>
                <a:cs typeface="+mj-cs"/>
              </a:rPr>
              <a:t> donde ahora podemos ver el que recientemente hemos creado.</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7891" name="Picture 3" descr="C:\Users\José\Desktop\Milestone4.jpg"/>
          <p:cNvPicPr>
            <a:picLocks noChangeAspect="1" noChangeArrowheads="1"/>
          </p:cNvPicPr>
          <p:nvPr/>
        </p:nvPicPr>
        <p:blipFill>
          <a:blip r:embed="rId3" cstate="print"/>
          <a:srcRect/>
          <a:stretch>
            <a:fillRect/>
          </a:stretch>
        </p:blipFill>
        <p:spPr bwMode="auto">
          <a:xfrm>
            <a:off x="251520" y="2060848"/>
            <a:ext cx="8335025" cy="2952328"/>
          </a:xfrm>
          <a:prstGeom prst="rect">
            <a:avLst/>
          </a:prstGeom>
          <a:noFill/>
        </p:spPr>
      </p:pic>
      <p:sp>
        <p:nvSpPr>
          <p:cNvPr id="8" name="5 Título"/>
          <p:cNvSpPr txBox="1">
            <a:spLocks/>
          </p:cNvSpPr>
          <p:nvPr/>
        </p:nvSpPr>
        <p:spPr>
          <a:xfrm>
            <a:off x="251520" y="3140968"/>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Esta fecha límite se la podemos asignar a un </a:t>
            </a:r>
            <a:r>
              <a:rPr lang="es-ES" sz="2000" noProof="0" dirty="0" err="1" smtClean="0">
                <a:latin typeface="+mj-lt"/>
                <a:ea typeface="+mj-ea"/>
                <a:cs typeface="+mj-cs"/>
              </a:rPr>
              <a:t>Issue</a:t>
            </a:r>
            <a:r>
              <a:rPr lang="es-ES" sz="2000" noProof="0" dirty="0" smtClean="0">
                <a:latin typeface="+mj-lt"/>
                <a:ea typeface="+mj-ea"/>
                <a:cs typeface="+mj-cs"/>
              </a:rPr>
              <a:t>, ya sea creando uno nuevo o editando uno ya existente.</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79512"/>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Para este caso creamos un nuevo </a:t>
            </a:r>
            <a:r>
              <a:rPr lang="es-ES" sz="2000" noProof="0" dirty="0" err="1" smtClean="0">
                <a:latin typeface="+mj-lt"/>
                <a:ea typeface="+mj-ea"/>
                <a:cs typeface="+mj-cs"/>
              </a:rPr>
              <a:t>Issue</a:t>
            </a:r>
            <a:r>
              <a:rPr lang="es-ES" sz="2000" noProof="0" dirty="0" smtClean="0">
                <a:latin typeface="+mj-lt"/>
                <a:ea typeface="+mj-ea"/>
                <a:cs typeface="+mj-cs"/>
              </a:rPr>
              <a:t> y se lo asignamos al mismo miembro que el </a:t>
            </a:r>
            <a:r>
              <a:rPr lang="es-ES" sz="2000" noProof="0" dirty="0" err="1" smtClean="0">
                <a:latin typeface="+mj-lt"/>
                <a:ea typeface="+mj-ea"/>
                <a:cs typeface="+mj-cs"/>
              </a:rPr>
              <a:t>Issue</a:t>
            </a:r>
            <a:r>
              <a:rPr lang="es-ES" sz="2000" noProof="0" dirty="0" smtClean="0">
                <a:latin typeface="+mj-lt"/>
                <a:ea typeface="+mj-ea"/>
                <a:cs typeface="+mj-cs"/>
              </a:rPr>
              <a:t> pasado.</a:t>
            </a:r>
          </a:p>
          <a:p>
            <a:pPr lvl="0">
              <a:spcBef>
                <a:spcPct val="0"/>
              </a:spcBef>
            </a:pPr>
            <a:endParaRPr kumimoji="0" lang="es-ES" sz="20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r>
              <a:rPr lang="es-ES" sz="2000" noProof="0" dirty="0" smtClean="0">
                <a:latin typeface="+mj-lt"/>
                <a:ea typeface="+mj-ea"/>
                <a:cs typeface="+mj-cs"/>
              </a:rPr>
              <a:t>Para asignarle un </a:t>
            </a:r>
            <a:r>
              <a:rPr lang="es-ES" sz="2000" noProof="0" dirty="0" err="1" smtClean="0">
                <a:latin typeface="+mj-lt"/>
                <a:ea typeface="+mj-ea"/>
                <a:cs typeface="+mj-cs"/>
              </a:rPr>
              <a:t>Milestone</a:t>
            </a:r>
            <a:r>
              <a:rPr lang="es-ES" sz="2000" noProof="0" dirty="0" smtClean="0">
                <a:latin typeface="+mj-lt"/>
                <a:ea typeface="+mj-ea"/>
                <a:cs typeface="+mj-cs"/>
              </a:rPr>
              <a:t> debemos dar clic sobre el botón de </a:t>
            </a:r>
            <a:r>
              <a:rPr lang="es-ES" sz="2000" noProof="0" dirty="0" err="1" smtClean="0">
                <a:latin typeface="+mj-lt"/>
                <a:ea typeface="+mj-ea"/>
                <a:cs typeface="+mj-cs"/>
              </a:rPr>
              <a:t>Milestone</a:t>
            </a:r>
            <a:r>
              <a:rPr lang="es-ES" sz="2000" noProof="0" dirty="0" smtClean="0">
                <a:latin typeface="+mj-lt"/>
                <a:ea typeface="+mj-ea"/>
                <a:cs typeface="+mj-cs"/>
              </a:rPr>
              <a:t> que se encuentra del lado derecho.</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8914" name="Picture 2" descr="C:\Users\José\Desktop\Slider.jpg"/>
          <p:cNvPicPr>
            <a:picLocks noChangeAspect="1" noChangeArrowheads="1"/>
          </p:cNvPicPr>
          <p:nvPr/>
        </p:nvPicPr>
        <p:blipFill>
          <a:blip r:embed="rId3" cstate="print"/>
          <a:srcRect/>
          <a:stretch>
            <a:fillRect/>
          </a:stretch>
        </p:blipFill>
        <p:spPr bwMode="auto">
          <a:xfrm>
            <a:off x="392063" y="2492896"/>
            <a:ext cx="8428409" cy="4201894"/>
          </a:xfrm>
          <a:prstGeom prst="rect">
            <a:avLst/>
          </a:prstGeom>
          <a:noFill/>
        </p:spPr>
      </p:pic>
    </p:spTree>
  </p:cSld>
  <p:clrMapOvr>
    <a:masterClrMapping/>
  </p:clrMapOvr>
  <p:transition spd="med"/>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Al darle clic nos mostrará los </a:t>
            </a:r>
            <a:r>
              <a:rPr lang="es-ES" sz="2000" noProof="0" dirty="0" err="1" smtClean="0">
                <a:latin typeface="+mj-lt"/>
                <a:ea typeface="+mj-ea"/>
                <a:cs typeface="+mj-cs"/>
              </a:rPr>
              <a:t>Milestone</a:t>
            </a:r>
            <a:r>
              <a:rPr lang="es-ES" sz="2000" noProof="0" dirty="0" smtClean="0">
                <a:latin typeface="+mj-lt"/>
                <a:ea typeface="+mj-ea"/>
                <a:cs typeface="+mj-cs"/>
              </a:rPr>
              <a:t> existentes, elegimos el que acabamos de crear. Una palomita se pondrá del lado izquierdo del </a:t>
            </a:r>
            <a:r>
              <a:rPr lang="es-ES" sz="2000" noProof="0" dirty="0" err="1" smtClean="0">
                <a:latin typeface="+mj-lt"/>
                <a:ea typeface="+mj-ea"/>
                <a:cs typeface="+mj-cs"/>
              </a:rPr>
              <a:t>Milestone</a:t>
            </a:r>
            <a:r>
              <a:rPr lang="es-ES" sz="2000" noProof="0" dirty="0" smtClean="0">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9938" name="Picture 2" descr="C:\Users\José\Desktop\Slider2.jpg"/>
          <p:cNvPicPr>
            <a:picLocks noChangeAspect="1" noChangeArrowheads="1"/>
          </p:cNvPicPr>
          <p:nvPr/>
        </p:nvPicPr>
        <p:blipFill>
          <a:blip r:embed="rId3" cstate="print"/>
          <a:srcRect/>
          <a:stretch>
            <a:fillRect/>
          </a:stretch>
        </p:blipFill>
        <p:spPr bwMode="auto">
          <a:xfrm>
            <a:off x="1403648" y="1844824"/>
            <a:ext cx="6120680" cy="4697266"/>
          </a:xfrm>
          <a:prstGeom prst="rect">
            <a:avLst/>
          </a:prstGeom>
          <a:noFill/>
        </p:spPr>
      </p:pic>
    </p:spTree>
  </p:cSld>
  <p:clrMapOvr>
    <a:masterClrMapping/>
  </p:clrMapOvr>
  <p:transition spd="med"/>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Hecho esto, el </a:t>
            </a:r>
            <a:r>
              <a:rPr lang="es-ES" sz="2000" noProof="0" dirty="0" err="1" smtClean="0">
                <a:latin typeface="+mj-lt"/>
                <a:ea typeface="+mj-ea"/>
                <a:cs typeface="+mj-cs"/>
              </a:rPr>
              <a:t>Issue</a:t>
            </a:r>
            <a:r>
              <a:rPr lang="es-ES" sz="2000" noProof="0" dirty="0" smtClean="0">
                <a:latin typeface="+mj-lt"/>
                <a:ea typeface="+mj-ea"/>
                <a:cs typeface="+mj-cs"/>
              </a:rPr>
              <a:t> que creamos tendrá asignado un responsable y una fecha límite para que se resuelva el </a:t>
            </a:r>
            <a:r>
              <a:rPr lang="es-ES" sz="2000" noProof="0" dirty="0" err="1" smtClean="0">
                <a:latin typeface="+mj-lt"/>
                <a:ea typeface="+mj-ea"/>
                <a:cs typeface="+mj-cs"/>
              </a:rPr>
              <a:t>Issue</a:t>
            </a:r>
            <a:r>
              <a:rPr lang="es-ES" sz="2000" noProof="0" dirty="0" smtClean="0">
                <a:latin typeface="+mj-lt"/>
                <a:ea typeface="+mj-ea"/>
                <a:cs typeface="+mj-cs"/>
              </a:rPr>
              <a:t>.</a:t>
            </a:r>
          </a:p>
          <a:p>
            <a:pPr lvl="0">
              <a:spcBef>
                <a:spcPct val="0"/>
              </a:spcBef>
            </a:pPr>
            <a:r>
              <a:rPr kumimoji="0" lang="es-ES" sz="2000" b="0" i="0" u="none" strike="noStrike" kern="1200" cap="none" spc="0" normalizeH="0" baseline="0" dirty="0" smtClean="0">
                <a:ln>
                  <a:noFill/>
                </a:ln>
                <a:solidFill>
                  <a:schemeClr val="tx1"/>
                </a:solidFill>
                <a:effectLst/>
                <a:uLnTx/>
                <a:uFillTx/>
                <a:latin typeface="+mj-lt"/>
                <a:ea typeface="+mj-ea"/>
                <a:cs typeface="+mj-cs"/>
              </a:rPr>
              <a:t>Damos clic en </a:t>
            </a:r>
            <a:r>
              <a:rPr kumimoji="0" lang="es-ES" sz="2000" b="0" i="0" u="none" strike="noStrike" kern="1200" cap="none" spc="0" normalizeH="0" baseline="0" dirty="0" err="1" smtClean="0">
                <a:ln>
                  <a:noFill/>
                </a:ln>
                <a:solidFill>
                  <a:schemeClr val="tx1"/>
                </a:solidFill>
                <a:effectLst/>
                <a:uLnTx/>
                <a:uFillTx/>
                <a:latin typeface="+mj-lt"/>
                <a:ea typeface="+mj-ea"/>
                <a:cs typeface="+mj-cs"/>
              </a:rPr>
              <a:t>Submit</a:t>
            </a:r>
            <a:r>
              <a:rPr kumimoji="0" lang="es-ES" sz="2000" b="0" i="0" u="none" strike="noStrike" kern="1200" cap="none" spc="0" normalizeH="0" baseline="0" dirty="0" smtClean="0">
                <a:ln>
                  <a:noFill/>
                </a:ln>
                <a:solidFill>
                  <a:schemeClr val="tx1"/>
                </a:solidFill>
                <a:effectLst/>
                <a:uLnTx/>
                <a:uFillTx/>
                <a:latin typeface="+mj-lt"/>
                <a:ea typeface="+mj-ea"/>
                <a:cs typeface="+mj-cs"/>
              </a:rPr>
              <a:t> New </a:t>
            </a:r>
            <a:r>
              <a:rPr kumimoji="0" lang="es-ES" sz="2000" b="0" i="0" u="none" strike="noStrike" kern="1200" cap="none" spc="0" normalizeH="0" baseline="0" dirty="0" err="1" smtClean="0">
                <a:ln>
                  <a:noFill/>
                </a:ln>
                <a:solidFill>
                  <a:schemeClr val="tx1"/>
                </a:solidFill>
                <a:effectLst/>
                <a:uLnTx/>
                <a:uFillTx/>
                <a:latin typeface="+mj-lt"/>
                <a:ea typeface="+mj-ea"/>
                <a:cs typeface="+mj-cs"/>
              </a:rPr>
              <a:t>Issue</a:t>
            </a:r>
            <a:r>
              <a:rPr kumimoji="0" lang="es-ES" sz="2000" b="0" i="0" u="none" strike="noStrike" kern="1200" cap="none" spc="0" normalizeH="0" baseline="0" dirty="0" smtClean="0">
                <a:ln>
                  <a:noFill/>
                </a:ln>
                <a:solidFill>
                  <a:schemeClr val="tx1"/>
                </a:solidFill>
                <a:effectLst/>
                <a:uLnTx/>
                <a:uFillTx/>
                <a:latin typeface="+mj-lt"/>
                <a:ea typeface="+mj-ea"/>
                <a:cs typeface="+mj-cs"/>
              </a:rPr>
              <a:t> para guardar nuestro</a:t>
            </a:r>
            <a:r>
              <a:rPr kumimoji="0" lang="es-ES" sz="2000" b="0" i="0" u="none" strike="noStrike" kern="1200" cap="none" spc="0" normalizeH="0" dirty="0" smtClean="0">
                <a:ln>
                  <a:noFill/>
                </a:ln>
                <a:solidFill>
                  <a:schemeClr val="tx1"/>
                </a:solidFill>
                <a:effectLst/>
                <a:uLnTx/>
                <a:uFillTx/>
                <a:latin typeface="+mj-lt"/>
                <a:ea typeface="+mj-ea"/>
                <a:cs typeface="+mj-cs"/>
              </a:rPr>
              <a:t> </a:t>
            </a:r>
            <a:r>
              <a:rPr kumimoji="0" lang="es-ES" sz="2000" b="0" i="0" u="none" strike="noStrike" kern="1200" cap="none" spc="0" normalizeH="0" dirty="0" err="1" smtClean="0">
                <a:ln>
                  <a:noFill/>
                </a:ln>
                <a:solidFill>
                  <a:schemeClr val="tx1"/>
                </a:solidFill>
                <a:effectLst/>
                <a:uLnTx/>
                <a:uFillTx/>
                <a:latin typeface="+mj-lt"/>
                <a:ea typeface="+mj-ea"/>
                <a:cs typeface="+mj-cs"/>
              </a:rPr>
              <a:t>Issue</a:t>
            </a:r>
            <a:r>
              <a:rPr kumimoji="0" lang="es-ES" sz="2000" b="0" i="0" u="none" strike="noStrike" kern="1200" cap="none" spc="0" normalizeH="0" dirty="0" smtClean="0">
                <a:ln>
                  <a:noFill/>
                </a:ln>
                <a:solidFill>
                  <a:schemeClr val="tx1"/>
                </a:solidFill>
                <a:effectLst/>
                <a:uLnTx/>
                <a:uFillTx/>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Milestones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0962" name="Picture 2" descr="C:\Users\José\Desktop\Slider3.jpg"/>
          <p:cNvPicPr>
            <a:picLocks noChangeAspect="1" noChangeArrowheads="1"/>
          </p:cNvPicPr>
          <p:nvPr/>
        </p:nvPicPr>
        <p:blipFill>
          <a:blip r:embed="rId3" cstate="print"/>
          <a:srcRect/>
          <a:stretch>
            <a:fillRect/>
          </a:stretch>
        </p:blipFill>
        <p:spPr bwMode="auto">
          <a:xfrm>
            <a:off x="323528" y="1916832"/>
            <a:ext cx="8424936" cy="4800158"/>
          </a:xfrm>
          <a:prstGeom prst="rect">
            <a:avLst/>
          </a:prstGeom>
          <a:noFill/>
        </p:spPr>
      </p:pic>
    </p:spTree>
  </p:cSld>
  <p:clrMapOvr>
    <a:masterClrMapping/>
  </p:clrMapOvr>
  <p:transition spd="med"/>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5.- </a:t>
            </a:r>
            <a:r>
              <a:rPr lang="es-ES" dirty="0" err="1" smtClean="0"/>
              <a:t>Labels</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459432"/>
            <a:ext cx="8640960" cy="5688632"/>
          </a:xfrm>
          <a:prstGeom prst="rect">
            <a:avLst/>
          </a:prstGeom>
        </p:spPr>
        <p:txBody>
          <a:bodyPr vert="horz" lIns="91440" tIns="45720" rIns="91440" bIns="45720" rtlCol="0" anchor="ctr">
            <a:normAutofit/>
          </a:bodyPr>
          <a:lstStyle/>
          <a:p>
            <a:pPr lvl="0">
              <a:spcBef>
                <a:spcPct val="0"/>
              </a:spcBef>
            </a:pPr>
            <a:r>
              <a:rPr lang="es-ES" sz="2000" noProof="0" dirty="0" err="1" smtClean="0">
                <a:latin typeface="+mj-lt"/>
                <a:ea typeface="+mj-ea"/>
                <a:cs typeface="+mj-cs"/>
              </a:rPr>
              <a:t>Github</a:t>
            </a:r>
            <a:r>
              <a:rPr lang="es-ES" sz="2000" noProof="0" dirty="0" smtClean="0">
                <a:latin typeface="+mj-lt"/>
                <a:ea typeface="+mj-ea"/>
                <a:cs typeface="+mj-cs"/>
              </a:rPr>
              <a:t> nos permite la creación de etiquetas (</a:t>
            </a:r>
            <a:r>
              <a:rPr lang="es-ES" sz="2000" noProof="0" dirty="0" err="1" smtClean="0">
                <a:latin typeface="+mj-lt"/>
                <a:ea typeface="+mj-ea"/>
                <a:cs typeface="+mj-cs"/>
              </a:rPr>
              <a:t>Labels</a:t>
            </a:r>
            <a:r>
              <a:rPr lang="es-ES" sz="2000" noProof="0" dirty="0" smtClean="0">
                <a:latin typeface="+mj-lt"/>
                <a:ea typeface="+mj-ea"/>
                <a:cs typeface="+mj-cs"/>
              </a:rPr>
              <a:t>) para colocárselas a nuestros </a:t>
            </a:r>
            <a:r>
              <a:rPr lang="es-ES" sz="2000" noProof="0" dirty="0" err="1" smtClean="0">
                <a:latin typeface="+mj-lt"/>
                <a:ea typeface="+mj-ea"/>
                <a:cs typeface="+mj-cs"/>
              </a:rPr>
              <a:t>Issue</a:t>
            </a:r>
            <a:r>
              <a:rPr lang="es-ES" sz="2000" noProof="0" dirty="0" smtClean="0">
                <a:latin typeface="+mj-lt"/>
                <a:ea typeface="+mj-ea"/>
                <a:cs typeface="+mj-cs"/>
              </a:rPr>
              <a:t> y de esta manera distinguirlos.</a:t>
            </a:r>
          </a:p>
          <a:p>
            <a:pPr lvl="0">
              <a:spcBef>
                <a:spcPct val="0"/>
              </a:spcBef>
            </a:pPr>
            <a:endParaRPr kumimoji="0" lang="es-ES" sz="20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r>
              <a:rPr lang="es-ES" sz="2000" noProof="0" dirty="0" smtClean="0">
                <a:latin typeface="+mj-lt"/>
                <a:ea typeface="+mj-ea"/>
                <a:cs typeface="+mj-cs"/>
              </a:rPr>
              <a:t>Con ellas podemos etiquetar si un </a:t>
            </a:r>
            <a:r>
              <a:rPr lang="es-ES" sz="2000" noProof="0" dirty="0" err="1" smtClean="0">
                <a:latin typeface="+mj-lt"/>
                <a:ea typeface="+mj-ea"/>
                <a:cs typeface="+mj-cs"/>
              </a:rPr>
              <a:t>Issue</a:t>
            </a:r>
            <a:r>
              <a:rPr lang="es-ES" sz="2000" noProof="0" dirty="0" smtClean="0">
                <a:latin typeface="+mj-lt"/>
                <a:ea typeface="+mj-ea"/>
                <a:cs typeface="+mj-cs"/>
              </a:rPr>
              <a:t> es </a:t>
            </a:r>
            <a:r>
              <a:rPr lang="es-ES" sz="2000" noProof="0" dirty="0" err="1" smtClean="0">
                <a:latin typeface="+mj-lt"/>
                <a:ea typeface="+mj-ea"/>
                <a:cs typeface="+mj-cs"/>
              </a:rPr>
              <a:t>cuestion</a:t>
            </a:r>
            <a:r>
              <a:rPr lang="es-ES" sz="2000" noProof="0" dirty="0" smtClean="0">
                <a:latin typeface="+mj-lt"/>
                <a:ea typeface="+mj-ea"/>
                <a:cs typeface="+mj-cs"/>
              </a:rPr>
              <a:t> de programación o de diseño, si es muy urgente su modificación o si se debe tener alguna consideración en especifico a la hora de trabajar con él.</a:t>
            </a:r>
          </a:p>
          <a:p>
            <a:pPr lvl="0">
              <a:spcBef>
                <a:spcPct val="0"/>
              </a:spcBef>
            </a:pPr>
            <a:endParaRPr kumimoji="0" lang="es-ES" sz="20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r>
              <a:rPr lang="es-ES" sz="2000" noProof="0" dirty="0" smtClean="0">
                <a:latin typeface="+mj-lt"/>
                <a:ea typeface="+mj-ea"/>
                <a:cs typeface="+mj-cs"/>
              </a:rPr>
              <a:t>Para crear una etiqueta de </a:t>
            </a:r>
            <a:r>
              <a:rPr lang="es-ES" sz="2000" noProof="0" dirty="0" err="1" smtClean="0">
                <a:latin typeface="+mj-lt"/>
                <a:ea typeface="+mj-ea"/>
                <a:cs typeface="+mj-cs"/>
              </a:rPr>
              <a:t>Github</a:t>
            </a:r>
            <a:r>
              <a:rPr lang="es-ES" sz="2000" noProof="0" dirty="0" smtClean="0">
                <a:latin typeface="+mj-lt"/>
                <a:ea typeface="+mj-ea"/>
                <a:cs typeface="+mj-cs"/>
              </a:rPr>
              <a:t> necesitamos ir a la pestaña de </a:t>
            </a:r>
            <a:r>
              <a:rPr lang="es-ES" sz="2000" noProof="0" dirty="0" err="1" smtClean="0">
                <a:latin typeface="+mj-lt"/>
                <a:ea typeface="+mj-ea"/>
                <a:cs typeface="+mj-cs"/>
              </a:rPr>
              <a:t>Issues</a:t>
            </a:r>
            <a:r>
              <a:rPr lang="es-ES" sz="2000" noProof="0" dirty="0" smtClean="0">
                <a:latin typeface="+mj-lt"/>
                <a:ea typeface="+mj-ea"/>
                <a:cs typeface="+mj-cs"/>
              </a:rPr>
              <a:t> y dar clic sobre el botón </a:t>
            </a:r>
            <a:r>
              <a:rPr lang="es-ES" sz="2000" noProof="0" dirty="0" err="1" smtClean="0">
                <a:latin typeface="+mj-lt"/>
                <a:ea typeface="+mj-ea"/>
                <a:cs typeface="+mj-cs"/>
              </a:rPr>
              <a:t>Labels</a:t>
            </a:r>
            <a:r>
              <a:rPr lang="es-ES" sz="2000" noProof="0" dirty="0" smtClean="0">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1986" name="Picture 2" descr="C:\Users\José\Desktop\Labels.jpg"/>
          <p:cNvPicPr>
            <a:picLocks noChangeAspect="1" noChangeArrowheads="1"/>
          </p:cNvPicPr>
          <p:nvPr/>
        </p:nvPicPr>
        <p:blipFill>
          <a:blip r:embed="rId3" cstate="print"/>
          <a:srcRect/>
          <a:stretch>
            <a:fillRect/>
          </a:stretch>
        </p:blipFill>
        <p:spPr bwMode="auto">
          <a:xfrm>
            <a:off x="849337" y="3822288"/>
            <a:ext cx="7467079" cy="2919080"/>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323528"/>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Nos mostrará un panel con las etiquetas que </a:t>
            </a:r>
            <a:r>
              <a:rPr lang="es-ES" sz="2000" noProof="0" dirty="0" err="1" smtClean="0">
                <a:latin typeface="+mj-lt"/>
                <a:ea typeface="+mj-ea"/>
                <a:cs typeface="+mj-cs"/>
              </a:rPr>
              <a:t>Github</a:t>
            </a:r>
            <a:r>
              <a:rPr lang="es-ES" sz="2000" noProof="0" dirty="0" smtClean="0">
                <a:latin typeface="+mj-lt"/>
                <a:ea typeface="+mj-ea"/>
                <a:cs typeface="+mj-cs"/>
              </a:rPr>
              <a:t> ya trae por default.</a:t>
            </a:r>
          </a:p>
          <a:p>
            <a:pPr lvl="0">
              <a:spcBef>
                <a:spcPct val="0"/>
              </a:spcBef>
            </a:pPr>
            <a:r>
              <a:rPr kumimoji="0" lang="es-ES" sz="2000" b="0" i="0" u="none" strike="noStrike" kern="1200" cap="none" spc="0" normalizeH="0" baseline="0" dirty="0" smtClean="0">
                <a:ln>
                  <a:noFill/>
                </a:ln>
                <a:solidFill>
                  <a:schemeClr val="tx1"/>
                </a:solidFill>
                <a:effectLst/>
                <a:uLnTx/>
                <a:uFillTx/>
                <a:latin typeface="+mj-lt"/>
                <a:ea typeface="+mj-ea"/>
                <a:cs typeface="+mj-cs"/>
              </a:rPr>
              <a:t>Nos</a:t>
            </a:r>
            <a:r>
              <a:rPr kumimoji="0" lang="es-ES" sz="2000" b="0" i="0" u="none" strike="noStrike" kern="1200" cap="none" spc="0" normalizeH="0" dirty="0" smtClean="0">
                <a:ln>
                  <a:noFill/>
                </a:ln>
                <a:solidFill>
                  <a:schemeClr val="tx1"/>
                </a:solidFill>
                <a:effectLst/>
                <a:uLnTx/>
                <a:uFillTx/>
                <a:latin typeface="+mj-lt"/>
                <a:ea typeface="+mj-ea"/>
                <a:cs typeface="+mj-cs"/>
              </a:rPr>
              <a:t> da la opción de modificarlas, cambiándoles el nombre o el color.</a:t>
            </a:r>
          </a:p>
          <a:p>
            <a:pPr lvl="0">
              <a:spcBef>
                <a:spcPct val="0"/>
              </a:spcBef>
            </a:pPr>
            <a:endParaRPr lang="es-ES" sz="2000" baseline="0" noProof="0" dirty="0" smtClean="0">
              <a:latin typeface="+mj-lt"/>
              <a:ea typeface="+mj-ea"/>
              <a:cs typeface="+mj-cs"/>
            </a:endParaRPr>
          </a:p>
          <a:p>
            <a:pPr lvl="0">
              <a:spcBef>
                <a:spcPct val="0"/>
              </a:spcBef>
            </a:pPr>
            <a:r>
              <a:rPr kumimoji="0" lang="es-ES" sz="2000" b="0" i="0" u="none" strike="noStrike" kern="1200" cap="none" spc="0" normalizeH="0" dirty="0" smtClean="0">
                <a:ln>
                  <a:noFill/>
                </a:ln>
                <a:solidFill>
                  <a:schemeClr val="tx1"/>
                </a:solidFill>
                <a:effectLst/>
                <a:uLnTx/>
                <a:uFillTx/>
                <a:latin typeface="+mj-lt"/>
                <a:ea typeface="+mj-ea"/>
                <a:cs typeface="+mj-cs"/>
              </a:rPr>
              <a:t>También nos da la opción de crear una nueva etiqueta.</a:t>
            </a:r>
          </a:p>
          <a:p>
            <a:pPr lvl="0">
              <a:spcBef>
                <a:spcPct val="0"/>
              </a:spcBef>
            </a:pPr>
            <a:r>
              <a:rPr lang="es-ES" sz="2000" baseline="0" noProof="0" dirty="0" smtClean="0">
                <a:latin typeface="+mj-lt"/>
                <a:ea typeface="+mj-ea"/>
                <a:cs typeface="+mj-cs"/>
              </a:rPr>
              <a:t>Damos clic</a:t>
            </a:r>
            <a:r>
              <a:rPr lang="es-ES" sz="2000" noProof="0" dirty="0" smtClean="0">
                <a:latin typeface="+mj-lt"/>
                <a:ea typeface="+mj-ea"/>
                <a:cs typeface="+mj-cs"/>
              </a:rPr>
              <a:t> en el botón superior derecho llamado New </a:t>
            </a:r>
            <a:r>
              <a:rPr lang="es-ES" sz="2000" noProof="0" dirty="0" err="1" smtClean="0">
                <a:latin typeface="+mj-lt"/>
                <a:ea typeface="+mj-ea"/>
                <a:cs typeface="+mj-cs"/>
              </a:rPr>
              <a:t>Label</a:t>
            </a:r>
            <a:r>
              <a:rPr lang="es-ES" sz="2000" noProof="0" dirty="0" smtClean="0">
                <a:latin typeface="+mj-lt"/>
                <a:ea typeface="+mj-ea"/>
                <a:cs typeface="+mj-cs"/>
              </a:rPr>
              <a: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3010" name="Picture 2" descr="C:\Users\José\Desktop\label2.jpg"/>
          <p:cNvPicPr>
            <a:picLocks noChangeAspect="1" noChangeArrowheads="1"/>
          </p:cNvPicPr>
          <p:nvPr/>
        </p:nvPicPr>
        <p:blipFill>
          <a:blip r:embed="rId3" cstate="print"/>
          <a:srcRect/>
          <a:stretch>
            <a:fillRect/>
          </a:stretch>
        </p:blipFill>
        <p:spPr bwMode="auto">
          <a:xfrm>
            <a:off x="827584" y="2379630"/>
            <a:ext cx="7560840" cy="4361738"/>
          </a:xfrm>
          <a:prstGeom prst="rect">
            <a:avLst/>
          </a:prstGeom>
          <a:noFill/>
        </p:spPr>
      </p:pic>
    </p:spTree>
  </p:cSld>
  <p:clrMapOvr>
    <a:masterClrMapping/>
  </p:clrMapOvr>
  <p:transition spd="med"/>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79512"/>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Nos despliega una ventana donde podemos escribir el nombre de nuestra etiqueta y asignarle un color, ya sea seleccionando uno de los 16 colores que nos permite o introduciendo un código hexadecimal.</a:t>
            </a:r>
          </a:p>
          <a:p>
            <a:pPr lvl="0">
              <a:spcBef>
                <a:spcPct val="0"/>
              </a:spcBef>
            </a:pPr>
            <a:endParaRPr kumimoji="0" lang="es-ES" sz="2000" b="0" i="0" u="none" strike="noStrike" kern="1200" cap="none" spc="0" normalizeH="0" baseline="0" dirty="0" smtClean="0">
              <a:ln>
                <a:noFill/>
              </a:ln>
              <a:solidFill>
                <a:schemeClr val="tx1"/>
              </a:solidFill>
              <a:effectLst/>
              <a:uLnTx/>
              <a:uFillTx/>
              <a:latin typeface="+mj-lt"/>
              <a:ea typeface="+mj-ea"/>
              <a:cs typeface="+mj-cs"/>
            </a:endParaRPr>
          </a:p>
          <a:p>
            <a:pPr lvl="0">
              <a:spcBef>
                <a:spcPct val="0"/>
              </a:spcBef>
            </a:pPr>
            <a:r>
              <a:rPr lang="es-ES" sz="2000" noProof="0" dirty="0" smtClean="0">
                <a:latin typeface="+mj-lt"/>
                <a:ea typeface="+mj-ea"/>
                <a:cs typeface="+mj-cs"/>
              </a:rPr>
              <a:t>Damos clic en </a:t>
            </a:r>
            <a:r>
              <a:rPr lang="es-ES" sz="2000" noProof="0" dirty="0" err="1" smtClean="0">
                <a:latin typeface="+mj-lt"/>
                <a:ea typeface="+mj-ea"/>
                <a:cs typeface="+mj-cs"/>
              </a:rPr>
              <a:t>Create</a:t>
            </a:r>
            <a:r>
              <a:rPr lang="es-ES" sz="2000" noProof="0" dirty="0" smtClean="0">
                <a:latin typeface="+mj-lt"/>
                <a:ea typeface="+mj-ea"/>
                <a:cs typeface="+mj-cs"/>
              </a:rPr>
              <a:t> </a:t>
            </a:r>
            <a:r>
              <a:rPr lang="es-ES" sz="2000" noProof="0" dirty="0" err="1" smtClean="0">
                <a:latin typeface="+mj-lt"/>
                <a:ea typeface="+mj-ea"/>
                <a:cs typeface="+mj-cs"/>
              </a:rPr>
              <a:t>Label</a:t>
            </a:r>
            <a:r>
              <a:rPr lang="es-ES" sz="2000" noProof="0" dirty="0" smtClean="0">
                <a:latin typeface="+mj-lt"/>
                <a:ea typeface="+mj-ea"/>
                <a:cs typeface="+mj-cs"/>
              </a:rPr>
              <a:t> para crear la etiqueta.</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4034" name="Picture 2" descr="C:\Users\José\Desktop\label4.jpg"/>
          <p:cNvPicPr>
            <a:picLocks noChangeAspect="1" noChangeArrowheads="1"/>
          </p:cNvPicPr>
          <p:nvPr/>
        </p:nvPicPr>
        <p:blipFill>
          <a:blip r:embed="rId3" cstate="print"/>
          <a:srcRect/>
          <a:stretch>
            <a:fillRect/>
          </a:stretch>
        </p:blipFill>
        <p:spPr bwMode="auto">
          <a:xfrm>
            <a:off x="131721" y="3158244"/>
            <a:ext cx="8904775" cy="2321444"/>
          </a:xfrm>
          <a:prstGeom prst="rect">
            <a:avLst/>
          </a:prstGeom>
          <a:noFill/>
        </p:spPr>
      </p:pic>
    </p:spTree>
  </p:cSld>
  <p:clrMapOvr>
    <a:masterClrMapping/>
  </p:clrMapOvr>
  <p:transition spd="med"/>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Nuestra etiqueta se ha creado y se ha sumado a la lista de etiquetas disponibles.</a:t>
            </a: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5058" name="Picture 2" descr="C:\Users\José\Desktop\label5.jpg"/>
          <p:cNvPicPr>
            <a:picLocks noChangeAspect="1" noChangeArrowheads="1"/>
          </p:cNvPicPr>
          <p:nvPr/>
        </p:nvPicPr>
        <p:blipFill>
          <a:blip r:embed="rId3" cstate="print"/>
          <a:srcRect/>
          <a:stretch>
            <a:fillRect/>
          </a:stretch>
        </p:blipFill>
        <p:spPr bwMode="auto">
          <a:xfrm>
            <a:off x="1015776" y="1484784"/>
            <a:ext cx="6796584" cy="2204825"/>
          </a:xfrm>
          <a:prstGeom prst="rect">
            <a:avLst/>
          </a:prstGeom>
          <a:noFill/>
        </p:spPr>
      </p:pic>
      <p:sp>
        <p:nvSpPr>
          <p:cNvPr id="8" name="5 Título"/>
          <p:cNvSpPr txBox="1">
            <a:spLocks/>
          </p:cNvSpPr>
          <p:nvPr/>
        </p:nvSpPr>
        <p:spPr>
          <a:xfrm>
            <a:off x="251520" y="2348880"/>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Si damos clic a la etiqueta nos abrirá un panel con una lista de los </a:t>
            </a:r>
            <a:r>
              <a:rPr lang="es-ES" sz="2000" noProof="0" dirty="0" err="1" smtClean="0">
                <a:latin typeface="+mj-lt"/>
                <a:ea typeface="+mj-ea"/>
                <a:cs typeface="+mj-cs"/>
              </a:rPr>
              <a:t>Issues</a:t>
            </a:r>
            <a:r>
              <a:rPr lang="es-ES" sz="2000" noProof="0" dirty="0" smtClean="0">
                <a:latin typeface="+mj-lt"/>
                <a:ea typeface="+mj-ea"/>
                <a:cs typeface="+mj-cs"/>
              </a:rPr>
              <a:t> actuales que contienen esta etiqueta.</a:t>
            </a:r>
          </a:p>
          <a:p>
            <a:pPr lvl="0">
              <a:spcBef>
                <a:spcPct val="0"/>
              </a:spcBef>
            </a:pPr>
            <a:endParaRPr lang="es-ES" sz="2000" dirty="0" smtClean="0">
              <a:latin typeface="+mj-lt"/>
              <a:ea typeface="+mj-ea"/>
              <a:cs typeface="+mj-cs"/>
            </a:endParaRPr>
          </a:p>
          <a:p>
            <a:pPr lvl="0">
              <a:spcBef>
                <a:spcPct val="0"/>
              </a:spcBef>
            </a:pPr>
            <a:r>
              <a:rPr lang="es-ES" sz="2000" noProof="0" dirty="0" smtClean="0">
                <a:latin typeface="+mj-lt"/>
                <a:ea typeface="+mj-ea"/>
                <a:cs typeface="+mj-cs"/>
              </a:rPr>
              <a:t>Como acabamos de crearla no hay ningún </a:t>
            </a:r>
            <a:r>
              <a:rPr lang="es-ES" sz="2000" noProof="0" dirty="0" err="1" smtClean="0">
                <a:latin typeface="+mj-lt"/>
                <a:ea typeface="+mj-ea"/>
                <a:cs typeface="+mj-cs"/>
              </a:rPr>
              <a:t>Issue</a:t>
            </a:r>
            <a:r>
              <a:rPr lang="es-ES" sz="2000" noProof="0" dirty="0" smtClean="0">
                <a:latin typeface="+mj-lt"/>
                <a:ea typeface="+mj-ea"/>
                <a:cs typeface="+mj-cs"/>
              </a:rPr>
              <a:t> que la contenga.</a:t>
            </a:r>
          </a:p>
          <a:p>
            <a:pPr lvl="0">
              <a:spcBef>
                <a:spcPct val="0"/>
              </a:spcBef>
            </a:pPr>
            <a:endParaRPr lang="es-ES" sz="2000" dirty="0" smtClean="0">
              <a:latin typeface="+mj-lt"/>
              <a:ea typeface="+mj-ea"/>
              <a:cs typeface="+mj-cs"/>
            </a:endParaRPr>
          </a:p>
          <a:p>
            <a:pPr lvl="0">
              <a:spcBef>
                <a:spcPct val="0"/>
              </a:spcBef>
            </a:pPr>
            <a:r>
              <a:rPr lang="es-ES" sz="2000" noProof="0" dirty="0" smtClean="0">
                <a:latin typeface="+mj-lt"/>
                <a:ea typeface="+mj-ea"/>
                <a:cs typeface="+mj-cs"/>
              </a:rPr>
              <a:t>Para agregarla a un </a:t>
            </a:r>
            <a:r>
              <a:rPr lang="es-ES" sz="2000" noProof="0" dirty="0" err="1" smtClean="0">
                <a:latin typeface="+mj-lt"/>
                <a:ea typeface="+mj-ea"/>
                <a:cs typeface="+mj-cs"/>
              </a:rPr>
              <a:t>Issue</a:t>
            </a:r>
            <a:r>
              <a:rPr lang="es-ES" sz="2000" noProof="0" dirty="0" smtClean="0">
                <a:latin typeface="+mj-lt"/>
                <a:ea typeface="+mj-ea"/>
                <a:cs typeface="+mj-cs"/>
              </a:rPr>
              <a:t> debemos editar uno o crear uno nuevo.</a:t>
            </a: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0750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Para este caso creamos un nuevo </a:t>
            </a:r>
            <a:r>
              <a:rPr lang="es-ES" sz="2000" noProof="0" dirty="0" err="1" smtClean="0">
                <a:latin typeface="+mj-lt"/>
                <a:ea typeface="+mj-ea"/>
                <a:cs typeface="+mj-cs"/>
              </a:rPr>
              <a:t>Issue</a:t>
            </a:r>
            <a:r>
              <a:rPr lang="es-ES" sz="2000" noProof="0" dirty="0" smtClean="0">
                <a:latin typeface="+mj-lt"/>
                <a:ea typeface="+mj-ea"/>
                <a:cs typeface="+mj-cs"/>
              </a:rPr>
              <a:t> y le agregamos un titulo y una descripción.</a:t>
            </a:r>
          </a:p>
          <a:p>
            <a:pPr lvl="0">
              <a:spcBef>
                <a:spcPct val="0"/>
              </a:spcBef>
            </a:pPr>
            <a:r>
              <a:rPr lang="es-ES" sz="2000" dirty="0" smtClean="0">
                <a:latin typeface="+mj-lt"/>
                <a:ea typeface="+mj-ea"/>
                <a:cs typeface="+mj-cs"/>
              </a:rPr>
              <a:t>También le agregamos un responsable y una fecha límite para que se resuelva este </a:t>
            </a:r>
            <a:r>
              <a:rPr lang="es-ES" sz="2000" dirty="0" err="1" smtClean="0">
                <a:latin typeface="+mj-lt"/>
                <a:ea typeface="+mj-ea"/>
                <a:cs typeface="+mj-cs"/>
              </a:rPr>
              <a:t>Issue</a:t>
            </a:r>
            <a:r>
              <a:rPr lang="es-ES" sz="2000" dirty="0" smtClean="0">
                <a:latin typeface="+mj-lt"/>
                <a:ea typeface="+mj-ea"/>
                <a:cs typeface="+mj-cs"/>
              </a:rPr>
              <a:t>.</a:t>
            </a:r>
          </a:p>
          <a:p>
            <a:pPr lvl="0">
              <a:spcBef>
                <a:spcPct val="0"/>
              </a:spcBef>
            </a:pPr>
            <a:r>
              <a:rPr lang="es-ES" sz="2000" noProof="0" dirty="0" smtClean="0">
                <a:latin typeface="+mj-lt"/>
                <a:ea typeface="+mj-ea"/>
                <a:cs typeface="+mj-cs"/>
              </a:rPr>
              <a:t>En la parte derecha podemos elegir con que etiquetar este </a:t>
            </a:r>
            <a:r>
              <a:rPr lang="es-ES" sz="2000" noProof="0" dirty="0" err="1" smtClean="0">
                <a:latin typeface="+mj-lt"/>
                <a:ea typeface="+mj-ea"/>
                <a:cs typeface="+mj-cs"/>
              </a:rPr>
              <a:t>Issue</a:t>
            </a:r>
            <a:r>
              <a:rPr lang="es-ES" sz="2000" noProof="0" dirty="0" smtClean="0">
                <a:latin typeface="+mj-lt"/>
                <a:ea typeface="+mj-ea"/>
                <a:cs typeface="+mj-cs"/>
              </a:rPr>
              <a:t>, damos clic sobre el </a:t>
            </a:r>
            <a:r>
              <a:rPr lang="es-ES" sz="2000" noProof="0" dirty="0" err="1" smtClean="0">
                <a:latin typeface="+mj-lt"/>
                <a:ea typeface="+mj-ea"/>
                <a:cs typeface="+mj-cs"/>
              </a:rPr>
              <a:t>boton</a:t>
            </a:r>
            <a:r>
              <a:rPr lang="es-ES" sz="2000" noProof="0" dirty="0" smtClean="0">
                <a:latin typeface="+mj-lt"/>
                <a:ea typeface="+mj-ea"/>
                <a:cs typeface="+mj-cs"/>
              </a:rPr>
              <a:t> </a:t>
            </a:r>
            <a:r>
              <a:rPr lang="es-ES" sz="2000" noProof="0" dirty="0" err="1" smtClean="0">
                <a:latin typeface="+mj-lt"/>
                <a:ea typeface="+mj-ea"/>
                <a:cs typeface="+mj-cs"/>
              </a:rPr>
              <a:t>Label</a:t>
            </a:r>
            <a:r>
              <a:rPr lang="es-ES" sz="2000" noProof="0" dirty="0" smtClean="0">
                <a:latin typeface="+mj-lt"/>
                <a:ea typeface="+mj-ea"/>
                <a:cs typeface="+mj-cs"/>
              </a:rPr>
              <a:t> para que se despliegue la lista de las etiquetas.</a:t>
            </a: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6082" name="Picture 2" descr="C:\Users\José\Desktop\e.jpg"/>
          <p:cNvPicPr>
            <a:picLocks noChangeAspect="1" noChangeArrowheads="1"/>
          </p:cNvPicPr>
          <p:nvPr/>
        </p:nvPicPr>
        <p:blipFill>
          <a:blip r:embed="rId3" cstate="print"/>
          <a:srcRect/>
          <a:stretch>
            <a:fillRect/>
          </a:stretch>
        </p:blipFill>
        <p:spPr bwMode="auto">
          <a:xfrm>
            <a:off x="772616" y="2420888"/>
            <a:ext cx="7543800" cy="4340679"/>
          </a:xfrm>
          <a:prstGeom prst="rect">
            <a:avLst/>
          </a:prstGeom>
          <a:noFill/>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0" y="5517232"/>
            <a:ext cx="9144000" cy="1046440"/>
          </a:xfrm>
          <a:prstGeom prst="rect">
            <a:avLst/>
          </a:prstGeom>
          <a:noFill/>
        </p:spPr>
        <p:txBody>
          <a:bodyPr wrap="square" rtlCol="0">
            <a:spAutoFit/>
          </a:bodyPr>
          <a:lstStyle/>
          <a:p>
            <a:pPr algn="ctr"/>
            <a:r>
              <a:rPr lang="es-ES" sz="3100" dirty="0" smtClean="0"/>
              <a:t>“Es lo que todos los programadores necesitan, pero muchos no lo saben.”</a:t>
            </a:r>
            <a:endParaRPr lang="es-MX" sz="3100" dirty="0"/>
          </a:p>
        </p:txBody>
      </p:sp>
      <p:pic>
        <p:nvPicPr>
          <p:cNvPr id="3074" name="Picture 2" descr="C:\Users\José\Desktop\Octocat.png"/>
          <p:cNvPicPr>
            <a:picLocks noChangeAspect="1" noChangeArrowheads="1"/>
          </p:cNvPicPr>
          <p:nvPr/>
        </p:nvPicPr>
        <p:blipFill>
          <a:blip r:embed="rId2" cstate="print"/>
          <a:srcRect/>
          <a:stretch>
            <a:fillRect/>
          </a:stretch>
        </p:blipFill>
        <p:spPr bwMode="auto">
          <a:xfrm>
            <a:off x="1547664" y="333106"/>
            <a:ext cx="5976664" cy="496810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251520"/>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Podemos elegir más de una etiqueta.</a:t>
            </a:r>
          </a:p>
          <a:p>
            <a:pPr lvl="0">
              <a:spcBef>
                <a:spcPct val="0"/>
              </a:spcBef>
            </a:pPr>
            <a:r>
              <a:rPr lang="es-ES" sz="2000" noProof="0" dirty="0" smtClean="0">
                <a:latin typeface="+mj-lt"/>
                <a:ea typeface="+mj-ea"/>
                <a:cs typeface="+mj-cs"/>
              </a:rPr>
              <a:t>Para este </a:t>
            </a:r>
            <a:r>
              <a:rPr lang="es-ES" sz="2000" noProof="0" dirty="0" err="1" smtClean="0">
                <a:latin typeface="+mj-lt"/>
                <a:ea typeface="+mj-ea"/>
                <a:cs typeface="+mj-cs"/>
              </a:rPr>
              <a:t>Issue</a:t>
            </a:r>
            <a:r>
              <a:rPr lang="es-ES" sz="2000" noProof="0" dirty="0" smtClean="0">
                <a:latin typeface="+mj-lt"/>
                <a:ea typeface="+mj-ea"/>
                <a:cs typeface="+mj-cs"/>
              </a:rPr>
              <a:t> vamos a ponerle las etiquetas de Urgente y de </a:t>
            </a:r>
            <a:r>
              <a:rPr lang="es-ES" sz="2000" noProof="0" dirty="0" err="1" smtClean="0">
                <a:latin typeface="+mj-lt"/>
                <a:ea typeface="+mj-ea"/>
                <a:cs typeface="+mj-cs"/>
              </a:rPr>
              <a:t>Bug</a:t>
            </a:r>
            <a:r>
              <a:rPr lang="es-ES" sz="2000" noProof="0" dirty="0" smtClean="0">
                <a:latin typeface="+mj-lt"/>
                <a:ea typeface="+mj-ea"/>
                <a:cs typeface="+mj-cs"/>
              </a:rPr>
              <a:t>. Una vez seleccionado deberá aparecer una paloma del lado izquierdo de la etiqueta.</a:t>
            </a: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7106" name="Picture 2" descr="C:\Users\José\Desktop\e2.jpg"/>
          <p:cNvPicPr>
            <a:picLocks noChangeAspect="1" noChangeArrowheads="1"/>
          </p:cNvPicPr>
          <p:nvPr/>
        </p:nvPicPr>
        <p:blipFill>
          <a:blip r:embed="rId3" cstate="print"/>
          <a:srcRect/>
          <a:stretch>
            <a:fillRect/>
          </a:stretch>
        </p:blipFill>
        <p:spPr bwMode="auto">
          <a:xfrm>
            <a:off x="107504" y="2383778"/>
            <a:ext cx="8856984" cy="3853534"/>
          </a:xfrm>
          <a:prstGeom prst="rect">
            <a:avLst/>
          </a:prstGeom>
          <a:noFill/>
        </p:spPr>
      </p:pic>
    </p:spTree>
  </p:cSld>
  <p:clrMapOvr>
    <a:masterClrMapping/>
  </p:clrMapOvr>
  <p:transition spd="med"/>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251520"/>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Ahora nuestro </a:t>
            </a:r>
            <a:r>
              <a:rPr lang="es-ES" sz="2000" noProof="0" dirty="0" err="1" smtClean="0">
                <a:latin typeface="+mj-lt"/>
                <a:ea typeface="+mj-ea"/>
                <a:cs typeface="+mj-cs"/>
              </a:rPr>
              <a:t>Issue</a:t>
            </a:r>
            <a:r>
              <a:rPr lang="es-ES" sz="2000" noProof="0" dirty="0" smtClean="0">
                <a:latin typeface="+mj-lt"/>
                <a:ea typeface="+mj-ea"/>
                <a:cs typeface="+mj-cs"/>
              </a:rPr>
              <a:t> tiene asignado un responsable, una fecha límite y una etiqueta que lo distingue.</a:t>
            </a:r>
          </a:p>
          <a:p>
            <a:pPr lvl="0">
              <a:spcBef>
                <a:spcPct val="0"/>
              </a:spcBef>
            </a:pPr>
            <a:r>
              <a:rPr lang="es-ES" sz="2000" dirty="0" smtClean="0">
                <a:latin typeface="+mj-lt"/>
                <a:ea typeface="+mj-ea"/>
                <a:cs typeface="+mj-cs"/>
              </a:rPr>
              <a:t>Para guardar los cambios damos en el botón de </a:t>
            </a:r>
            <a:r>
              <a:rPr lang="es-ES" sz="2000" dirty="0" err="1" smtClean="0">
                <a:latin typeface="+mj-lt"/>
                <a:ea typeface="+mj-ea"/>
                <a:cs typeface="+mj-cs"/>
              </a:rPr>
              <a:t>Submit</a:t>
            </a:r>
            <a:r>
              <a:rPr lang="es-ES" sz="2000" dirty="0" smtClean="0">
                <a:latin typeface="+mj-lt"/>
                <a:ea typeface="+mj-ea"/>
                <a:cs typeface="+mj-cs"/>
              </a:rPr>
              <a:t> </a:t>
            </a:r>
            <a:r>
              <a:rPr lang="es-ES" sz="2000" dirty="0" err="1" smtClean="0">
                <a:latin typeface="+mj-lt"/>
                <a:ea typeface="+mj-ea"/>
                <a:cs typeface="+mj-cs"/>
              </a:rPr>
              <a:t>Issue</a:t>
            </a:r>
            <a:r>
              <a:rPr lang="es-ES" sz="2000" dirty="0" smtClean="0">
                <a:latin typeface="+mj-lt"/>
                <a:ea typeface="+mj-ea"/>
                <a:cs typeface="+mj-cs"/>
              </a:rPr>
              <a:t>.</a:t>
            </a:r>
            <a:endParaRPr lang="es-ES" sz="2000" noProof="0" dirty="0" smtClean="0">
              <a:latin typeface="+mj-lt"/>
              <a:ea typeface="+mj-ea"/>
              <a:cs typeface="+mj-cs"/>
            </a:endParaRP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8130" name="Picture 2" descr="C:\Users\José\Desktop\e3.jpg"/>
          <p:cNvPicPr>
            <a:picLocks noChangeAspect="1" noChangeArrowheads="1"/>
          </p:cNvPicPr>
          <p:nvPr/>
        </p:nvPicPr>
        <p:blipFill>
          <a:blip r:embed="rId3" cstate="print"/>
          <a:srcRect/>
          <a:stretch>
            <a:fillRect/>
          </a:stretch>
        </p:blipFill>
        <p:spPr bwMode="auto">
          <a:xfrm>
            <a:off x="611560" y="1988840"/>
            <a:ext cx="8064896" cy="4627923"/>
          </a:xfrm>
          <a:prstGeom prst="rect">
            <a:avLst/>
          </a:prstGeom>
          <a:noFill/>
        </p:spPr>
      </p:pic>
    </p:spTree>
  </p:cSld>
  <p:clrMapOvr>
    <a:masterClrMapping/>
  </p:clrMapOvr>
  <p:transition spd="med"/>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251520"/>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Al regresar a la pestaña de </a:t>
            </a:r>
            <a:r>
              <a:rPr lang="es-ES" sz="2000" noProof="0" dirty="0" err="1" smtClean="0">
                <a:latin typeface="+mj-lt"/>
                <a:ea typeface="+mj-ea"/>
                <a:cs typeface="+mj-cs"/>
              </a:rPr>
              <a:t>Issues</a:t>
            </a:r>
            <a:r>
              <a:rPr lang="es-ES" sz="2000" noProof="0" dirty="0" smtClean="0">
                <a:latin typeface="+mj-lt"/>
                <a:ea typeface="+mj-ea"/>
                <a:cs typeface="+mj-cs"/>
              </a:rPr>
              <a:t> veremos todos los </a:t>
            </a:r>
            <a:r>
              <a:rPr lang="es-ES" sz="2000" noProof="0" dirty="0" err="1" smtClean="0">
                <a:latin typeface="+mj-lt"/>
                <a:ea typeface="+mj-ea"/>
                <a:cs typeface="+mj-cs"/>
              </a:rPr>
              <a:t>Issues</a:t>
            </a:r>
            <a:r>
              <a:rPr lang="es-ES" sz="2000" noProof="0" dirty="0" smtClean="0">
                <a:latin typeface="+mj-lt"/>
                <a:ea typeface="+mj-ea"/>
                <a:cs typeface="+mj-cs"/>
              </a:rPr>
              <a:t> que hemos creado.</a:t>
            </a:r>
          </a:p>
          <a:p>
            <a:pPr lvl="0">
              <a:spcBef>
                <a:spcPct val="0"/>
              </a:spcBef>
            </a:pPr>
            <a:r>
              <a:rPr lang="es-ES" sz="2000" dirty="0" smtClean="0">
                <a:latin typeface="+mj-lt"/>
                <a:ea typeface="+mj-ea"/>
                <a:cs typeface="+mj-cs"/>
              </a:rPr>
              <a:t>Nos damos cuenta que el ultimo resalta debido a las etiquetas que le pusimos.</a:t>
            </a:r>
            <a:endParaRPr lang="es-ES" sz="2000" noProof="0" dirty="0" smtClean="0">
              <a:latin typeface="+mj-lt"/>
              <a:ea typeface="+mj-ea"/>
              <a:cs typeface="+mj-cs"/>
            </a:endParaRP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9154" name="Picture 2" descr="C:\Users\José\Desktop\e4.jpg"/>
          <p:cNvPicPr>
            <a:picLocks noChangeAspect="1" noChangeArrowheads="1"/>
          </p:cNvPicPr>
          <p:nvPr/>
        </p:nvPicPr>
        <p:blipFill>
          <a:blip r:embed="rId3" cstate="print"/>
          <a:srcRect/>
          <a:stretch>
            <a:fillRect/>
          </a:stretch>
        </p:blipFill>
        <p:spPr bwMode="auto">
          <a:xfrm>
            <a:off x="179512" y="1916832"/>
            <a:ext cx="8712254" cy="3384376"/>
          </a:xfrm>
          <a:prstGeom prst="rect">
            <a:avLst/>
          </a:prstGeom>
          <a:noFill/>
        </p:spPr>
      </p:pic>
      <p:sp>
        <p:nvSpPr>
          <p:cNvPr id="8" name="5 Título"/>
          <p:cNvSpPr txBox="1">
            <a:spLocks/>
          </p:cNvSpPr>
          <p:nvPr/>
        </p:nvSpPr>
        <p:spPr>
          <a:xfrm>
            <a:off x="323528" y="3284984"/>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En esta misma pestaña demos clic en el botón de </a:t>
            </a:r>
            <a:r>
              <a:rPr lang="es-ES" sz="2000" noProof="0" dirty="0" err="1" smtClean="0">
                <a:latin typeface="+mj-lt"/>
                <a:ea typeface="+mj-ea"/>
                <a:cs typeface="+mj-cs"/>
              </a:rPr>
              <a:t>Labels</a:t>
            </a:r>
            <a:r>
              <a:rPr lang="es-ES" sz="2000" noProof="0" dirty="0" smtClean="0">
                <a:latin typeface="+mj-lt"/>
                <a:ea typeface="+mj-ea"/>
                <a:cs typeface="+mj-cs"/>
              </a:rPr>
              <a:t>, para poder ir al listado de etiquetas.</a:t>
            </a: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251520"/>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Regresamos al listado anterior, ahora seleccionemos ya sea la etiqueta Urgente o la etiqueta </a:t>
            </a:r>
            <a:r>
              <a:rPr lang="es-ES" sz="2000" noProof="0" dirty="0" err="1" smtClean="0">
                <a:latin typeface="+mj-lt"/>
                <a:ea typeface="+mj-ea"/>
                <a:cs typeface="+mj-cs"/>
              </a:rPr>
              <a:t>Bug</a:t>
            </a:r>
            <a:r>
              <a:rPr lang="es-ES" sz="2000" noProof="0" dirty="0" smtClean="0">
                <a:latin typeface="+mj-lt"/>
                <a:ea typeface="+mj-ea"/>
                <a:cs typeface="+mj-cs"/>
              </a:rPr>
              <a:t>.</a:t>
            </a: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50178" name="Picture 2" descr="C:\Users\José\Desktop\e5.jpg"/>
          <p:cNvPicPr>
            <a:picLocks noChangeAspect="1" noChangeArrowheads="1"/>
          </p:cNvPicPr>
          <p:nvPr/>
        </p:nvPicPr>
        <p:blipFill>
          <a:blip r:embed="rId3" cstate="print"/>
          <a:srcRect/>
          <a:stretch>
            <a:fillRect/>
          </a:stretch>
        </p:blipFill>
        <p:spPr bwMode="auto">
          <a:xfrm>
            <a:off x="107504" y="1988840"/>
            <a:ext cx="8856984" cy="4614273"/>
          </a:xfrm>
          <a:prstGeom prst="rect">
            <a:avLst/>
          </a:prstGeom>
          <a:noFill/>
        </p:spPr>
      </p:pic>
    </p:spTree>
  </p:cSld>
  <p:clrMapOvr>
    <a:masterClrMapping/>
  </p:clrMapOvr>
  <p:transition spd="med"/>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79512"/>
            <a:ext cx="8640960" cy="5688632"/>
          </a:xfrm>
          <a:prstGeom prst="rect">
            <a:avLst/>
          </a:prstGeom>
        </p:spPr>
        <p:txBody>
          <a:bodyPr vert="horz" lIns="91440" tIns="45720" rIns="91440" bIns="45720" rtlCol="0" anchor="ctr">
            <a:normAutofit/>
          </a:bodyPr>
          <a:lstStyle/>
          <a:p>
            <a:pPr lvl="0">
              <a:spcBef>
                <a:spcPct val="0"/>
              </a:spcBef>
            </a:pPr>
            <a:r>
              <a:rPr lang="es-ES" sz="2000" noProof="0" dirty="0" smtClean="0">
                <a:latin typeface="+mj-lt"/>
                <a:ea typeface="+mj-ea"/>
                <a:cs typeface="+mj-cs"/>
              </a:rPr>
              <a:t>Veremos que nuestro </a:t>
            </a:r>
            <a:r>
              <a:rPr lang="es-ES" sz="2000" noProof="0" dirty="0" err="1" smtClean="0">
                <a:latin typeface="+mj-lt"/>
                <a:ea typeface="+mj-ea"/>
                <a:cs typeface="+mj-cs"/>
              </a:rPr>
              <a:t>Issue</a:t>
            </a:r>
            <a:r>
              <a:rPr lang="es-ES" sz="2000" noProof="0" dirty="0" smtClean="0">
                <a:latin typeface="+mj-lt"/>
                <a:ea typeface="+mj-ea"/>
                <a:cs typeface="+mj-cs"/>
              </a:rPr>
              <a:t> que acabamos de crear ya se muestra en la lista de </a:t>
            </a:r>
            <a:r>
              <a:rPr lang="es-ES" sz="2000" noProof="0" dirty="0" err="1" smtClean="0">
                <a:latin typeface="+mj-lt"/>
                <a:ea typeface="+mj-ea"/>
                <a:cs typeface="+mj-cs"/>
              </a:rPr>
              <a:t>Issues</a:t>
            </a:r>
            <a:r>
              <a:rPr lang="es-ES" sz="2000" noProof="0" dirty="0" smtClean="0">
                <a:latin typeface="+mj-lt"/>
                <a:ea typeface="+mj-ea"/>
                <a:cs typeface="+mj-cs"/>
              </a:rPr>
              <a:t> que esta ligados a la etiqueta que seleccionamos.</a:t>
            </a:r>
          </a:p>
          <a:p>
            <a:pPr lvl="0">
              <a:spcBef>
                <a:spcPct val="0"/>
              </a:spcBef>
            </a:pPr>
            <a:r>
              <a:rPr lang="es-ES" sz="2000" dirty="0" smtClean="0">
                <a:latin typeface="+mj-lt"/>
                <a:ea typeface="+mj-ea"/>
                <a:cs typeface="+mj-cs"/>
              </a:rPr>
              <a:t>Esto es muy </a:t>
            </a:r>
            <a:r>
              <a:rPr lang="es-ES" sz="2000" dirty="0" err="1" smtClean="0">
                <a:latin typeface="+mj-lt"/>
                <a:ea typeface="+mj-ea"/>
                <a:cs typeface="+mj-cs"/>
              </a:rPr>
              <a:t>util</a:t>
            </a:r>
            <a:r>
              <a:rPr lang="es-ES" sz="2000" dirty="0" smtClean="0">
                <a:latin typeface="+mj-lt"/>
                <a:ea typeface="+mj-ea"/>
                <a:cs typeface="+mj-cs"/>
              </a:rPr>
              <a:t>, ya que desde este panel, por dar un ejemplo, podríamos saber cuales son las tareas que son urgentes simplemente con abrir la etiqueta Urgente.</a:t>
            </a:r>
            <a:endParaRPr lang="es-ES" sz="2000" noProof="0" dirty="0" smtClean="0">
              <a:latin typeface="+mj-lt"/>
              <a:ea typeface="+mj-ea"/>
              <a:cs typeface="+mj-cs"/>
            </a:endParaRPr>
          </a:p>
          <a:p>
            <a:pPr lvl="0">
              <a:spcBef>
                <a:spcPct val="0"/>
              </a:spcBef>
            </a:pP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a:t>
            </a:r>
            <a:r>
              <a:rPr lang="es-ES" sz="4000" noProof="0" dirty="0" err="1" smtClean="0">
                <a:latin typeface="+mj-lt"/>
                <a:ea typeface="+mj-ea"/>
                <a:cs typeface="+mj-cs"/>
              </a:rPr>
              <a:t>Labels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51202" name="Picture 2" descr="C:\Users\José\Desktop\e6.jpg"/>
          <p:cNvPicPr>
            <a:picLocks noChangeAspect="1" noChangeArrowheads="1"/>
          </p:cNvPicPr>
          <p:nvPr/>
        </p:nvPicPr>
        <p:blipFill>
          <a:blip r:embed="rId3" cstate="print"/>
          <a:srcRect/>
          <a:stretch>
            <a:fillRect/>
          </a:stretch>
        </p:blipFill>
        <p:spPr bwMode="auto">
          <a:xfrm>
            <a:off x="323528" y="2276871"/>
            <a:ext cx="8496944" cy="4302461"/>
          </a:xfrm>
          <a:prstGeom prst="rect">
            <a:avLst/>
          </a:prstGeom>
          <a:noFill/>
        </p:spPr>
      </p:pic>
    </p:spTree>
  </p:cSld>
  <p:clrMapOvr>
    <a:masterClrMapping/>
  </p:clrMapOvr>
  <p:transition spd="med"/>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6.- Organizaciones</a:t>
            </a:r>
            <a:r>
              <a:rPr lang="es-ES" dirty="0" smtClean="0"/>
              <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764704"/>
            <a:ext cx="8640960" cy="5976664"/>
          </a:xfrm>
          <a:prstGeom prst="rect">
            <a:avLst/>
          </a:prstGeom>
        </p:spPr>
        <p:txBody>
          <a:bodyPr vert="horz" lIns="91440" tIns="45720" rIns="91440" bIns="45720" rtlCol="0" anchor="ctr">
            <a:normAutofit lnSpcReduction="10000"/>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Se</a:t>
            </a:r>
            <a:r>
              <a:rPr kumimoji="0" lang="es-ES" sz="2400" b="0" i="0" u="none" strike="noStrike" kern="1200" cap="none" spc="0" normalizeH="0" noProof="0" dirty="0" smtClean="0">
                <a:ln>
                  <a:noFill/>
                </a:ln>
                <a:solidFill>
                  <a:schemeClr val="tx1"/>
                </a:solidFill>
                <a:effectLst/>
                <a:uLnTx/>
                <a:uFillTx/>
                <a:latin typeface="+mj-lt"/>
                <a:ea typeface="+mj-ea"/>
                <a:cs typeface="+mj-cs"/>
              </a:rPr>
              <a:t> podría decir que hay 3 tipos de repositorios en los que se puede trabajar en </a:t>
            </a:r>
            <a:r>
              <a:rPr kumimoji="0" lang="es-ES" sz="2400" b="0" i="0" u="none" strike="noStrike" kern="1200" cap="none" spc="0" normalizeH="0" noProof="0" dirty="0" err="1" smtClean="0">
                <a:ln>
                  <a:noFill/>
                </a:ln>
                <a:solidFill>
                  <a:schemeClr val="tx1"/>
                </a:solidFill>
                <a:effectLst/>
                <a:uLnTx/>
                <a:uFillTx/>
                <a:latin typeface="+mj-lt"/>
                <a:ea typeface="+mj-ea"/>
                <a:cs typeface="+mj-cs"/>
              </a:rPr>
              <a:t>Github</a:t>
            </a:r>
            <a:r>
              <a:rPr kumimoji="0" lang="es-ES" sz="2400" b="0" i="0" u="none" strike="noStrike" kern="1200" cap="none" spc="0" normalizeH="0" noProof="0" dirty="0" smtClean="0">
                <a:ln>
                  <a:noFill/>
                </a:ln>
                <a:solidFill>
                  <a:schemeClr val="tx1"/>
                </a:solidFill>
                <a:effectLst/>
                <a:uLnTx/>
                <a:uFillTx/>
                <a:latin typeface="+mj-lt"/>
                <a:ea typeface="+mj-ea"/>
                <a:cs typeface="+mj-cs"/>
              </a:rPr>
              <a:t>:</a:t>
            </a:r>
          </a:p>
          <a:p>
            <a:pPr lvl="0">
              <a:spcBef>
                <a:spcPct val="0"/>
              </a:spcBef>
            </a:pPr>
            <a:endParaRPr lang="es-ES" sz="2400" baseline="0" dirty="0" smtClean="0">
              <a:latin typeface="+mj-lt"/>
              <a:ea typeface="+mj-ea"/>
              <a:cs typeface="+mj-cs"/>
            </a:endParaRPr>
          </a:p>
          <a:p>
            <a:pPr lvl="0">
              <a:spcBef>
                <a:spcPct val="0"/>
              </a:spcBef>
            </a:pPr>
            <a:endParaRPr lang="es-ES" sz="2400" baseline="0" dirty="0" smtClean="0">
              <a:latin typeface="+mj-lt"/>
              <a:ea typeface="+mj-ea"/>
              <a:cs typeface="+mj-cs"/>
            </a:endParaRPr>
          </a:p>
          <a:p>
            <a:pPr lvl="0">
              <a:spcBef>
                <a:spcPct val="0"/>
              </a:spcBef>
            </a:pPr>
            <a:r>
              <a:rPr kumimoji="0" lang="es-ES" sz="2400" b="0" i="0" u="none" strike="noStrike" kern="1200" cap="none" spc="0" normalizeH="0" noProof="0" dirty="0" smtClean="0">
                <a:ln>
                  <a:noFill/>
                </a:ln>
                <a:solidFill>
                  <a:schemeClr val="tx1"/>
                </a:solidFill>
                <a:effectLst/>
                <a:uLnTx/>
                <a:uFillTx/>
                <a:latin typeface="+mj-lt"/>
                <a:ea typeface="+mj-ea"/>
                <a:cs typeface="+mj-cs"/>
              </a:rPr>
              <a:t>1.- Repositorios personales</a:t>
            </a:r>
          </a:p>
          <a:p>
            <a:pPr lvl="0">
              <a:spcBef>
                <a:spcPct val="0"/>
              </a:spcBef>
            </a:pPr>
            <a:r>
              <a:rPr lang="es-ES" sz="2400" baseline="0" dirty="0" smtClean="0">
                <a:latin typeface="+mj-lt"/>
                <a:ea typeface="+mj-ea"/>
                <a:cs typeface="+mj-cs"/>
              </a:rPr>
              <a:t>2.- Repositorios ajenos</a:t>
            </a:r>
          </a:p>
          <a:p>
            <a:pPr lvl="0">
              <a:spcBef>
                <a:spcPct val="0"/>
              </a:spcBef>
            </a:pPr>
            <a:r>
              <a:rPr kumimoji="0" lang="es-ES" sz="2400" b="0" i="0" u="none" strike="noStrike" kern="1200" cap="none" spc="0" normalizeH="0" noProof="0" dirty="0" smtClean="0">
                <a:ln>
                  <a:noFill/>
                </a:ln>
                <a:solidFill>
                  <a:schemeClr val="tx1"/>
                </a:solidFill>
                <a:effectLst/>
                <a:uLnTx/>
                <a:uFillTx/>
                <a:latin typeface="+mj-lt"/>
                <a:ea typeface="+mj-ea"/>
                <a:cs typeface="+mj-cs"/>
              </a:rPr>
              <a:t>3.- Repositorios de una organización</a:t>
            </a:r>
          </a:p>
          <a:p>
            <a:pPr lvl="0">
              <a:spcBef>
                <a:spcPct val="0"/>
              </a:spcBef>
            </a:pPr>
            <a:endParaRPr lang="es-ES" sz="2400" baseline="0" dirty="0" smtClean="0">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Hasta este momento hemos visto como trabajar con un repositorio personal, mediante clone, </a:t>
            </a:r>
            <a:r>
              <a:rPr lang="es-ES" sz="2400" dirty="0" err="1" smtClean="0">
                <a:latin typeface="+mj-lt"/>
                <a:ea typeface="+mj-ea"/>
                <a:cs typeface="+mj-cs"/>
              </a:rPr>
              <a:t>push</a:t>
            </a:r>
            <a:r>
              <a:rPr lang="es-ES" sz="2400" dirty="0" smtClean="0">
                <a:latin typeface="+mj-lt"/>
                <a:ea typeface="+mj-ea"/>
                <a:cs typeface="+mj-cs"/>
              </a:rPr>
              <a:t>, </a:t>
            </a:r>
            <a:r>
              <a:rPr lang="es-ES" sz="2400" dirty="0" err="1" smtClean="0">
                <a:latin typeface="+mj-lt"/>
                <a:ea typeface="+mj-ea"/>
                <a:cs typeface="+mj-cs"/>
              </a:rPr>
              <a:t>fetch</a:t>
            </a:r>
            <a:r>
              <a:rPr lang="es-ES" sz="2400" dirty="0" smtClean="0">
                <a:latin typeface="+mj-lt"/>
                <a:ea typeface="+mj-ea"/>
                <a:cs typeface="+mj-cs"/>
              </a:rPr>
              <a:t> y </a:t>
            </a:r>
            <a:r>
              <a:rPr lang="es-ES" sz="2400" dirty="0" err="1" smtClean="0">
                <a:latin typeface="+mj-lt"/>
                <a:ea typeface="+mj-ea"/>
                <a:cs typeface="+mj-cs"/>
              </a:rPr>
              <a:t>pull</a:t>
            </a:r>
            <a:r>
              <a:rPr lang="es-ES" sz="2400" dirty="0" smtClean="0">
                <a:latin typeface="+mj-lt"/>
                <a:ea typeface="+mj-ea"/>
                <a:cs typeface="+mj-cs"/>
              </a:rPr>
              <a:t>.</a:t>
            </a:r>
          </a:p>
          <a:p>
            <a:pPr lvl="0">
              <a:spcBef>
                <a:spcPct val="0"/>
              </a:spcBef>
            </a:pPr>
            <a:r>
              <a:rPr lang="es-ES" sz="2400" dirty="0" smtClean="0">
                <a:latin typeface="+mj-lt"/>
                <a:ea typeface="+mj-ea"/>
                <a:cs typeface="+mj-cs"/>
              </a:rPr>
              <a:t> </a:t>
            </a:r>
          </a:p>
          <a:p>
            <a:pPr lvl="0">
              <a:spcBef>
                <a:spcPct val="0"/>
              </a:spcBef>
            </a:pPr>
            <a:r>
              <a:rPr lang="es-ES" sz="2400" dirty="0" smtClean="0">
                <a:latin typeface="+mj-lt"/>
                <a:ea typeface="+mj-ea"/>
                <a:cs typeface="+mj-cs"/>
              </a:rPr>
              <a:t>También ya vimos como trabajar con un repositorio que no es tuyo mediante </a:t>
            </a:r>
            <a:r>
              <a:rPr lang="es-ES" sz="2400" dirty="0" err="1" smtClean="0">
                <a:latin typeface="+mj-lt"/>
                <a:ea typeface="+mj-ea"/>
                <a:cs typeface="+mj-cs"/>
              </a:rPr>
              <a:t>fork</a:t>
            </a:r>
            <a:r>
              <a:rPr lang="es-ES" sz="2400" dirty="0" smtClean="0">
                <a:latin typeface="+mj-lt"/>
                <a:ea typeface="+mj-ea"/>
                <a:cs typeface="+mj-cs"/>
              </a:rPr>
              <a:t> y </a:t>
            </a:r>
            <a:r>
              <a:rPr lang="es-ES" sz="2400" dirty="0" err="1" smtClean="0">
                <a:latin typeface="+mj-lt"/>
                <a:ea typeface="+mj-ea"/>
                <a:cs typeface="+mj-cs"/>
              </a:rPr>
              <a:t>pull</a:t>
            </a:r>
            <a:r>
              <a:rPr lang="es-ES" sz="2400" dirty="0" smtClean="0">
                <a:latin typeface="+mj-lt"/>
                <a:ea typeface="+mj-ea"/>
                <a:cs typeface="+mj-cs"/>
              </a:rPr>
              <a:t> </a:t>
            </a:r>
            <a:r>
              <a:rPr lang="es-ES" sz="2400" dirty="0" err="1" smtClean="0">
                <a:latin typeface="+mj-lt"/>
                <a:ea typeface="+mj-ea"/>
                <a:cs typeface="+mj-cs"/>
              </a:rPr>
              <a:t>request</a:t>
            </a:r>
            <a:r>
              <a:rPr lang="es-ES" sz="2400" dirty="0" smtClean="0">
                <a:latin typeface="+mj-lt"/>
                <a:ea typeface="+mj-ea"/>
                <a:cs typeface="+mj-cs"/>
              </a:rPr>
              <a:t>.</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a:spcBef>
                <a:spcPct val="0"/>
              </a:spcBef>
            </a:pPr>
            <a:r>
              <a:rPr lang="es-ES" sz="2400" dirty="0" smtClean="0"/>
              <a:t>Para esta parte veremos como crear una organización y hacer un repositorio para ella.</a:t>
            </a:r>
            <a:endParaRPr lang="es-MX" sz="2400" dirty="0" smtClean="0"/>
          </a:p>
          <a:p>
            <a:pPr lvl="0">
              <a:spcBef>
                <a:spcPct val="0"/>
              </a:spcBef>
            </a:pP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6165304"/>
          </a:xfrm>
          <a:prstGeom prst="rect">
            <a:avLst/>
          </a:prstGeom>
        </p:spPr>
        <p:txBody>
          <a:bodyPr vert="horz" lIns="91440" tIns="45720" rIns="91440" bIns="45720" rtlCol="0" anchor="ctr">
            <a:normAutofit lnSpcReduction="10000"/>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Una organización esta conformada por un grupo de usuarios de </a:t>
            </a:r>
            <a:r>
              <a:rPr lang="es-ES" sz="2400" dirty="0" err="1" smtClean="0">
                <a:latin typeface="+mj-lt"/>
                <a:ea typeface="+mj-ea"/>
                <a:cs typeface="+mj-cs"/>
              </a:rPr>
              <a:t>G</a:t>
            </a:r>
            <a:r>
              <a:rPr kumimoji="0" lang="es-ES" sz="2400" b="0" i="0" u="none" strike="noStrike" kern="1200" cap="none" spc="0" normalizeH="0" baseline="0" noProof="0" dirty="0" err="1" smtClean="0">
                <a:ln>
                  <a:noFill/>
                </a:ln>
                <a:solidFill>
                  <a:schemeClr val="tx1"/>
                </a:solidFill>
                <a:effectLst/>
                <a:uLnTx/>
                <a:uFillTx/>
                <a:latin typeface="+mj-lt"/>
                <a:ea typeface="+mj-ea"/>
                <a:cs typeface="+mj-cs"/>
              </a:rPr>
              <a:t>ithub</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que han acordado trabajar en un mismo repositorio.</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Esto ya se podía hacer desde un repositorio personal, lo único que tenias que hacer era darle permiso a otros usuarios de modificar el repositorio y hacerlos colaboradores.</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No obstante esto no es muy recomendado, si se va a trabajar en equipo es mejor hacer una organización.</a:t>
            </a: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La diferencia con la organización es que sus miembros no solamente serán colaboradores de los repositorios, si no dueños.</a:t>
            </a:r>
          </a:p>
          <a:p>
            <a:pPr lvl="0">
              <a:spcBef>
                <a:spcPct val="0"/>
              </a:spcBef>
            </a:pPr>
            <a:endParaRPr lang="es-ES" sz="2400" dirty="0" smtClean="0">
              <a:latin typeface="+mj-lt"/>
              <a:ea typeface="+mj-ea"/>
              <a:cs typeface="+mj-cs"/>
            </a:endParaRPr>
          </a:p>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El repositorio no le pertenecerá a una sola persona si no a un conjunto de usuarios.</a:t>
            </a:r>
            <a:r>
              <a:rPr kumimoji="0" lang="es-ES" sz="2400" b="0" i="0" u="none" strike="noStrike" kern="1200" cap="none" spc="0" normalizeH="0" noProof="0" dirty="0" smtClean="0">
                <a:ln>
                  <a:noFill/>
                </a:ln>
                <a:solidFill>
                  <a:schemeClr val="tx1"/>
                </a:solidFill>
                <a:effectLst/>
                <a:uLnTx/>
                <a:uFillTx/>
                <a:latin typeface="+mj-lt"/>
                <a:ea typeface="+mj-ea"/>
                <a:cs typeface="+mj-cs"/>
              </a:rPr>
              <a:t> Ellos se verán ante el resto de la comunidad no como individuos, si no como</a:t>
            </a:r>
            <a:r>
              <a:rPr lang="es-ES" sz="2400" dirty="0" smtClean="0">
                <a:latin typeface="+mj-lt"/>
                <a:ea typeface="+mj-ea"/>
                <a:cs typeface="+mj-cs"/>
              </a:rPr>
              <a:t> representantes</a:t>
            </a:r>
            <a:r>
              <a:rPr kumimoji="0" lang="es-ES" sz="2400" b="0" i="0" u="none" strike="noStrike" kern="1200" cap="none" spc="0" normalizeH="0" noProof="0" dirty="0" smtClean="0">
                <a:ln>
                  <a:noFill/>
                </a:ln>
                <a:solidFill>
                  <a:schemeClr val="tx1"/>
                </a:solidFill>
                <a:effectLst/>
                <a:uLnTx/>
                <a:uFillTx/>
                <a:latin typeface="+mj-lt"/>
                <a:ea typeface="+mj-ea"/>
                <a:cs typeface="+mj-cs"/>
              </a:rPr>
              <a:t> del perfil de la organización que crearon.</a:t>
            </a: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87424"/>
            <a:ext cx="8640960" cy="6165304"/>
          </a:xfrm>
          <a:prstGeom prst="rect">
            <a:avLst/>
          </a:prstGeom>
        </p:spPr>
        <p:txBody>
          <a:bodyPr vert="horz" lIns="91440" tIns="45720" rIns="91440" bIns="45720" rtlCol="0" anchor="ctr">
            <a:normAutofit/>
          </a:bodyPr>
          <a:lstStyle/>
          <a:p>
            <a:pPr lvl="0">
              <a:spcBef>
                <a:spcPct val="0"/>
              </a:spcBef>
            </a:pPr>
            <a:r>
              <a:rPr kumimoji="0" lang="es-ES" sz="3200" b="0" i="0" u="none" strike="noStrike" kern="1200" cap="none" spc="0" normalizeH="0" baseline="0" noProof="0" dirty="0" smtClean="0">
                <a:ln>
                  <a:noFill/>
                </a:ln>
                <a:solidFill>
                  <a:schemeClr val="tx1"/>
                </a:solidFill>
                <a:effectLst/>
                <a:uLnTx/>
                <a:uFillTx/>
                <a:latin typeface="+mj-lt"/>
                <a:ea typeface="+mj-ea"/>
                <a:cs typeface="+mj-cs"/>
              </a:rPr>
              <a:t>Trabajar con una organización es bastante</a:t>
            </a:r>
            <a:r>
              <a:rPr kumimoji="0" lang="es-ES" sz="3200" b="0" i="0" u="none" strike="noStrike" kern="1200" cap="none" spc="0" normalizeH="0" noProof="0" dirty="0" smtClean="0">
                <a:ln>
                  <a:noFill/>
                </a:ln>
                <a:solidFill>
                  <a:schemeClr val="tx1"/>
                </a:solidFill>
                <a:effectLst/>
                <a:uLnTx/>
                <a:uFillTx/>
                <a:latin typeface="+mj-lt"/>
                <a:ea typeface="+mj-ea"/>
                <a:cs typeface="+mj-cs"/>
              </a:rPr>
              <a:t> similar a trabajar con un repositorio personal, con la única diferencia de que vamos a encontrar </a:t>
            </a:r>
            <a:r>
              <a:rPr kumimoji="0" lang="es-ES" sz="3200" b="0" i="0" u="none" strike="noStrike" kern="1200" cap="none" spc="0" normalizeH="0" noProof="0" dirty="0" err="1" smtClean="0">
                <a:ln>
                  <a:noFill/>
                </a:ln>
                <a:solidFill>
                  <a:schemeClr val="tx1"/>
                </a:solidFill>
                <a:effectLst/>
                <a:uLnTx/>
                <a:uFillTx/>
                <a:latin typeface="+mj-lt"/>
                <a:ea typeface="+mj-ea"/>
                <a:cs typeface="+mj-cs"/>
              </a:rPr>
              <a:t>commits</a:t>
            </a:r>
            <a:r>
              <a:rPr kumimoji="0" lang="es-ES" sz="3200" b="0" i="0" u="none" strike="noStrike" kern="1200" cap="none" spc="0" normalizeH="0" noProof="0" dirty="0" smtClean="0">
                <a:ln>
                  <a:noFill/>
                </a:ln>
                <a:solidFill>
                  <a:schemeClr val="tx1"/>
                </a:solidFill>
                <a:effectLst/>
                <a:uLnTx/>
                <a:uFillTx/>
                <a:latin typeface="+mj-lt"/>
                <a:ea typeface="+mj-ea"/>
                <a:cs typeface="+mj-cs"/>
              </a:rPr>
              <a:t> que no fueron hechos por nosotros y que se va a tener que delegar un nivel de permisos y responsabilidades para cada miembro de la organización.</a:t>
            </a:r>
            <a:endParaRPr kumimoji="0" lang="es-ES" sz="32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48680"/>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Para crear una organización debes ir a tu perfil y dar clic en el símbolo de más ubicado en la parte de superior.</a:t>
            </a:r>
          </a:p>
          <a:p>
            <a:pPr lvl="0">
              <a:spcBef>
                <a:spcPct val="0"/>
              </a:spcBef>
            </a:pPr>
            <a:r>
              <a:rPr lang="es-ES" sz="2400" dirty="0" smtClean="0">
                <a:latin typeface="+mj-lt"/>
                <a:ea typeface="+mj-ea"/>
                <a:cs typeface="+mj-cs"/>
              </a:rPr>
              <a:t>Se desplegara un menú donde te ofrece la opción de New </a:t>
            </a:r>
            <a:r>
              <a:rPr lang="es-ES" sz="2400" dirty="0" err="1" smtClean="0">
                <a:latin typeface="+mj-lt"/>
                <a:ea typeface="+mj-ea"/>
                <a:cs typeface="+mj-cs"/>
              </a:rPr>
              <a:t>Organization</a:t>
            </a:r>
            <a:r>
              <a:rPr lang="es-ES" sz="2400" dirty="0" smtClean="0">
                <a:latin typeface="+mj-lt"/>
                <a:ea typeface="+mj-ea"/>
                <a:cs typeface="+mj-cs"/>
              </a:rPr>
              <a:t>, das clic sobre ella.</a:t>
            </a: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027" name="Picture 3" descr="C:\Users\José\Desktop\rea.jpg"/>
          <p:cNvPicPr>
            <a:picLocks noChangeAspect="1" noChangeArrowheads="1"/>
          </p:cNvPicPr>
          <p:nvPr/>
        </p:nvPicPr>
        <p:blipFill>
          <a:blip r:embed="rId3" cstate="print"/>
          <a:srcRect/>
          <a:stretch>
            <a:fillRect/>
          </a:stretch>
        </p:blipFill>
        <p:spPr bwMode="auto">
          <a:xfrm>
            <a:off x="107504" y="2492896"/>
            <a:ext cx="8853260" cy="3957526"/>
          </a:xfrm>
          <a:prstGeom prst="rect">
            <a:avLst/>
          </a:prstGeom>
          <a:noFill/>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0" y="5517232"/>
            <a:ext cx="9144000" cy="1046440"/>
          </a:xfrm>
          <a:prstGeom prst="rect">
            <a:avLst/>
          </a:prstGeom>
          <a:noFill/>
        </p:spPr>
        <p:txBody>
          <a:bodyPr wrap="square" rtlCol="0">
            <a:spAutoFit/>
          </a:bodyPr>
          <a:lstStyle/>
          <a:p>
            <a:pPr algn="ctr"/>
            <a:r>
              <a:rPr lang="es-ES" sz="3100" dirty="0" smtClean="0"/>
              <a:t>“Actualmente ya no se desarrolla software sin tener respaldado el proyecto en un repositorio como git.”</a:t>
            </a:r>
            <a:endParaRPr lang="es-MX" sz="3100" dirty="0"/>
          </a:p>
        </p:txBody>
      </p:sp>
      <p:pic>
        <p:nvPicPr>
          <p:cNvPr id="3074" name="Picture 2" descr="C:\Users\José\Desktop\Octocat.png"/>
          <p:cNvPicPr>
            <a:picLocks noChangeAspect="1" noChangeArrowheads="1"/>
          </p:cNvPicPr>
          <p:nvPr/>
        </p:nvPicPr>
        <p:blipFill>
          <a:blip r:embed="rId2" cstate="print"/>
          <a:srcRect/>
          <a:stretch>
            <a:fillRect/>
          </a:stretch>
        </p:blipFill>
        <p:spPr bwMode="auto">
          <a:xfrm>
            <a:off x="1547664" y="333106"/>
            <a:ext cx="5976664" cy="4968102"/>
          </a:xfrm>
          <a:prstGeom prst="rect">
            <a:avLst/>
          </a:prstGeom>
          <a:noFill/>
        </p:spPr>
      </p:pic>
    </p:spTree>
  </p:cSld>
  <p:clrMapOvr>
    <a:masterClrMapping/>
  </p:clrMapOvr>
  <p:transition spd="med"/>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32656"/>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Te aparecerá un formulario que debes llenar.</a:t>
            </a:r>
          </a:p>
          <a:p>
            <a:pPr lvl="0">
              <a:spcBef>
                <a:spcPct val="0"/>
              </a:spcBef>
            </a:pPr>
            <a:r>
              <a:rPr lang="es-ES" sz="2400" dirty="0" smtClean="0">
                <a:latin typeface="+mj-lt"/>
                <a:ea typeface="+mj-ea"/>
                <a:cs typeface="+mj-cs"/>
              </a:rPr>
              <a:t>Es importante añadir una cuenta de correo electrónico para el que sea el primer responsable de la organización.</a:t>
            </a: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050" name="Picture 2" descr="C:\Users\José\Desktop\orngai.jpg"/>
          <p:cNvPicPr>
            <a:picLocks noChangeAspect="1" noChangeArrowheads="1"/>
          </p:cNvPicPr>
          <p:nvPr/>
        </p:nvPicPr>
        <p:blipFill>
          <a:blip r:embed="rId3" cstate="print"/>
          <a:srcRect/>
          <a:stretch>
            <a:fillRect/>
          </a:stretch>
        </p:blipFill>
        <p:spPr bwMode="auto">
          <a:xfrm>
            <a:off x="323528" y="1916832"/>
            <a:ext cx="6048672" cy="4868069"/>
          </a:xfrm>
          <a:prstGeom prst="rect">
            <a:avLst/>
          </a:prstGeom>
          <a:noFill/>
        </p:spPr>
      </p:pic>
      <p:sp>
        <p:nvSpPr>
          <p:cNvPr id="8" name="5 Título"/>
          <p:cNvSpPr txBox="1">
            <a:spLocks/>
          </p:cNvSpPr>
          <p:nvPr/>
        </p:nvSpPr>
        <p:spPr>
          <a:xfrm>
            <a:off x="6444208" y="1772816"/>
            <a:ext cx="2520280" cy="2016224"/>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Una vez terminado debes dar clic</a:t>
            </a:r>
            <a:r>
              <a:rPr kumimoji="0" lang="es-ES" sz="2400" b="0" i="0" u="none" strike="noStrike" kern="1200" cap="none" spc="0" normalizeH="0" noProof="0" dirty="0" smtClean="0">
                <a:ln>
                  <a:noFill/>
                </a:ln>
                <a:solidFill>
                  <a:schemeClr val="tx1"/>
                </a:solidFill>
                <a:effectLst/>
                <a:uLnTx/>
                <a:uFillTx/>
                <a:latin typeface="+mj-lt"/>
                <a:ea typeface="+mj-ea"/>
                <a:cs typeface="+mj-cs"/>
              </a:rPr>
              <a:t> sobre el botón </a:t>
            </a:r>
            <a:r>
              <a:rPr kumimoji="0" lang="es-ES" sz="2400" b="0" i="0" u="none" strike="noStrike" kern="1200" cap="none" spc="0" normalizeH="0" noProof="0" dirty="0" err="1" smtClean="0">
                <a:ln>
                  <a:noFill/>
                </a:ln>
                <a:solidFill>
                  <a:schemeClr val="tx1"/>
                </a:solidFill>
                <a:effectLst/>
                <a:uLnTx/>
                <a:uFillTx/>
                <a:latin typeface="+mj-lt"/>
                <a:ea typeface="+mj-ea"/>
                <a:cs typeface="+mj-cs"/>
              </a:rPr>
              <a:t>Create</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Organization</a:t>
            </a:r>
            <a:r>
              <a:rPr kumimoji="0" lang="es-ES" sz="2400" b="0" i="0" u="none" strike="noStrike" kern="1200" cap="none" spc="0" normalizeH="0" noProof="0" dirty="0" smtClean="0">
                <a:ln>
                  <a:noFill/>
                </a:ln>
                <a:solidFill>
                  <a:schemeClr val="tx1"/>
                </a:solidFill>
                <a:effectLst/>
                <a:uLnTx/>
                <a:uFillTx/>
                <a:latin typeface="+mj-lt"/>
                <a:ea typeface="+mj-ea"/>
                <a:cs typeface="+mj-cs"/>
              </a:rPr>
              <a:t>.</a:t>
            </a: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260648"/>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En la siguiente ventana deberás buscar por su nombre de usuario a las personas que quieres</a:t>
            </a:r>
            <a:r>
              <a:rPr kumimoji="0" lang="es-ES" sz="2400" b="0" i="0" u="none" strike="noStrike" kern="1200" cap="none" spc="0" normalizeH="0" noProof="0" dirty="0" smtClean="0">
                <a:ln>
                  <a:noFill/>
                </a:ln>
                <a:solidFill>
                  <a:schemeClr val="tx1"/>
                </a:solidFill>
                <a:effectLst/>
                <a:uLnTx/>
                <a:uFillTx/>
                <a:latin typeface="+mj-lt"/>
                <a:ea typeface="+mj-ea"/>
                <a:cs typeface="+mj-cs"/>
              </a:rPr>
              <a:t> que formen parte de tu organización.</a:t>
            </a:r>
          </a:p>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Cuando hayas terminado da clic en el botón </a:t>
            </a:r>
            <a:r>
              <a:rPr kumimoji="0" lang="es-ES" sz="2400" b="0" i="0" u="none" strike="noStrike" kern="1200" cap="none" spc="0" normalizeH="0" baseline="0" noProof="0" dirty="0" err="1" smtClean="0">
                <a:ln>
                  <a:noFill/>
                </a:ln>
                <a:solidFill>
                  <a:schemeClr val="tx1"/>
                </a:solidFill>
                <a:effectLst/>
                <a:uLnTx/>
                <a:uFillTx/>
                <a:latin typeface="+mj-lt"/>
                <a:ea typeface="+mj-ea"/>
                <a:cs typeface="+mj-cs"/>
              </a:rPr>
              <a:t>finish</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074" name="Picture 2" descr="C:\Users\José\Desktop\finish.jpg"/>
          <p:cNvPicPr>
            <a:picLocks noChangeAspect="1" noChangeArrowheads="1"/>
          </p:cNvPicPr>
          <p:nvPr/>
        </p:nvPicPr>
        <p:blipFill>
          <a:blip r:embed="rId3" cstate="print"/>
          <a:srcRect/>
          <a:stretch>
            <a:fillRect/>
          </a:stretch>
        </p:blipFill>
        <p:spPr bwMode="auto">
          <a:xfrm>
            <a:off x="323528" y="1844824"/>
            <a:ext cx="8568952" cy="4855022"/>
          </a:xfrm>
          <a:prstGeom prst="rect">
            <a:avLst/>
          </a:prstGeom>
          <a:noFill/>
        </p:spPr>
      </p:pic>
    </p:spTree>
  </p:cSld>
  <p:clrMapOvr>
    <a:masterClrMapping/>
  </p:clrMapOvr>
  <p:transition spd="med"/>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260648"/>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La invitación se mandará al correo de los usuarios, desde ahí ellos tendrán que aceptarla para poder formar parte</a:t>
            </a:r>
            <a:r>
              <a:rPr kumimoji="0" lang="es-ES" sz="2400" b="0" i="0" u="none" strike="noStrike" kern="1200" cap="none" spc="0" normalizeH="0" noProof="0" dirty="0" smtClean="0">
                <a:ln>
                  <a:noFill/>
                </a:ln>
                <a:solidFill>
                  <a:schemeClr val="tx1"/>
                </a:solidFill>
                <a:effectLst/>
                <a:uLnTx/>
                <a:uFillTx/>
                <a:latin typeface="+mj-lt"/>
                <a:ea typeface="+mj-ea"/>
                <a:cs typeface="+mj-cs"/>
              </a:rPr>
              <a:t> de la organización.</a:t>
            </a: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4098" name="Picture 2" descr="C:\Users\José\Desktop\teaminvitation.jpg"/>
          <p:cNvPicPr>
            <a:picLocks noChangeAspect="1" noChangeArrowheads="1"/>
          </p:cNvPicPr>
          <p:nvPr/>
        </p:nvPicPr>
        <p:blipFill>
          <a:blip r:embed="rId3" cstate="print"/>
          <a:srcRect/>
          <a:stretch>
            <a:fillRect/>
          </a:stretch>
        </p:blipFill>
        <p:spPr bwMode="auto">
          <a:xfrm>
            <a:off x="1043608" y="1785517"/>
            <a:ext cx="7056784" cy="4883843"/>
          </a:xfrm>
          <a:prstGeom prst="rect">
            <a:avLst/>
          </a:prstGeom>
          <a:noFill/>
        </p:spPr>
      </p:pic>
    </p:spTree>
  </p:cSld>
  <p:clrMapOvr>
    <a:masterClrMapping/>
  </p:clrMapOvr>
  <p:transition spd="med"/>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Siempre que quieras ir</a:t>
            </a:r>
            <a:r>
              <a:rPr kumimoji="0" lang="es-ES" sz="2400" b="0" i="0" u="none" strike="noStrike" kern="1200" cap="none" spc="0" normalizeH="0" noProof="0" dirty="0" smtClean="0">
                <a:ln>
                  <a:noFill/>
                </a:ln>
                <a:solidFill>
                  <a:schemeClr val="tx1"/>
                </a:solidFill>
                <a:effectLst/>
                <a:uLnTx/>
                <a:uFillTx/>
                <a:latin typeface="+mj-lt"/>
                <a:ea typeface="+mj-ea"/>
                <a:cs typeface="+mj-cs"/>
              </a:rPr>
              <a:t> al portal de tu organización </a:t>
            </a:r>
            <a:r>
              <a:rPr kumimoji="0" lang="es-ES" sz="2400" b="0" i="0" u="none" strike="noStrike" kern="1200" cap="none" spc="0" normalizeH="0" noProof="0" dirty="0" err="1" smtClean="0">
                <a:ln>
                  <a:noFill/>
                </a:ln>
                <a:solidFill>
                  <a:schemeClr val="tx1"/>
                </a:solidFill>
                <a:effectLst/>
                <a:uLnTx/>
                <a:uFillTx/>
                <a:latin typeface="+mj-lt"/>
                <a:ea typeface="+mj-ea"/>
                <a:cs typeface="+mj-cs"/>
              </a:rPr>
              <a:t>deberas</a:t>
            </a:r>
            <a:r>
              <a:rPr kumimoji="0" lang="es-ES" sz="2400" b="0" i="0" u="none" strike="noStrike" kern="1200" cap="none" spc="0" normalizeH="0" noProof="0" dirty="0" smtClean="0">
                <a:ln>
                  <a:noFill/>
                </a:ln>
                <a:solidFill>
                  <a:schemeClr val="tx1"/>
                </a:solidFill>
                <a:effectLst/>
                <a:uLnTx/>
                <a:uFillTx/>
                <a:latin typeface="+mj-lt"/>
                <a:ea typeface="+mj-ea"/>
                <a:cs typeface="+mj-cs"/>
              </a:rPr>
              <a:t> visitar tu perfil.</a:t>
            </a:r>
          </a:p>
          <a:p>
            <a:pPr lvl="0">
              <a:spcBef>
                <a:spcPct val="0"/>
              </a:spcBef>
            </a:pPr>
            <a:r>
              <a:rPr lang="es-ES" sz="2400" baseline="0" dirty="0" smtClean="0">
                <a:latin typeface="+mj-lt"/>
                <a:ea typeface="+mj-ea"/>
                <a:cs typeface="+mj-cs"/>
              </a:rPr>
              <a:t>Debajo</a:t>
            </a:r>
            <a:r>
              <a:rPr lang="es-ES" sz="2400" dirty="0" smtClean="0">
                <a:latin typeface="+mj-lt"/>
                <a:ea typeface="+mj-ea"/>
                <a:cs typeface="+mj-cs"/>
              </a:rPr>
              <a:t> de tu biografía se encuentran enlistadas las organizaciones a las que perteneces. Da clic sobre ella para ir a su portal.</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5122" name="Picture 2" descr="C:\Users\José\Desktop\ira.jpg"/>
          <p:cNvPicPr>
            <a:picLocks noChangeAspect="1" noChangeArrowheads="1"/>
          </p:cNvPicPr>
          <p:nvPr/>
        </p:nvPicPr>
        <p:blipFill>
          <a:blip r:embed="rId3" cstate="print"/>
          <a:srcRect/>
          <a:stretch>
            <a:fillRect/>
          </a:stretch>
        </p:blipFill>
        <p:spPr bwMode="auto">
          <a:xfrm>
            <a:off x="1289759" y="2420888"/>
            <a:ext cx="6450593" cy="4270824"/>
          </a:xfrm>
          <a:prstGeom prst="rect">
            <a:avLst/>
          </a:prstGeom>
          <a:noFill/>
        </p:spPr>
      </p:pic>
    </p:spTree>
  </p:cSld>
  <p:clrMapOvr>
    <a:masterClrMapping/>
  </p:clrMapOvr>
  <p:transition spd="med"/>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32656"/>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Ya en el perfil de nuestra organización, si vamos a la pestaña</a:t>
            </a:r>
            <a:r>
              <a:rPr kumimoji="0" lang="es-ES" sz="2400" b="0" i="0" u="none" strike="noStrike" kern="1200" cap="none" spc="0" normalizeH="0" noProof="0" dirty="0" smtClean="0">
                <a:ln>
                  <a:noFill/>
                </a:ln>
                <a:solidFill>
                  <a:schemeClr val="tx1"/>
                </a:solidFill>
                <a:effectLst/>
                <a:uLnTx/>
                <a:uFillTx/>
                <a:latin typeface="+mj-lt"/>
                <a:ea typeface="+mj-ea"/>
                <a:cs typeface="+mj-cs"/>
              </a:rPr>
              <a:t> de </a:t>
            </a:r>
            <a:r>
              <a:rPr kumimoji="0" lang="es-ES" sz="2400" b="0" i="0" u="none" strike="noStrike" kern="1200" cap="none" spc="0" normalizeH="0" noProof="0" dirty="0" err="1" smtClean="0">
                <a:ln>
                  <a:noFill/>
                </a:ln>
                <a:solidFill>
                  <a:schemeClr val="tx1"/>
                </a:solidFill>
                <a:effectLst/>
                <a:uLnTx/>
                <a:uFillTx/>
                <a:latin typeface="+mj-lt"/>
                <a:ea typeface="+mj-ea"/>
                <a:cs typeface="+mj-cs"/>
              </a:rPr>
              <a:t>Repository</a:t>
            </a:r>
            <a:r>
              <a:rPr kumimoji="0" lang="es-ES" sz="2400" b="0" i="0" u="none" strike="noStrike" kern="1200" cap="none" spc="0" normalizeH="0" noProof="0" dirty="0" smtClean="0">
                <a:ln>
                  <a:noFill/>
                </a:ln>
                <a:solidFill>
                  <a:schemeClr val="tx1"/>
                </a:solidFill>
                <a:effectLst/>
                <a:uLnTx/>
                <a:uFillTx/>
                <a:latin typeface="+mj-lt"/>
                <a:ea typeface="+mj-ea"/>
                <a:cs typeface="+mj-cs"/>
              </a:rPr>
              <a:t>,</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veremos que no tenemos</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ningún</a:t>
            </a:r>
            <a:r>
              <a:rPr kumimoji="0" lang="es-ES" sz="2400" b="0" i="0" u="none" strike="noStrike" kern="1200" cap="none" spc="0" normalizeH="0" noProof="0" dirty="0" smtClean="0">
                <a:ln>
                  <a:noFill/>
                </a:ln>
                <a:solidFill>
                  <a:schemeClr val="tx1"/>
                </a:solidFill>
                <a:effectLst/>
                <a:uLnTx/>
                <a:uFillTx/>
                <a:latin typeface="+mj-lt"/>
                <a:ea typeface="+mj-ea"/>
                <a:cs typeface="+mj-cs"/>
              </a:rPr>
              <a:t> repositorio todavía.</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a:t>
            </a:r>
          </a:p>
          <a:p>
            <a:pPr lvl="0">
              <a:spcBef>
                <a:spcPct val="0"/>
              </a:spcBef>
            </a:pPr>
            <a:r>
              <a:rPr lang="es-ES" sz="2400" dirty="0" smtClean="0">
                <a:latin typeface="+mj-lt"/>
                <a:ea typeface="+mj-ea"/>
                <a:cs typeface="+mj-cs"/>
              </a:rPr>
              <a:t>Damos clic en </a:t>
            </a:r>
            <a:r>
              <a:rPr lang="es-ES" sz="2400" dirty="0" err="1" smtClean="0">
                <a:latin typeface="+mj-lt"/>
                <a:ea typeface="+mj-ea"/>
                <a:cs typeface="+mj-cs"/>
              </a:rPr>
              <a:t>Create</a:t>
            </a:r>
            <a:r>
              <a:rPr lang="es-ES" sz="2400" dirty="0" smtClean="0">
                <a:latin typeface="+mj-lt"/>
                <a:ea typeface="+mj-ea"/>
                <a:cs typeface="+mj-cs"/>
              </a:rPr>
              <a:t> New </a:t>
            </a:r>
            <a:r>
              <a:rPr lang="es-ES" sz="2400" dirty="0" err="1" smtClean="0">
                <a:latin typeface="+mj-lt"/>
                <a:ea typeface="+mj-ea"/>
                <a:cs typeface="+mj-cs"/>
              </a:rPr>
              <a:t>Repository</a:t>
            </a:r>
            <a:r>
              <a:rPr lang="es-ES" sz="2400" dirty="0" smtClean="0">
                <a:latin typeface="+mj-lt"/>
                <a:ea typeface="+mj-ea"/>
                <a:cs typeface="+mj-cs"/>
              </a:rPr>
              <a:t> para comenzar.</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7170" name="Picture 2" descr="C:\Users\José\Desktop\dsf.jpg"/>
          <p:cNvPicPr>
            <a:picLocks noChangeAspect="1" noChangeArrowheads="1"/>
          </p:cNvPicPr>
          <p:nvPr/>
        </p:nvPicPr>
        <p:blipFill>
          <a:blip r:embed="rId3" cstate="print"/>
          <a:srcRect/>
          <a:stretch>
            <a:fillRect/>
          </a:stretch>
        </p:blipFill>
        <p:spPr bwMode="auto">
          <a:xfrm>
            <a:off x="251520" y="2060848"/>
            <a:ext cx="8568952" cy="4596534"/>
          </a:xfrm>
          <a:prstGeom prst="rect">
            <a:avLst/>
          </a:prstGeom>
          <a:noFill/>
        </p:spPr>
      </p:pic>
    </p:spTree>
  </p:cSld>
  <p:clrMapOvr>
    <a:masterClrMapping/>
  </p:clrMapOvr>
  <p:transition spd="med"/>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32656"/>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La siguiente ventana es muy</a:t>
            </a:r>
            <a:r>
              <a:rPr kumimoji="0" lang="es-ES" sz="2400" b="0" i="0" u="none" strike="noStrike" kern="1200" cap="none" spc="0" normalizeH="0" noProof="0" dirty="0" smtClean="0">
                <a:ln>
                  <a:noFill/>
                </a:ln>
                <a:solidFill>
                  <a:schemeClr val="tx1"/>
                </a:solidFill>
                <a:effectLst/>
                <a:uLnTx/>
                <a:uFillTx/>
                <a:latin typeface="+mj-lt"/>
                <a:ea typeface="+mj-ea"/>
                <a:cs typeface="+mj-cs"/>
              </a:rPr>
              <a:t> familiar, pues se crea un repositorio como si fuera cualquier otro. Después de llenar los datos damos clic en el botón de </a:t>
            </a:r>
            <a:r>
              <a:rPr kumimoji="0" lang="es-ES" sz="2400" b="0" i="0" u="none" strike="noStrike" kern="1200" cap="none" spc="0" normalizeH="0" noProof="0" dirty="0" err="1" smtClean="0">
                <a:ln>
                  <a:noFill/>
                </a:ln>
                <a:solidFill>
                  <a:schemeClr val="tx1"/>
                </a:solidFill>
                <a:effectLst/>
                <a:uLnTx/>
                <a:uFillTx/>
                <a:latin typeface="+mj-lt"/>
                <a:ea typeface="+mj-ea"/>
                <a:cs typeface="+mj-cs"/>
              </a:rPr>
              <a:t>Create</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Repository</a:t>
            </a:r>
            <a:r>
              <a:rPr kumimoji="0" lang="es-ES" sz="2400" b="0" i="0" u="none" strike="noStrike" kern="1200" cap="none" spc="0" normalizeH="0" noProof="0" dirty="0" smtClean="0">
                <a:ln>
                  <a:noFill/>
                </a:ln>
                <a:solidFill>
                  <a:schemeClr val="tx1"/>
                </a:solidFill>
                <a:effectLst/>
                <a:uLnTx/>
                <a:uFillTx/>
                <a:latin typeface="+mj-lt"/>
                <a:ea typeface="+mj-ea"/>
                <a:cs typeface="+mj-cs"/>
              </a:rPr>
              <a:t>.</a:t>
            </a: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8194" name="Picture 2" descr="C:\Users\José\Desktop\createad.jpg"/>
          <p:cNvPicPr>
            <a:picLocks noChangeAspect="1" noChangeArrowheads="1"/>
          </p:cNvPicPr>
          <p:nvPr/>
        </p:nvPicPr>
        <p:blipFill>
          <a:blip r:embed="rId3" cstate="print"/>
          <a:srcRect/>
          <a:stretch>
            <a:fillRect/>
          </a:stretch>
        </p:blipFill>
        <p:spPr bwMode="auto">
          <a:xfrm>
            <a:off x="1691680" y="1974982"/>
            <a:ext cx="5832648" cy="4694378"/>
          </a:xfrm>
          <a:prstGeom prst="rect">
            <a:avLst/>
          </a:prstGeom>
          <a:noFill/>
        </p:spPr>
      </p:pic>
    </p:spTree>
  </p:cSld>
  <p:clrMapOvr>
    <a:masterClrMapping/>
  </p:clrMapOvr>
  <p:transition spd="med"/>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Y ahora</a:t>
            </a:r>
            <a:r>
              <a:rPr kumimoji="0" lang="es-ES" sz="2400" b="0" i="0" u="none" strike="noStrike" kern="1200" cap="none" spc="0" normalizeH="0" noProof="0" dirty="0" smtClean="0">
                <a:ln>
                  <a:noFill/>
                </a:ln>
                <a:solidFill>
                  <a:schemeClr val="tx1"/>
                </a:solidFill>
                <a:effectLst/>
                <a:uLnTx/>
                <a:uFillTx/>
                <a:latin typeface="+mj-lt"/>
                <a:ea typeface="+mj-ea"/>
                <a:cs typeface="+mj-cs"/>
              </a:rPr>
              <a:t> tenemos un repositorio como cualquier otro, desde donde se le puede hacer un </a:t>
            </a:r>
            <a:r>
              <a:rPr kumimoji="0" lang="es-ES" sz="2400" b="0" i="0" u="none" strike="noStrike" kern="1200" cap="none" spc="0" normalizeH="0" noProof="0" dirty="0" err="1" smtClean="0">
                <a:ln>
                  <a:noFill/>
                </a:ln>
                <a:solidFill>
                  <a:schemeClr val="tx1"/>
                </a:solidFill>
                <a:effectLst/>
                <a:uLnTx/>
                <a:uFillTx/>
                <a:latin typeface="+mj-lt"/>
                <a:ea typeface="+mj-ea"/>
                <a:cs typeface="+mj-cs"/>
              </a:rPr>
              <a:t>fork</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pull</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request</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push</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fetch</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milestones</a:t>
            </a:r>
            <a:r>
              <a:rPr kumimoji="0" lang="es-ES" sz="2400" b="0" i="0" u="none" strike="noStrike" kern="1200" cap="none" spc="0" normalizeH="0" noProof="0" dirty="0" smtClean="0">
                <a:ln>
                  <a:noFill/>
                </a:ln>
                <a:solidFill>
                  <a:schemeClr val="tx1"/>
                </a:solidFill>
                <a:effectLst/>
                <a:uLnTx/>
                <a:uFillTx/>
                <a:latin typeface="+mj-lt"/>
                <a:ea typeface="+mj-ea"/>
                <a:cs typeface="+mj-cs"/>
              </a:rPr>
              <a:t>, </a:t>
            </a:r>
            <a:r>
              <a:rPr kumimoji="0" lang="es-ES" sz="2400" b="0" i="0" u="none" strike="noStrike" kern="1200" cap="none" spc="0" normalizeH="0" noProof="0" dirty="0" err="1" smtClean="0">
                <a:ln>
                  <a:noFill/>
                </a:ln>
                <a:solidFill>
                  <a:schemeClr val="tx1"/>
                </a:solidFill>
                <a:effectLst/>
                <a:uLnTx/>
                <a:uFillTx/>
                <a:latin typeface="+mj-lt"/>
                <a:ea typeface="+mj-ea"/>
                <a:cs typeface="+mj-cs"/>
              </a:rPr>
              <a:t>labels</a:t>
            </a:r>
            <a:r>
              <a:rPr lang="es-ES" sz="2400" dirty="0" smtClean="0">
                <a:latin typeface="+mj-lt"/>
                <a:ea typeface="+mj-ea"/>
                <a:cs typeface="+mj-cs"/>
              </a:rPr>
              <a:t>, </a:t>
            </a:r>
            <a:r>
              <a:rPr lang="es-ES" sz="2400" dirty="0" err="1" smtClean="0">
                <a:latin typeface="+mj-lt"/>
                <a:ea typeface="+mj-ea"/>
                <a:cs typeface="+mj-cs"/>
              </a:rPr>
              <a:t>issues</a:t>
            </a:r>
            <a:r>
              <a:rPr lang="es-ES" sz="2400" dirty="0" smtClean="0">
                <a:latin typeface="+mj-lt"/>
                <a:ea typeface="+mj-ea"/>
                <a:cs typeface="+mj-cs"/>
              </a:rPr>
              <a:t> y todos los mismos tratamientos que se le dan a un repositorio personal. </a:t>
            </a:r>
          </a:p>
          <a:p>
            <a:pPr lvl="0">
              <a:spcBef>
                <a:spcPct val="0"/>
              </a:spcBef>
            </a:pPr>
            <a:r>
              <a:rPr lang="es-ES" sz="2400" dirty="0" smtClean="0">
                <a:latin typeface="+mj-lt"/>
                <a:ea typeface="+mj-ea"/>
                <a:cs typeface="+mj-cs"/>
              </a:rPr>
              <a:t>La única diferencia es que ahora tiene más de un dueño.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9218" name="Picture 2" descr="C:\Users\José\Desktop\ya.jpg"/>
          <p:cNvPicPr>
            <a:picLocks noChangeAspect="1" noChangeArrowheads="1"/>
          </p:cNvPicPr>
          <p:nvPr/>
        </p:nvPicPr>
        <p:blipFill>
          <a:blip r:embed="rId3" cstate="print"/>
          <a:srcRect/>
          <a:stretch>
            <a:fillRect/>
          </a:stretch>
        </p:blipFill>
        <p:spPr bwMode="auto">
          <a:xfrm>
            <a:off x="1331640" y="2693485"/>
            <a:ext cx="6379815" cy="4047883"/>
          </a:xfrm>
          <a:prstGeom prst="rect">
            <a:avLst/>
          </a:prstGeom>
          <a:noFill/>
        </p:spPr>
      </p:pic>
    </p:spTree>
  </p:cSld>
  <p:clrMapOvr>
    <a:masterClrMapping/>
  </p:clrMapOvr>
  <p:transition spd="med"/>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Al regresar al perfil del equipo, en la pestaña de </a:t>
            </a:r>
            <a:r>
              <a:rPr lang="es-ES" sz="2400" dirty="0" smtClean="0">
                <a:latin typeface="+mj-lt"/>
                <a:ea typeface="+mj-ea"/>
                <a:cs typeface="+mj-cs"/>
              </a:rPr>
              <a:t>R</a:t>
            </a:r>
            <a:r>
              <a:rPr kumimoji="0" lang="es-ES" sz="2400" b="0" i="0" u="none" strike="noStrike" kern="1200" cap="none" spc="0" normalizeH="0" baseline="0" noProof="0" dirty="0" err="1" smtClean="0">
                <a:ln>
                  <a:noFill/>
                </a:ln>
                <a:solidFill>
                  <a:schemeClr val="tx1"/>
                </a:solidFill>
                <a:effectLst/>
                <a:uLnTx/>
                <a:uFillTx/>
                <a:latin typeface="+mj-lt"/>
                <a:ea typeface="+mj-ea"/>
                <a:cs typeface="+mj-cs"/>
              </a:rPr>
              <a:t>epository</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veremos que ya nos aparece el repositorio que creamos.</a:t>
            </a:r>
          </a:p>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También nos da la opción de crear nuevos repositorios.</a:t>
            </a: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0243" name="Picture 3" descr="C:\Users\José\Desktop\dasdas.jpg"/>
          <p:cNvPicPr>
            <a:picLocks noChangeAspect="1" noChangeArrowheads="1"/>
          </p:cNvPicPr>
          <p:nvPr/>
        </p:nvPicPr>
        <p:blipFill>
          <a:blip r:embed="rId3" cstate="print"/>
          <a:srcRect/>
          <a:stretch>
            <a:fillRect/>
          </a:stretch>
        </p:blipFill>
        <p:spPr bwMode="auto">
          <a:xfrm>
            <a:off x="899592" y="2360469"/>
            <a:ext cx="7416824" cy="4308891"/>
          </a:xfrm>
          <a:prstGeom prst="rect">
            <a:avLst/>
          </a:prstGeom>
          <a:noFill/>
        </p:spPr>
      </p:pic>
    </p:spTree>
  </p:cSld>
  <p:clrMapOvr>
    <a:masterClrMapping/>
  </p:clrMapOvr>
  <p:transition spd="med"/>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1944216"/>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Si no quieres crear un repositorio desde cero, y lo que necesitas es pasar un repositorio ya existente de tu perfil al portal de tu organización, </a:t>
            </a:r>
            <a:r>
              <a:rPr lang="es-ES" sz="2400" dirty="0" err="1" smtClean="0">
                <a:latin typeface="+mj-lt"/>
                <a:ea typeface="+mj-ea"/>
                <a:cs typeface="+mj-cs"/>
              </a:rPr>
              <a:t>Github</a:t>
            </a:r>
            <a:r>
              <a:rPr lang="es-ES" sz="2400" dirty="0" smtClean="0">
                <a:latin typeface="+mj-lt"/>
                <a:ea typeface="+mj-ea"/>
                <a:cs typeface="+mj-cs"/>
              </a:rPr>
              <a:t> te permite hacerlo si vas a la sección de </a:t>
            </a:r>
            <a:r>
              <a:rPr lang="es-ES" sz="2400" dirty="0" err="1" smtClean="0">
                <a:latin typeface="+mj-lt"/>
                <a:ea typeface="+mj-ea"/>
                <a:cs typeface="+mj-cs"/>
              </a:rPr>
              <a:t>Settings</a:t>
            </a:r>
            <a:r>
              <a:rPr lang="es-ES" sz="2400" dirty="0" smtClean="0">
                <a:latin typeface="+mj-lt"/>
                <a:ea typeface="+mj-ea"/>
                <a:cs typeface="+mj-cs"/>
              </a:rPr>
              <a:t> de tu repositorio.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026" name="Picture 2" descr="C:\Users\José\Desktop\seting2.jpg"/>
          <p:cNvPicPr>
            <a:picLocks noChangeAspect="1" noChangeArrowheads="1"/>
          </p:cNvPicPr>
          <p:nvPr/>
        </p:nvPicPr>
        <p:blipFill>
          <a:blip r:embed="rId3" cstate="print"/>
          <a:srcRect/>
          <a:stretch>
            <a:fillRect/>
          </a:stretch>
        </p:blipFill>
        <p:spPr bwMode="auto">
          <a:xfrm>
            <a:off x="107504" y="2852936"/>
            <a:ext cx="8856984" cy="3268462"/>
          </a:xfrm>
          <a:prstGeom prst="rect">
            <a:avLst/>
          </a:prstGeom>
          <a:noFill/>
        </p:spPr>
      </p:pic>
    </p:spTree>
  </p:cSld>
  <p:clrMapOvr>
    <a:masterClrMapping/>
  </p:clrMapOvr>
  <p:transition spd="med"/>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1944216"/>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En la parte inferior de la pestaña de </a:t>
            </a:r>
            <a:r>
              <a:rPr lang="es-ES" sz="2400" dirty="0" err="1" smtClean="0">
                <a:latin typeface="+mj-lt"/>
                <a:ea typeface="+mj-ea"/>
                <a:cs typeface="+mj-cs"/>
              </a:rPr>
              <a:t>Settings</a:t>
            </a:r>
            <a:r>
              <a:rPr lang="es-ES" sz="2400" dirty="0" smtClean="0">
                <a:latin typeface="+mj-lt"/>
                <a:ea typeface="+mj-ea"/>
                <a:cs typeface="+mj-cs"/>
              </a:rPr>
              <a:t> hay una sección en rojo llamada </a:t>
            </a:r>
            <a:r>
              <a:rPr lang="es-ES" sz="2400" dirty="0" err="1" smtClean="0">
                <a:latin typeface="+mj-lt"/>
                <a:ea typeface="+mj-ea"/>
                <a:cs typeface="+mj-cs"/>
              </a:rPr>
              <a:t>Danger</a:t>
            </a:r>
            <a:r>
              <a:rPr lang="es-ES" sz="2400" dirty="0" smtClean="0">
                <a:latin typeface="+mj-lt"/>
                <a:ea typeface="+mj-ea"/>
                <a:cs typeface="+mj-cs"/>
              </a:rPr>
              <a:t> </a:t>
            </a:r>
            <a:r>
              <a:rPr lang="es-ES" sz="2400" dirty="0" err="1" smtClean="0">
                <a:latin typeface="+mj-lt"/>
                <a:ea typeface="+mj-ea"/>
                <a:cs typeface="+mj-cs"/>
              </a:rPr>
              <a:t>Zone</a:t>
            </a:r>
            <a:r>
              <a:rPr lang="es-ES" sz="2400" dirty="0" smtClean="0">
                <a:latin typeface="+mj-lt"/>
                <a:ea typeface="+mj-ea"/>
                <a:cs typeface="+mj-cs"/>
              </a:rPr>
              <a:t>. Entre las opción que te ofrece se encuentra hacer una transferencia de repositorio, damos clic sobre ella.</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050" name="Picture 2" descr="C:\Users\José\Desktop\ownership.jpg"/>
          <p:cNvPicPr>
            <a:picLocks noChangeAspect="1" noChangeArrowheads="1"/>
          </p:cNvPicPr>
          <p:nvPr/>
        </p:nvPicPr>
        <p:blipFill>
          <a:blip r:embed="rId3" cstate="print"/>
          <a:srcRect/>
          <a:stretch>
            <a:fillRect/>
          </a:stretch>
        </p:blipFill>
        <p:spPr bwMode="auto">
          <a:xfrm>
            <a:off x="800050" y="2602954"/>
            <a:ext cx="7372350" cy="3562350"/>
          </a:xfrm>
          <a:prstGeom prst="rect">
            <a:avLst/>
          </a:prstGeom>
          <a:noFill/>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osé\Desktop\VariasVersionesProyectos.png"/>
          <p:cNvPicPr>
            <a:picLocks noChangeAspect="1" noChangeArrowheads="1"/>
          </p:cNvPicPr>
          <p:nvPr/>
        </p:nvPicPr>
        <p:blipFill>
          <a:blip r:embed="rId2" cstate="print"/>
          <a:srcRect/>
          <a:stretch>
            <a:fillRect/>
          </a:stretch>
        </p:blipFill>
        <p:spPr bwMode="auto">
          <a:xfrm>
            <a:off x="827584" y="139689"/>
            <a:ext cx="7704856" cy="6623140"/>
          </a:xfrm>
          <a:prstGeom prst="rect">
            <a:avLst/>
          </a:prstGeom>
          <a:noFill/>
        </p:spPr>
      </p:pic>
    </p:spTree>
  </p:cSld>
  <p:clrMapOvr>
    <a:masterClrMapping/>
  </p:clrMapOvr>
  <p:transition spd="med"/>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1944216"/>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Confirmamos el nombre del repositorio que vamos a pasar y buscamos el nombre de la organización o persona a quien le vamos a transferir el repositorio.</a:t>
            </a:r>
          </a:p>
          <a:p>
            <a:pPr lvl="0">
              <a:spcBef>
                <a:spcPct val="0"/>
              </a:spcBef>
            </a:pPr>
            <a:r>
              <a:rPr lang="es-ES" sz="2400" dirty="0" smtClean="0">
                <a:latin typeface="+mj-lt"/>
                <a:ea typeface="+mj-ea"/>
                <a:cs typeface="+mj-cs"/>
              </a:rPr>
              <a:t>Damos clic en el botón I </a:t>
            </a:r>
            <a:r>
              <a:rPr lang="es-ES" sz="2400" dirty="0" err="1" smtClean="0">
                <a:latin typeface="+mj-lt"/>
                <a:ea typeface="+mj-ea"/>
                <a:cs typeface="+mj-cs"/>
              </a:rPr>
              <a:t>Understand</a:t>
            </a:r>
            <a:r>
              <a:rPr lang="es-ES" sz="2400" dirty="0" smtClean="0">
                <a:latin typeface="+mj-lt"/>
                <a:ea typeface="+mj-ea"/>
                <a:cs typeface="+mj-cs"/>
              </a:rPr>
              <a:t>, Transfer </a:t>
            </a:r>
            <a:r>
              <a:rPr lang="es-ES" sz="2400" dirty="0" err="1" smtClean="0">
                <a:latin typeface="+mj-lt"/>
                <a:ea typeface="+mj-ea"/>
                <a:cs typeface="+mj-cs"/>
              </a:rPr>
              <a:t>this</a:t>
            </a:r>
            <a:r>
              <a:rPr lang="es-ES" sz="2400" dirty="0" smtClean="0">
                <a:latin typeface="+mj-lt"/>
                <a:ea typeface="+mj-ea"/>
                <a:cs typeface="+mj-cs"/>
              </a:rPr>
              <a:t> </a:t>
            </a:r>
            <a:r>
              <a:rPr lang="es-ES" sz="2400" dirty="0" err="1" smtClean="0">
                <a:latin typeface="+mj-lt"/>
                <a:ea typeface="+mj-ea"/>
                <a:cs typeface="+mj-cs"/>
              </a:rPr>
              <a:t>repository</a:t>
            </a:r>
            <a:r>
              <a:rPr lang="es-ES" sz="2400" dirty="0" smtClean="0">
                <a:latin typeface="+mj-lt"/>
                <a:ea typeface="+mj-ea"/>
                <a:cs typeface="+mj-cs"/>
              </a:rPr>
              <a:t>.</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3074" name="Picture 2" descr="C:\Users\José\Desktop\opciontrans.jpg"/>
          <p:cNvPicPr>
            <a:picLocks noChangeAspect="1" noChangeArrowheads="1"/>
          </p:cNvPicPr>
          <p:nvPr/>
        </p:nvPicPr>
        <p:blipFill>
          <a:blip r:embed="rId3" cstate="print"/>
          <a:srcRect/>
          <a:stretch>
            <a:fillRect/>
          </a:stretch>
        </p:blipFill>
        <p:spPr bwMode="auto">
          <a:xfrm>
            <a:off x="2339752" y="2395298"/>
            <a:ext cx="4824536" cy="4346070"/>
          </a:xfrm>
          <a:prstGeom prst="rect">
            <a:avLst/>
          </a:prstGeom>
          <a:noFill/>
        </p:spPr>
      </p:pic>
    </p:spTree>
  </p:cSld>
  <p:clrMapOvr>
    <a:masterClrMapping/>
  </p:clrMapOvr>
  <p:transition spd="med"/>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48680"/>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Si vamos a </a:t>
            </a:r>
            <a:r>
              <a:rPr kumimoji="0" lang="es-ES" sz="2400" b="0" i="0" u="none" strike="noStrike" kern="1200" cap="none" spc="0" normalizeH="0" noProof="0" dirty="0" smtClean="0">
                <a:ln>
                  <a:noFill/>
                </a:ln>
                <a:solidFill>
                  <a:schemeClr val="tx1"/>
                </a:solidFill>
                <a:effectLst/>
                <a:uLnTx/>
                <a:uFillTx/>
                <a:latin typeface="+mj-lt"/>
                <a:ea typeface="+mj-ea"/>
                <a:cs typeface="+mj-cs"/>
              </a:rPr>
              <a:t>la pestaña de </a:t>
            </a:r>
            <a:r>
              <a:rPr kumimoji="0" lang="es-ES" sz="2400" b="0" i="0" u="none" strike="noStrike" kern="1200" cap="none" spc="0" normalizeH="0" noProof="0" dirty="0" err="1" smtClean="0">
                <a:ln>
                  <a:noFill/>
                </a:ln>
                <a:solidFill>
                  <a:schemeClr val="tx1"/>
                </a:solidFill>
                <a:effectLst/>
                <a:uLnTx/>
                <a:uFillTx/>
                <a:latin typeface="+mj-lt"/>
                <a:ea typeface="+mj-ea"/>
                <a:cs typeface="+mj-cs"/>
              </a:rPr>
              <a:t>People</a:t>
            </a:r>
            <a:r>
              <a:rPr kumimoji="0" lang="es-ES" sz="2400" b="0" i="0" u="none" strike="noStrike" kern="1200" cap="none" spc="0" normalizeH="0" noProof="0" dirty="0" smtClean="0">
                <a:ln>
                  <a:noFill/>
                </a:ln>
                <a:solidFill>
                  <a:schemeClr val="tx1"/>
                </a:solidFill>
                <a:effectLst/>
                <a:uLnTx/>
                <a:uFillTx/>
                <a:latin typeface="+mj-lt"/>
                <a:ea typeface="+mj-ea"/>
                <a:cs typeface="+mj-cs"/>
              </a:rPr>
              <a:t> podremos ver a las personas que pertenecen a nuestra organización.</a:t>
            </a:r>
          </a:p>
          <a:p>
            <a:pPr lvl="0">
              <a:spcBef>
                <a:spcPct val="0"/>
              </a:spcBef>
            </a:pPr>
            <a:r>
              <a:rPr lang="es-ES" sz="2400" dirty="0" smtClean="0">
                <a:latin typeface="+mj-lt"/>
                <a:ea typeface="+mj-ea"/>
                <a:cs typeface="+mj-cs"/>
              </a:rPr>
              <a:t>También podemos invitar a más personas si damos clic en el botón Invite </a:t>
            </a:r>
            <a:r>
              <a:rPr lang="es-ES" sz="2400" dirty="0" err="1" smtClean="0">
                <a:latin typeface="+mj-lt"/>
                <a:ea typeface="+mj-ea"/>
                <a:cs typeface="+mj-cs"/>
              </a:rPr>
              <a:t>member</a:t>
            </a: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6147" name="Picture 3" descr="C:\Users\José\Desktop\peo.jpg"/>
          <p:cNvPicPr>
            <a:picLocks noChangeAspect="1" noChangeArrowheads="1"/>
          </p:cNvPicPr>
          <p:nvPr/>
        </p:nvPicPr>
        <p:blipFill>
          <a:blip r:embed="rId3" cstate="print"/>
          <a:srcRect/>
          <a:stretch>
            <a:fillRect/>
          </a:stretch>
        </p:blipFill>
        <p:spPr bwMode="auto">
          <a:xfrm>
            <a:off x="179511" y="2348880"/>
            <a:ext cx="8760973" cy="3960440"/>
          </a:xfrm>
          <a:prstGeom prst="rect">
            <a:avLst/>
          </a:prstGeom>
          <a:noFill/>
        </p:spPr>
      </p:pic>
    </p:spTree>
  </p:cSld>
  <p:clrMapOvr>
    <a:masterClrMapping/>
  </p:clrMapOvr>
  <p:transition spd="med"/>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Cuando nuestra organización es muy grande conviene dividir a nuestros</a:t>
            </a:r>
            <a:r>
              <a:rPr kumimoji="0" lang="es-ES" sz="2400" b="0" i="0" u="none" strike="noStrike" kern="1200" cap="none" spc="0" normalizeH="0" noProof="0" dirty="0" smtClean="0">
                <a:ln>
                  <a:noFill/>
                </a:ln>
                <a:solidFill>
                  <a:schemeClr val="tx1"/>
                </a:solidFill>
                <a:effectLst/>
                <a:uLnTx/>
                <a:uFillTx/>
                <a:latin typeface="+mj-lt"/>
                <a:ea typeface="+mj-ea"/>
                <a:cs typeface="+mj-cs"/>
              </a:rPr>
              <a:t> colaboradores en equipos.</a:t>
            </a:r>
          </a:p>
          <a:p>
            <a:pPr lvl="0">
              <a:spcBef>
                <a:spcPct val="0"/>
              </a:spcBef>
            </a:pPr>
            <a:r>
              <a:rPr lang="es-ES" sz="2400" dirty="0" smtClean="0">
                <a:latin typeface="+mj-lt"/>
                <a:ea typeface="+mj-ea"/>
                <a:cs typeface="+mj-cs"/>
              </a:rPr>
              <a:t>En la pestaña de </a:t>
            </a:r>
            <a:r>
              <a:rPr lang="es-ES" sz="2400" dirty="0" err="1" smtClean="0">
                <a:latin typeface="+mj-lt"/>
                <a:ea typeface="+mj-ea"/>
                <a:cs typeface="+mj-cs"/>
              </a:rPr>
              <a:t>Teams</a:t>
            </a:r>
            <a:r>
              <a:rPr lang="es-ES" sz="2400" dirty="0" smtClean="0">
                <a:latin typeface="+mj-lt"/>
                <a:ea typeface="+mj-ea"/>
                <a:cs typeface="+mj-cs"/>
              </a:rPr>
              <a:t> podemos crear un equipo o ver los que tenemos. Podemos invitar a los equipos a personas que no sean miembros de la organización.</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1266" name="Picture 2" descr="C:\Users\José\Desktop\team.jpg"/>
          <p:cNvPicPr>
            <a:picLocks noChangeAspect="1" noChangeArrowheads="1"/>
          </p:cNvPicPr>
          <p:nvPr/>
        </p:nvPicPr>
        <p:blipFill>
          <a:blip r:embed="rId3" cstate="print"/>
          <a:srcRect/>
          <a:stretch>
            <a:fillRect/>
          </a:stretch>
        </p:blipFill>
        <p:spPr bwMode="auto">
          <a:xfrm>
            <a:off x="171802" y="2632079"/>
            <a:ext cx="8864694" cy="4109289"/>
          </a:xfrm>
          <a:prstGeom prst="rect">
            <a:avLst/>
          </a:prstGeom>
          <a:noFill/>
        </p:spPr>
      </p:pic>
    </p:spTree>
  </p:cSld>
  <p:clrMapOvr>
    <a:masterClrMapping/>
  </p:clrMapOvr>
  <p:transition spd="med"/>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48680"/>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Al dar clic sobre un equipo podremos ver sus miembros actuales y quien</a:t>
            </a:r>
            <a:r>
              <a:rPr kumimoji="0" lang="es-ES" sz="2400" b="0" i="0" u="none" strike="noStrike" kern="1200" cap="none" spc="0" normalizeH="0" noProof="0" dirty="0" smtClean="0">
                <a:ln>
                  <a:noFill/>
                </a:ln>
                <a:solidFill>
                  <a:schemeClr val="tx1"/>
                </a:solidFill>
                <a:effectLst/>
                <a:uLnTx/>
                <a:uFillTx/>
                <a:latin typeface="+mj-lt"/>
                <a:ea typeface="+mj-ea"/>
                <a:cs typeface="+mj-cs"/>
              </a:rPr>
              <a:t> es</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el dueño del equipo.</a:t>
            </a:r>
          </a:p>
          <a:p>
            <a:pPr lvl="0">
              <a:spcBef>
                <a:spcPct val="0"/>
              </a:spcBef>
            </a:pPr>
            <a:r>
              <a:rPr lang="es-ES" sz="2400" dirty="0" smtClean="0">
                <a:latin typeface="+mj-lt"/>
                <a:ea typeface="+mj-ea"/>
                <a:cs typeface="+mj-cs"/>
              </a:rPr>
              <a:t>También desde aquí podemos buscar a más personas para incluirlas al equipo.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2290" name="Picture 2" descr="C:\Users\José\Desktop\miembros.jpg"/>
          <p:cNvPicPr>
            <a:picLocks noChangeAspect="1" noChangeArrowheads="1"/>
          </p:cNvPicPr>
          <p:nvPr/>
        </p:nvPicPr>
        <p:blipFill>
          <a:blip r:embed="rId3" cstate="print"/>
          <a:srcRect/>
          <a:stretch>
            <a:fillRect/>
          </a:stretch>
        </p:blipFill>
        <p:spPr bwMode="auto">
          <a:xfrm>
            <a:off x="107504" y="2564904"/>
            <a:ext cx="8847180" cy="3528392"/>
          </a:xfrm>
          <a:prstGeom prst="rect">
            <a:avLst/>
          </a:prstGeom>
          <a:noFill/>
        </p:spPr>
      </p:pic>
    </p:spTree>
  </p:cSld>
  <p:clrMapOvr>
    <a:masterClrMapping/>
  </p:clrMapOvr>
  <p:transition spd="med"/>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88640"/>
            <a:ext cx="8640960" cy="1944216"/>
          </a:xfrm>
          <a:prstGeom prst="rect">
            <a:avLst/>
          </a:prstGeom>
        </p:spPr>
        <p:txBody>
          <a:bodyPr vert="horz" lIns="91440" tIns="45720" rIns="91440" bIns="45720" rtlCol="0" anchor="ctr">
            <a:normAutofit/>
          </a:bodyPr>
          <a:lstStyle/>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Dentro del equipo, si damos clic al</a:t>
            </a:r>
            <a:r>
              <a:rPr kumimoji="0" lang="es-ES" sz="2400" b="0" i="0" u="none" strike="noStrike" kern="1200" cap="none" spc="0" normalizeH="0" noProof="0" dirty="0" smtClean="0">
                <a:ln>
                  <a:noFill/>
                </a:ln>
                <a:solidFill>
                  <a:schemeClr val="tx1"/>
                </a:solidFill>
                <a:effectLst/>
                <a:uLnTx/>
                <a:uFillTx/>
                <a:latin typeface="+mj-lt"/>
                <a:ea typeface="+mj-ea"/>
                <a:cs typeface="+mj-cs"/>
              </a:rPr>
              <a:t> botón de repositorios veremos que este equipo no tiene permiso de trabajar en ningún repositorio.</a:t>
            </a: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3314" name="Picture 2" descr="C:\Users\José\Desktop\readhf.jpg"/>
          <p:cNvPicPr>
            <a:picLocks noChangeAspect="1" noChangeArrowheads="1"/>
          </p:cNvPicPr>
          <p:nvPr/>
        </p:nvPicPr>
        <p:blipFill>
          <a:blip r:embed="rId3" cstate="print"/>
          <a:srcRect/>
          <a:stretch>
            <a:fillRect/>
          </a:stretch>
        </p:blipFill>
        <p:spPr bwMode="auto">
          <a:xfrm>
            <a:off x="179512" y="1916832"/>
            <a:ext cx="8697603" cy="4032448"/>
          </a:xfrm>
          <a:prstGeom prst="rect">
            <a:avLst/>
          </a:prstGeom>
          <a:noFill/>
        </p:spPr>
      </p:pic>
    </p:spTree>
  </p:cSld>
  <p:clrMapOvr>
    <a:masterClrMapping/>
  </p:clrMapOvr>
  <p:transition spd="med"/>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404664"/>
            <a:ext cx="8640960" cy="1944216"/>
          </a:xfrm>
          <a:prstGeom prst="rect">
            <a:avLst/>
          </a:prstGeom>
        </p:spPr>
        <p:txBody>
          <a:bodyPr vert="horz" lIns="91440" tIns="45720" rIns="91440" bIns="45720" rtlCol="0" anchor="ctr">
            <a:normAutofit/>
          </a:bodyPr>
          <a:lstStyle/>
          <a:p>
            <a:pPr lvl="0">
              <a:spcBef>
                <a:spcPct val="0"/>
              </a:spcBef>
            </a:pPr>
            <a:r>
              <a:rPr kumimoji="0" lang="es-ES" sz="2200" b="0" i="0" u="none" strike="noStrike" kern="1200" cap="none" spc="0" normalizeH="0" baseline="0" noProof="0" dirty="0" smtClean="0">
                <a:ln>
                  <a:noFill/>
                </a:ln>
                <a:solidFill>
                  <a:schemeClr val="tx1"/>
                </a:solidFill>
                <a:effectLst/>
                <a:uLnTx/>
                <a:uFillTx/>
                <a:latin typeface="+mj-lt"/>
                <a:ea typeface="+mj-ea"/>
                <a:cs typeface="+mj-cs"/>
              </a:rPr>
              <a:t>Para concederle permiso debemos de ir al</a:t>
            </a:r>
            <a:r>
              <a:rPr kumimoji="0" lang="es-ES" sz="2200" b="0" i="0" u="none" strike="noStrike" kern="1200" cap="none" spc="0" normalizeH="0" noProof="0" dirty="0" smtClean="0">
                <a:ln>
                  <a:noFill/>
                </a:ln>
                <a:solidFill>
                  <a:schemeClr val="tx1"/>
                </a:solidFill>
                <a:effectLst/>
                <a:uLnTx/>
                <a:uFillTx/>
                <a:latin typeface="+mj-lt"/>
                <a:ea typeface="+mj-ea"/>
                <a:cs typeface="+mj-cs"/>
              </a:rPr>
              <a:t> repositorio de nuestro interés y dar clic en la pestaña de </a:t>
            </a:r>
            <a:r>
              <a:rPr kumimoji="0" lang="es-ES" sz="2200" b="0" i="0" u="none" strike="noStrike" kern="1200" cap="none" spc="0" normalizeH="0" noProof="0" dirty="0" err="1" smtClean="0">
                <a:ln>
                  <a:noFill/>
                </a:ln>
                <a:solidFill>
                  <a:schemeClr val="tx1"/>
                </a:solidFill>
                <a:effectLst/>
                <a:uLnTx/>
                <a:uFillTx/>
                <a:latin typeface="+mj-lt"/>
                <a:ea typeface="+mj-ea"/>
                <a:cs typeface="+mj-cs"/>
              </a:rPr>
              <a:t>Settings</a:t>
            </a:r>
            <a:r>
              <a:rPr kumimoji="0" lang="es-ES" sz="2200" b="0" i="0" u="none" strike="noStrike" kern="1200" cap="none" spc="0" normalizeH="0" noProof="0" dirty="0" smtClean="0">
                <a:ln>
                  <a:noFill/>
                </a:ln>
                <a:solidFill>
                  <a:schemeClr val="tx1"/>
                </a:solidFill>
                <a:effectLst/>
                <a:uLnTx/>
                <a:uFillTx/>
                <a:latin typeface="+mj-lt"/>
                <a:ea typeface="+mj-ea"/>
                <a:cs typeface="+mj-cs"/>
              </a:rPr>
              <a:t>. Después damos clic en </a:t>
            </a:r>
            <a:r>
              <a:rPr kumimoji="0" lang="es-ES" sz="2200" b="0" i="0" u="none" strike="noStrike" kern="1200" cap="none" spc="0" normalizeH="0" noProof="0" dirty="0" err="1" smtClean="0">
                <a:ln>
                  <a:noFill/>
                </a:ln>
                <a:solidFill>
                  <a:schemeClr val="tx1"/>
                </a:solidFill>
                <a:effectLst/>
                <a:uLnTx/>
                <a:uFillTx/>
                <a:latin typeface="+mj-lt"/>
                <a:ea typeface="+mj-ea"/>
                <a:cs typeface="+mj-cs"/>
              </a:rPr>
              <a:t>Collaborators</a:t>
            </a:r>
            <a:r>
              <a:rPr kumimoji="0" lang="es-ES" sz="2200" b="0" i="0" u="none" strike="noStrike" kern="1200" cap="none" spc="0" normalizeH="0" noProof="0" dirty="0" smtClean="0">
                <a:ln>
                  <a:noFill/>
                </a:ln>
                <a:solidFill>
                  <a:schemeClr val="tx1"/>
                </a:solidFill>
                <a:effectLst/>
                <a:uLnTx/>
                <a:uFillTx/>
                <a:latin typeface="+mj-lt"/>
                <a:ea typeface="+mj-ea"/>
                <a:cs typeface="+mj-cs"/>
              </a:rPr>
              <a:t> &amp; </a:t>
            </a:r>
            <a:r>
              <a:rPr kumimoji="0" lang="es-ES" sz="2200" b="0" i="0" u="none" strike="noStrike" kern="1200" cap="none" spc="0" normalizeH="0" noProof="0" dirty="0" err="1" smtClean="0">
                <a:ln>
                  <a:noFill/>
                </a:ln>
                <a:solidFill>
                  <a:schemeClr val="tx1"/>
                </a:solidFill>
                <a:effectLst/>
                <a:uLnTx/>
                <a:uFillTx/>
                <a:latin typeface="+mj-lt"/>
                <a:ea typeface="+mj-ea"/>
                <a:cs typeface="+mj-cs"/>
              </a:rPr>
              <a:t>Teams</a:t>
            </a:r>
            <a:r>
              <a:rPr lang="es-ES" sz="2200" dirty="0" smtClean="0">
                <a:latin typeface="+mj-lt"/>
                <a:ea typeface="+mj-ea"/>
                <a:cs typeface="+mj-cs"/>
              </a:rPr>
              <a:t> y dentro de las opciones, en la sección de </a:t>
            </a:r>
            <a:r>
              <a:rPr lang="es-ES" sz="2200" dirty="0" err="1" smtClean="0">
                <a:latin typeface="+mj-lt"/>
                <a:ea typeface="+mj-ea"/>
                <a:cs typeface="+mj-cs"/>
              </a:rPr>
              <a:t>Teams</a:t>
            </a:r>
            <a:r>
              <a:rPr lang="es-ES" sz="2200" dirty="0" smtClean="0">
                <a:latin typeface="+mj-lt"/>
                <a:ea typeface="+mj-ea"/>
                <a:cs typeface="+mj-cs"/>
              </a:rPr>
              <a:t> damos clic en el botón inferior </a:t>
            </a:r>
            <a:r>
              <a:rPr lang="es-ES" sz="2200" dirty="0" err="1" smtClean="0">
                <a:latin typeface="+mj-lt"/>
                <a:ea typeface="+mj-ea"/>
                <a:cs typeface="+mj-cs"/>
              </a:rPr>
              <a:t>Add</a:t>
            </a:r>
            <a:r>
              <a:rPr lang="es-ES" sz="2200" dirty="0" smtClean="0">
                <a:latin typeface="+mj-lt"/>
                <a:ea typeface="+mj-ea"/>
                <a:cs typeface="+mj-cs"/>
              </a:rPr>
              <a:t> a </a:t>
            </a:r>
            <a:r>
              <a:rPr lang="es-ES" sz="2200" dirty="0" err="1" smtClean="0">
                <a:latin typeface="+mj-lt"/>
                <a:ea typeface="+mj-ea"/>
                <a:cs typeface="+mj-cs"/>
              </a:rPr>
              <a:t>Team</a:t>
            </a:r>
            <a:r>
              <a:rPr lang="es-ES" sz="2200" dirty="0" smtClean="0">
                <a:latin typeface="+mj-lt"/>
                <a:ea typeface="+mj-ea"/>
                <a:cs typeface="+mj-cs"/>
              </a:rPr>
              <a:t> y buscamos el equipo que queremos agregar.</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4338" name="Picture 2" descr="C:\Users\José\Desktop\supafsda.jpg"/>
          <p:cNvPicPr>
            <a:picLocks noChangeAspect="1" noChangeArrowheads="1"/>
          </p:cNvPicPr>
          <p:nvPr/>
        </p:nvPicPr>
        <p:blipFill>
          <a:blip r:embed="rId3" cstate="print"/>
          <a:srcRect/>
          <a:stretch>
            <a:fillRect/>
          </a:stretch>
        </p:blipFill>
        <p:spPr bwMode="auto">
          <a:xfrm>
            <a:off x="683568" y="2091830"/>
            <a:ext cx="7571496" cy="4649538"/>
          </a:xfrm>
          <a:prstGeom prst="rect">
            <a:avLst/>
          </a:prstGeom>
          <a:noFill/>
        </p:spPr>
      </p:pic>
    </p:spTree>
  </p:cSld>
  <p:clrMapOvr>
    <a:masterClrMapping/>
  </p:clrMapOvr>
  <p:transition spd="med"/>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404664"/>
            <a:ext cx="8640960" cy="1944216"/>
          </a:xfrm>
          <a:prstGeom prst="rect">
            <a:avLst/>
          </a:prstGeom>
        </p:spPr>
        <p:txBody>
          <a:bodyPr vert="horz" lIns="91440" tIns="45720" rIns="91440" bIns="45720" rtlCol="0" anchor="ctr">
            <a:normAutofit/>
          </a:bodyPr>
          <a:lstStyle/>
          <a:p>
            <a:pPr lvl="0">
              <a:spcBef>
                <a:spcPct val="0"/>
              </a:spcBef>
            </a:pPr>
            <a:r>
              <a:rPr kumimoji="0" lang="es-ES" sz="2200" b="0" i="0" u="none" strike="noStrike" kern="1200" cap="none" spc="0" normalizeH="0" baseline="0" noProof="0" dirty="0" smtClean="0">
                <a:ln>
                  <a:noFill/>
                </a:ln>
                <a:solidFill>
                  <a:schemeClr val="tx1"/>
                </a:solidFill>
                <a:effectLst/>
                <a:uLnTx/>
                <a:uFillTx/>
                <a:latin typeface="+mj-lt"/>
                <a:ea typeface="+mj-ea"/>
                <a:cs typeface="+mj-cs"/>
              </a:rPr>
              <a:t>Al agregarlo nos aparecerá</a:t>
            </a:r>
            <a:r>
              <a:rPr kumimoji="0" lang="es-ES" sz="2200" b="0" i="0" u="none" strike="noStrike" kern="1200" cap="none" spc="0" normalizeH="0" noProof="0" dirty="0" smtClean="0">
                <a:ln>
                  <a:noFill/>
                </a:ln>
                <a:solidFill>
                  <a:schemeClr val="tx1"/>
                </a:solidFill>
                <a:effectLst/>
                <a:uLnTx/>
                <a:uFillTx/>
                <a:latin typeface="+mj-lt"/>
                <a:ea typeface="+mj-ea"/>
                <a:cs typeface="+mj-cs"/>
              </a:rPr>
              <a:t> un botón del lado derecho, con el podemos darle al equipo el nivel de permiso sobre el repositorio que nosotros queramos. Nos da las opciones de: Administración, escritura y solo lectura. Elegimos la más adecuada.</a:t>
            </a:r>
            <a:endParaRPr lang="es-ES" sz="22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5362" name="Picture 2" descr="C:\Users\José\Desktop\gfagfagfa.jpg"/>
          <p:cNvPicPr>
            <a:picLocks noChangeAspect="1" noChangeArrowheads="1"/>
          </p:cNvPicPr>
          <p:nvPr/>
        </p:nvPicPr>
        <p:blipFill>
          <a:blip r:embed="rId3" cstate="print"/>
          <a:srcRect/>
          <a:stretch>
            <a:fillRect/>
          </a:stretch>
        </p:blipFill>
        <p:spPr bwMode="auto">
          <a:xfrm>
            <a:off x="1475655" y="2060848"/>
            <a:ext cx="6114541" cy="4725144"/>
          </a:xfrm>
          <a:prstGeom prst="rect">
            <a:avLst/>
          </a:prstGeom>
          <a:noFill/>
        </p:spPr>
      </p:pic>
    </p:spTree>
  </p:cSld>
  <p:clrMapOvr>
    <a:masterClrMapping/>
  </p:clrMapOvr>
  <p:transition spd="med"/>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1944216"/>
          </a:xfrm>
          <a:prstGeom prst="rect">
            <a:avLst/>
          </a:prstGeom>
        </p:spPr>
        <p:txBody>
          <a:bodyPr vert="horz" lIns="91440" tIns="45720" rIns="91440" bIns="45720" rtlCol="0" anchor="ctr">
            <a:normAutofit/>
          </a:bodyPr>
          <a:lstStyle/>
          <a:p>
            <a:pPr lvl="0">
              <a:spcBef>
                <a:spcPct val="0"/>
              </a:spcBef>
            </a:pPr>
            <a:r>
              <a:rPr kumimoji="0" lang="es-ES" sz="2200" b="0" i="0" u="none" strike="noStrike" kern="1200" cap="none" spc="0" normalizeH="0" baseline="0" noProof="0" dirty="0" smtClean="0">
                <a:ln>
                  <a:noFill/>
                </a:ln>
                <a:solidFill>
                  <a:schemeClr val="tx1"/>
                </a:solidFill>
                <a:effectLst/>
                <a:uLnTx/>
                <a:uFillTx/>
                <a:latin typeface="+mj-lt"/>
                <a:ea typeface="+mj-ea"/>
                <a:cs typeface="+mj-cs"/>
              </a:rPr>
              <a:t>Si regresamos a </a:t>
            </a:r>
            <a:r>
              <a:rPr kumimoji="0" lang="es-ES" sz="2200" b="0" i="0" u="none" strike="noStrike" kern="1200" cap="none" spc="0" normalizeH="0" baseline="0" noProof="0" dirty="0" err="1" smtClean="0">
                <a:ln>
                  <a:noFill/>
                </a:ln>
                <a:solidFill>
                  <a:schemeClr val="tx1"/>
                </a:solidFill>
                <a:effectLst/>
                <a:uLnTx/>
                <a:uFillTx/>
                <a:latin typeface="+mj-lt"/>
                <a:ea typeface="+mj-ea"/>
                <a:cs typeface="+mj-cs"/>
              </a:rPr>
              <a:t>Team</a:t>
            </a:r>
            <a:r>
              <a:rPr kumimoji="0" lang="es-ES" sz="2200" b="0" i="0" u="none" strike="noStrike" kern="1200" cap="none" spc="0" normalizeH="0" baseline="0" noProof="0" dirty="0" smtClean="0">
                <a:ln>
                  <a:noFill/>
                </a:ln>
                <a:solidFill>
                  <a:schemeClr val="tx1"/>
                </a:solidFill>
                <a:effectLst/>
                <a:uLnTx/>
                <a:uFillTx/>
                <a:latin typeface="+mj-lt"/>
                <a:ea typeface="+mj-ea"/>
                <a:cs typeface="+mj-cs"/>
              </a:rPr>
              <a:t> veremos que nuestro equipo ya tiene asignado permiso</a:t>
            </a:r>
            <a:r>
              <a:rPr kumimoji="0" lang="es-ES" sz="2200" b="0" i="0" u="none" strike="noStrike" kern="1200" cap="none" spc="0" normalizeH="0" noProof="0" dirty="0" smtClean="0">
                <a:ln>
                  <a:noFill/>
                </a:ln>
                <a:solidFill>
                  <a:schemeClr val="tx1"/>
                </a:solidFill>
                <a:effectLst/>
                <a:uLnTx/>
                <a:uFillTx/>
                <a:latin typeface="+mj-lt"/>
                <a:ea typeface="+mj-ea"/>
                <a:cs typeface="+mj-cs"/>
              </a:rPr>
              <a:t> para modificar un repositorio.</a:t>
            </a:r>
          </a:p>
          <a:p>
            <a:pPr lvl="0">
              <a:spcBef>
                <a:spcPct val="0"/>
              </a:spcBef>
            </a:pPr>
            <a:r>
              <a:rPr lang="es-ES" sz="2200" dirty="0" smtClean="0">
                <a:latin typeface="+mj-lt"/>
                <a:ea typeface="+mj-ea"/>
                <a:cs typeface="+mj-cs"/>
              </a:rPr>
              <a:t>Como somos dueños del equipo, aquí también nos muestra un botón desde donde podemos cambiar el nivel de permisos que tiene este equipo con el repositorio.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6386" name="Picture 2" descr="C:\Users\José\Desktop\gfagfs.jpg"/>
          <p:cNvPicPr>
            <a:picLocks noChangeAspect="1" noChangeArrowheads="1"/>
          </p:cNvPicPr>
          <p:nvPr/>
        </p:nvPicPr>
        <p:blipFill>
          <a:blip r:embed="rId3" cstate="print"/>
          <a:srcRect/>
          <a:stretch>
            <a:fillRect/>
          </a:stretch>
        </p:blipFill>
        <p:spPr bwMode="auto">
          <a:xfrm>
            <a:off x="251520" y="2754259"/>
            <a:ext cx="8604448" cy="3843093"/>
          </a:xfrm>
          <a:prstGeom prst="rect">
            <a:avLst/>
          </a:prstGeom>
          <a:noFill/>
        </p:spPr>
      </p:pic>
    </p:spTree>
  </p:cSld>
  <p:clrMapOvr>
    <a:masterClrMapping/>
  </p:clrMapOvr>
  <p:transition spd="med"/>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20688"/>
            <a:ext cx="8640960" cy="1944216"/>
          </a:xfrm>
          <a:prstGeom prst="rect">
            <a:avLst/>
          </a:prstGeom>
        </p:spPr>
        <p:txBody>
          <a:bodyPr vert="horz" lIns="91440" tIns="45720" rIns="91440" bIns="45720" rtlCol="0" anchor="ctr">
            <a:normAutofit/>
          </a:bodyPr>
          <a:lstStyle/>
          <a:p>
            <a:pPr lvl="0">
              <a:spcBef>
                <a:spcPct val="0"/>
              </a:spcBef>
            </a:pPr>
            <a:r>
              <a:rPr lang="es-ES" sz="2200" dirty="0" smtClean="0">
                <a:latin typeface="+mj-lt"/>
                <a:ea typeface="+mj-ea"/>
                <a:cs typeface="+mj-cs"/>
              </a:rPr>
              <a:t>La pestaña de </a:t>
            </a:r>
            <a:r>
              <a:rPr lang="es-ES" sz="2200" dirty="0" err="1" smtClean="0">
                <a:latin typeface="+mj-lt"/>
                <a:ea typeface="+mj-ea"/>
                <a:cs typeface="+mj-cs"/>
              </a:rPr>
              <a:t>Proyects</a:t>
            </a:r>
            <a:r>
              <a:rPr lang="es-ES" sz="2200" dirty="0" smtClean="0">
                <a:latin typeface="+mj-lt"/>
                <a:ea typeface="+mj-ea"/>
                <a:cs typeface="+mj-cs"/>
              </a:rPr>
              <a:t> nos da la posibilidad de administrar uno o más proyectos que tengamos por delante.</a:t>
            </a:r>
          </a:p>
          <a:p>
            <a:pPr lvl="0">
              <a:spcBef>
                <a:spcPct val="0"/>
              </a:spcBef>
            </a:pPr>
            <a:r>
              <a:rPr lang="es-ES" sz="2200" dirty="0" smtClean="0">
                <a:latin typeface="+mj-lt"/>
                <a:ea typeface="+mj-ea"/>
                <a:cs typeface="+mj-cs"/>
              </a:rPr>
              <a:t>Primero debemos de crear un proyecto con el botón New </a:t>
            </a:r>
            <a:r>
              <a:rPr lang="es-ES" sz="2200" dirty="0" err="1" smtClean="0">
                <a:latin typeface="+mj-lt"/>
                <a:ea typeface="+mj-ea"/>
                <a:cs typeface="+mj-cs"/>
              </a:rPr>
              <a:t>Poryect</a:t>
            </a:r>
            <a:r>
              <a:rPr lang="es-ES" sz="2200" dirty="0" smtClean="0">
                <a:latin typeface="+mj-lt"/>
                <a:ea typeface="+mj-ea"/>
                <a:cs typeface="+mj-cs"/>
              </a:rPr>
              <a:t>. Aparecerá un formulario que nos pedirá titulo y descripción.</a:t>
            </a:r>
          </a:p>
          <a:p>
            <a:pPr lvl="0">
              <a:spcBef>
                <a:spcPct val="0"/>
              </a:spcBef>
            </a:pPr>
            <a:r>
              <a:rPr lang="es-ES" sz="2200" dirty="0" smtClean="0">
                <a:latin typeface="+mj-lt"/>
                <a:ea typeface="+mj-ea"/>
                <a:cs typeface="+mj-cs"/>
              </a:rPr>
              <a:t>Una vez que lo hayamos creado damos clic sobre el proyecto.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7410" name="Picture 2" descr="C:\Users\José\Desktop\save.jpg"/>
          <p:cNvPicPr>
            <a:picLocks noChangeAspect="1" noChangeArrowheads="1"/>
          </p:cNvPicPr>
          <p:nvPr/>
        </p:nvPicPr>
        <p:blipFill>
          <a:blip r:embed="rId3" cstate="print"/>
          <a:srcRect/>
          <a:stretch>
            <a:fillRect/>
          </a:stretch>
        </p:blipFill>
        <p:spPr bwMode="auto">
          <a:xfrm>
            <a:off x="251520" y="2923616"/>
            <a:ext cx="8568951" cy="3169680"/>
          </a:xfrm>
          <a:prstGeom prst="rect">
            <a:avLst/>
          </a:prstGeom>
          <a:noFill/>
        </p:spPr>
      </p:pic>
    </p:spTree>
  </p:cSld>
  <p:clrMapOvr>
    <a:masterClrMapping/>
  </p:clrMapOvr>
  <p:transition spd="med"/>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1944216"/>
          </a:xfrm>
          <a:prstGeom prst="rect">
            <a:avLst/>
          </a:prstGeom>
        </p:spPr>
        <p:txBody>
          <a:bodyPr vert="horz" lIns="91440" tIns="45720" rIns="91440" bIns="45720" rtlCol="0" anchor="ctr">
            <a:normAutofit lnSpcReduction="10000"/>
          </a:bodyPr>
          <a:lstStyle/>
          <a:p>
            <a:pPr lvl="0">
              <a:spcBef>
                <a:spcPct val="0"/>
              </a:spcBef>
            </a:pPr>
            <a:r>
              <a:rPr lang="es-ES" sz="2200" dirty="0" smtClean="0">
                <a:latin typeface="+mj-lt"/>
                <a:ea typeface="+mj-ea"/>
                <a:cs typeface="+mj-cs"/>
              </a:rPr>
              <a:t>Dentro del proyecto veremos que nos ofrece una interface muy parecida a un proyecto de </a:t>
            </a:r>
            <a:r>
              <a:rPr lang="es-ES" sz="2200" dirty="0" err="1" smtClean="0">
                <a:latin typeface="+mj-lt"/>
                <a:ea typeface="+mj-ea"/>
                <a:cs typeface="+mj-cs"/>
              </a:rPr>
              <a:t>Trello</a:t>
            </a:r>
            <a:r>
              <a:rPr lang="es-ES" sz="2200" dirty="0" smtClean="0">
                <a:latin typeface="+mj-lt"/>
                <a:ea typeface="+mj-ea"/>
                <a:cs typeface="+mj-cs"/>
              </a:rPr>
              <a:t>.</a:t>
            </a:r>
          </a:p>
          <a:p>
            <a:pPr lvl="0">
              <a:spcBef>
                <a:spcPct val="0"/>
              </a:spcBef>
            </a:pPr>
            <a:r>
              <a:rPr lang="es-ES" sz="2200" dirty="0" smtClean="0">
                <a:latin typeface="+mj-lt"/>
                <a:ea typeface="+mj-ea"/>
                <a:cs typeface="+mj-cs"/>
              </a:rPr>
              <a:t>Podemos crear tareas y asignarlas a cierto proceso determinado por columnas que nosotros mismos podemos crear.</a:t>
            </a:r>
          </a:p>
          <a:p>
            <a:pPr lvl="0">
              <a:spcBef>
                <a:spcPct val="0"/>
              </a:spcBef>
            </a:pPr>
            <a:r>
              <a:rPr lang="es-ES" sz="2200" dirty="0" smtClean="0">
                <a:latin typeface="+mj-lt"/>
                <a:ea typeface="+mj-ea"/>
                <a:cs typeface="+mj-cs"/>
              </a:rPr>
              <a:t>La idea es que conforme se vayan resolviendo las tareas estas vayan cambiando de columna.</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8434" name="Picture 2" descr="C:\Users\José\Desktop\sae3.jpg"/>
          <p:cNvPicPr>
            <a:picLocks noChangeAspect="1" noChangeArrowheads="1"/>
          </p:cNvPicPr>
          <p:nvPr/>
        </p:nvPicPr>
        <p:blipFill>
          <a:blip r:embed="rId3" cstate="print"/>
          <a:srcRect/>
          <a:stretch>
            <a:fillRect/>
          </a:stretch>
        </p:blipFill>
        <p:spPr bwMode="auto">
          <a:xfrm>
            <a:off x="971600" y="2696475"/>
            <a:ext cx="7272808" cy="3937853"/>
          </a:xfrm>
          <a:prstGeom prst="rect">
            <a:avLst/>
          </a:prstGeom>
          <a:noFill/>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José\Desktop\tesis.png"/>
          <p:cNvPicPr>
            <a:picLocks noChangeAspect="1" noChangeArrowheads="1"/>
          </p:cNvPicPr>
          <p:nvPr/>
        </p:nvPicPr>
        <p:blipFill>
          <a:blip r:embed="rId2" cstate="print"/>
          <a:srcRect/>
          <a:stretch>
            <a:fillRect/>
          </a:stretch>
        </p:blipFill>
        <p:spPr bwMode="auto">
          <a:xfrm>
            <a:off x="358852" y="1412776"/>
            <a:ext cx="8245596" cy="3672408"/>
          </a:xfrm>
          <a:prstGeom prst="rect">
            <a:avLst/>
          </a:prstGeom>
          <a:noFill/>
        </p:spPr>
      </p:pic>
    </p:spTree>
  </p:cSld>
  <p:clrMapOvr>
    <a:masterClrMapping/>
  </p:clrMapOvr>
  <p:transition spd="med"/>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764704"/>
            <a:ext cx="8640960" cy="1944216"/>
          </a:xfrm>
          <a:prstGeom prst="rect">
            <a:avLst/>
          </a:prstGeom>
        </p:spPr>
        <p:txBody>
          <a:bodyPr vert="horz" lIns="91440" tIns="45720" rIns="91440" bIns="45720" rtlCol="0" anchor="ctr">
            <a:noAutofit/>
          </a:bodyPr>
          <a:lstStyle/>
          <a:p>
            <a:pPr lvl="0">
              <a:spcBef>
                <a:spcPct val="0"/>
              </a:spcBef>
            </a:pPr>
            <a:r>
              <a:rPr lang="es-ES" sz="2200" dirty="0" smtClean="0">
                <a:latin typeface="+mj-lt"/>
                <a:ea typeface="+mj-ea"/>
                <a:cs typeface="+mj-cs"/>
              </a:rPr>
              <a:t>Esta es una herramienta muy útil, aunque no es tan compleja si se le compara con opciones como </a:t>
            </a:r>
            <a:r>
              <a:rPr lang="es-ES" sz="2200" dirty="0" err="1" smtClean="0">
                <a:latin typeface="+mj-lt"/>
                <a:ea typeface="+mj-ea"/>
                <a:cs typeface="+mj-cs"/>
              </a:rPr>
              <a:t>Trello</a:t>
            </a:r>
            <a:r>
              <a:rPr lang="es-ES" sz="2200" dirty="0" smtClean="0">
                <a:latin typeface="+mj-lt"/>
                <a:ea typeface="+mj-ea"/>
                <a:cs typeface="+mj-cs"/>
              </a:rPr>
              <a:t>.</a:t>
            </a:r>
          </a:p>
          <a:p>
            <a:pPr lvl="0">
              <a:spcBef>
                <a:spcPct val="0"/>
              </a:spcBef>
            </a:pPr>
            <a:r>
              <a:rPr lang="es-ES" sz="2200" dirty="0" smtClean="0">
                <a:latin typeface="+mj-lt"/>
                <a:ea typeface="+mj-ea"/>
                <a:cs typeface="+mj-cs"/>
              </a:rPr>
              <a:t>La ventaja es que desde aquí podemos convertir una etiqueta en un </a:t>
            </a:r>
            <a:r>
              <a:rPr lang="es-ES" sz="2200" dirty="0" err="1" smtClean="0">
                <a:latin typeface="+mj-lt"/>
                <a:ea typeface="+mj-ea"/>
                <a:cs typeface="+mj-cs"/>
              </a:rPr>
              <a:t>Issue</a:t>
            </a:r>
            <a:r>
              <a:rPr lang="es-ES" sz="2200" dirty="0" smtClean="0">
                <a:latin typeface="+mj-lt"/>
                <a:ea typeface="+mj-ea"/>
                <a:cs typeface="+mj-cs"/>
              </a:rPr>
              <a:t>.</a:t>
            </a:r>
          </a:p>
          <a:p>
            <a:pPr lvl="0">
              <a:spcBef>
                <a:spcPct val="0"/>
              </a:spcBef>
            </a:pPr>
            <a:r>
              <a:rPr lang="es-ES" sz="2200" dirty="0" smtClean="0">
                <a:latin typeface="+mj-lt"/>
                <a:ea typeface="+mj-ea"/>
                <a:cs typeface="+mj-cs"/>
              </a:rPr>
              <a:t>Damos clic sobre la flecha de la esquina superior derecha que aparece en la etiqueta. Nos desplegará un menú donde seleccionaremos la opción </a:t>
            </a:r>
            <a:r>
              <a:rPr lang="es-ES" sz="2200" dirty="0" err="1" smtClean="0">
                <a:latin typeface="+mj-lt"/>
                <a:ea typeface="+mj-ea"/>
                <a:cs typeface="+mj-cs"/>
              </a:rPr>
              <a:t>Convert</a:t>
            </a:r>
            <a:r>
              <a:rPr lang="es-ES" sz="2200" dirty="0" smtClean="0">
                <a:latin typeface="+mj-lt"/>
                <a:ea typeface="+mj-ea"/>
                <a:cs typeface="+mj-cs"/>
              </a:rPr>
              <a:t> </a:t>
            </a:r>
            <a:r>
              <a:rPr lang="es-ES" sz="2200" dirty="0" err="1" smtClean="0">
                <a:latin typeface="+mj-lt"/>
                <a:ea typeface="+mj-ea"/>
                <a:cs typeface="+mj-cs"/>
              </a:rPr>
              <a:t>to</a:t>
            </a:r>
            <a:r>
              <a:rPr lang="es-ES" sz="2200" dirty="0" smtClean="0">
                <a:latin typeface="+mj-lt"/>
                <a:ea typeface="+mj-ea"/>
                <a:cs typeface="+mj-cs"/>
              </a:rPr>
              <a:t> </a:t>
            </a:r>
            <a:r>
              <a:rPr lang="es-ES" sz="2200" dirty="0" err="1" smtClean="0">
                <a:latin typeface="+mj-lt"/>
                <a:ea typeface="+mj-ea"/>
                <a:cs typeface="+mj-cs"/>
              </a:rPr>
              <a:t>Issue</a:t>
            </a:r>
            <a:r>
              <a:rPr lang="es-ES" sz="2200" dirty="0" smtClean="0">
                <a:latin typeface="+mj-lt"/>
                <a:ea typeface="+mj-ea"/>
                <a:cs typeface="+mj-cs"/>
              </a:rPr>
              <a:t>.</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9458" name="Picture 2" descr="C:\Users\José\Desktop\flechita.jpg"/>
          <p:cNvPicPr>
            <a:picLocks noChangeAspect="1" noChangeArrowheads="1"/>
          </p:cNvPicPr>
          <p:nvPr/>
        </p:nvPicPr>
        <p:blipFill>
          <a:blip r:embed="rId3" cstate="print"/>
          <a:srcRect/>
          <a:stretch>
            <a:fillRect/>
          </a:stretch>
        </p:blipFill>
        <p:spPr bwMode="auto">
          <a:xfrm>
            <a:off x="179512" y="2996952"/>
            <a:ext cx="8708549" cy="3600400"/>
          </a:xfrm>
          <a:prstGeom prst="rect">
            <a:avLst/>
          </a:prstGeom>
          <a:noFill/>
        </p:spPr>
      </p:pic>
    </p:spTree>
  </p:cSld>
  <p:clrMapOvr>
    <a:masterClrMapping/>
  </p:clrMapOvr>
  <p:transition spd="med"/>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32656"/>
            <a:ext cx="8640960" cy="1944216"/>
          </a:xfrm>
          <a:prstGeom prst="rect">
            <a:avLst/>
          </a:prstGeom>
        </p:spPr>
        <p:txBody>
          <a:bodyPr vert="horz" lIns="91440" tIns="45720" rIns="91440" bIns="45720" rtlCol="0" anchor="ctr">
            <a:noAutofit/>
          </a:bodyPr>
          <a:lstStyle/>
          <a:p>
            <a:pPr lvl="0">
              <a:spcBef>
                <a:spcPct val="0"/>
              </a:spcBef>
            </a:pPr>
            <a:r>
              <a:rPr lang="es-ES" sz="2200" dirty="0" smtClean="0">
                <a:latin typeface="+mj-lt"/>
                <a:ea typeface="+mj-ea"/>
                <a:cs typeface="+mj-cs"/>
              </a:rPr>
              <a:t>Hecho esto aparecerá una ventana, que nos pedirá un titulo, una descripción y que especifiquemos el repositorio para el cual será este </a:t>
            </a:r>
            <a:r>
              <a:rPr lang="es-ES" sz="2200" dirty="0" err="1" smtClean="0">
                <a:latin typeface="+mj-lt"/>
                <a:ea typeface="+mj-ea"/>
                <a:cs typeface="+mj-cs"/>
              </a:rPr>
              <a:t>Issue</a:t>
            </a:r>
            <a:r>
              <a:rPr lang="es-ES" sz="2200" dirty="0" smtClean="0">
                <a:latin typeface="+mj-lt"/>
                <a:ea typeface="+mj-ea"/>
                <a:cs typeface="+mj-cs"/>
              </a:rPr>
              <a:t>. Al terminar damos clic en el botón </a:t>
            </a:r>
            <a:r>
              <a:rPr lang="es-ES" sz="2200" dirty="0" err="1" smtClean="0">
                <a:latin typeface="+mj-lt"/>
                <a:ea typeface="+mj-ea"/>
                <a:cs typeface="+mj-cs"/>
              </a:rPr>
              <a:t>Convert</a:t>
            </a:r>
            <a:r>
              <a:rPr lang="es-ES" sz="2200" dirty="0" smtClean="0">
                <a:latin typeface="+mj-lt"/>
                <a:ea typeface="+mj-ea"/>
                <a:cs typeface="+mj-cs"/>
              </a:rPr>
              <a:t> </a:t>
            </a:r>
            <a:r>
              <a:rPr lang="es-ES" sz="2200" dirty="0" err="1" smtClean="0">
                <a:latin typeface="+mj-lt"/>
                <a:ea typeface="+mj-ea"/>
                <a:cs typeface="+mj-cs"/>
              </a:rPr>
              <a:t>to</a:t>
            </a:r>
            <a:r>
              <a:rPr lang="es-ES" sz="2200" dirty="0" smtClean="0">
                <a:latin typeface="+mj-lt"/>
                <a:ea typeface="+mj-ea"/>
                <a:cs typeface="+mj-cs"/>
              </a:rPr>
              <a:t> </a:t>
            </a:r>
            <a:r>
              <a:rPr lang="es-ES" sz="2200" dirty="0" err="1" smtClean="0">
                <a:latin typeface="+mj-lt"/>
                <a:ea typeface="+mj-ea"/>
                <a:cs typeface="+mj-cs"/>
              </a:rPr>
              <a:t>Issue</a:t>
            </a:r>
            <a:r>
              <a:rPr lang="es-ES" sz="2200" dirty="0" smtClean="0">
                <a:latin typeface="+mj-lt"/>
                <a:ea typeface="+mj-ea"/>
                <a:cs typeface="+mj-cs"/>
              </a:rPr>
              <a:t>.</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0482" name="Picture 2" descr="C:\Users\José\Desktop\issuenuevo.jpg"/>
          <p:cNvPicPr>
            <a:picLocks noChangeAspect="1" noChangeArrowheads="1"/>
          </p:cNvPicPr>
          <p:nvPr/>
        </p:nvPicPr>
        <p:blipFill>
          <a:blip r:embed="rId3" cstate="print"/>
          <a:srcRect/>
          <a:stretch>
            <a:fillRect/>
          </a:stretch>
        </p:blipFill>
        <p:spPr bwMode="auto">
          <a:xfrm>
            <a:off x="251520" y="1988840"/>
            <a:ext cx="8605118" cy="4668820"/>
          </a:xfrm>
          <a:prstGeom prst="rect">
            <a:avLst/>
          </a:prstGeom>
          <a:noFill/>
        </p:spPr>
      </p:pic>
    </p:spTree>
  </p:cSld>
  <p:clrMapOvr>
    <a:masterClrMapping/>
  </p:clrMapOvr>
  <p:transition spd="med"/>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32656"/>
            <a:ext cx="8640960" cy="1944216"/>
          </a:xfrm>
          <a:prstGeom prst="rect">
            <a:avLst/>
          </a:prstGeom>
        </p:spPr>
        <p:txBody>
          <a:bodyPr vert="horz" lIns="91440" tIns="45720" rIns="91440" bIns="45720" rtlCol="0" anchor="ctr">
            <a:noAutofit/>
          </a:bodyPr>
          <a:lstStyle/>
          <a:p>
            <a:pPr lvl="0">
              <a:spcBef>
                <a:spcPct val="0"/>
              </a:spcBef>
            </a:pPr>
            <a:r>
              <a:rPr lang="es-ES" sz="2200" dirty="0" smtClean="0">
                <a:latin typeface="+mj-lt"/>
                <a:ea typeface="+mj-ea"/>
                <a:cs typeface="+mj-cs"/>
              </a:rPr>
              <a:t>Si vamos a la página de nuestro repositorio y damos clic en la pestaña de </a:t>
            </a:r>
            <a:r>
              <a:rPr lang="es-ES" sz="2200" dirty="0" err="1" smtClean="0">
                <a:latin typeface="+mj-lt"/>
                <a:ea typeface="+mj-ea"/>
                <a:cs typeface="+mj-cs"/>
              </a:rPr>
              <a:t>Issues</a:t>
            </a:r>
            <a:r>
              <a:rPr lang="es-ES" sz="2200" dirty="0" smtClean="0">
                <a:latin typeface="+mj-lt"/>
                <a:ea typeface="+mj-ea"/>
                <a:cs typeface="+mj-cs"/>
              </a:rPr>
              <a:t> podremos ver que nuestra etiqueta del proyecto se ha convertido en </a:t>
            </a:r>
            <a:r>
              <a:rPr lang="es-ES" sz="2200" dirty="0" err="1" smtClean="0">
                <a:latin typeface="+mj-lt"/>
                <a:ea typeface="+mj-ea"/>
                <a:cs typeface="+mj-cs"/>
              </a:rPr>
              <a:t>Issue</a:t>
            </a:r>
            <a:r>
              <a:rPr lang="es-ES" sz="2200" dirty="0" smtClean="0">
                <a:latin typeface="+mj-lt"/>
                <a:ea typeface="+mj-ea"/>
                <a:cs typeface="+mj-cs"/>
              </a:rPr>
              <a:t> y se ha añadido a la lista.</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1506" name="Picture 2" descr="C:\Users\José\Desktop\issue caj.jpg"/>
          <p:cNvPicPr>
            <a:picLocks noChangeAspect="1" noChangeArrowheads="1"/>
          </p:cNvPicPr>
          <p:nvPr/>
        </p:nvPicPr>
        <p:blipFill>
          <a:blip r:embed="rId3" cstate="print"/>
          <a:srcRect/>
          <a:stretch>
            <a:fillRect/>
          </a:stretch>
        </p:blipFill>
        <p:spPr bwMode="auto">
          <a:xfrm>
            <a:off x="107504" y="2460240"/>
            <a:ext cx="8856984" cy="3391110"/>
          </a:xfrm>
          <a:prstGeom prst="rect">
            <a:avLst/>
          </a:prstGeom>
          <a:noFill/>
        </p:spPr>
      </p:pic>
    </p:spTree>
  </p:cSld>
  <p:clrMapOvr>
    <a:masterClrMapping/>
  </p:clrMapOvr>
  <p:transition spd="med"/>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2304256"/>
          </a:xfrm>
          <a:prstGeom prst="rect">
            <a:avLst/>
          </a:prstGeom>
        </p:spPr>
        <p:txBody>
          <a:bodyPr vert="horz" lIns="91440" tIns="45720" rIns="91440" bIns="45720" rtlCol="0" anchor="ctr">
            <a:noAutofit/>
          </a:bodyPr>
          <a:lstStyle/>
          <a:p>
            <a:pPr lvl="0">
              <a:spcBef>
                <a:spcPct val="0"/>
              </a:spcBef>
            </a:pPr>
            <a:r>
              <a:rPr lang="es-ES" sz="2000" dirty="0" smtClean="0">
                <a:latin typeface="+mj-lt"/>
                <a:ea typeface="+mj-ea"/>
                <a:cs typeface="+mj-cs"/>
              </a:rPr>
              <a:t>Finalmente tenemos la pestaña de </a:t>
            </a:r>
            <a:r>
              <a:rPr lang="es-ES" sz="2000" dirty="0" err="1" smtClean="0">
                <a:latin typeface="+mj-lt"/>
                <a:ea typeface="+mj-ea"/>
                <a:cs typeface="+mj-cs"/>
              </a:rPr>
              <a:t>Settings</a:t>
            </a:r>
            <a:r>
              <a:rPr lang="es-ES" sz="2000" dirty="0" smtClean="0">
                <a:latin typeface="+mj-lt"/>
                <a:ea typeface="+mj-ea"/>
                <a:cs typeface="+mj-cs"/>
              </a:rPr>
              <a:t>.</a:t>
            </a:r>
          </a:p>
          <a:p>
            <a:pPr lvl="0">
              <a:spcBef>
                <a:spcPct val="0"/>
              </a:spcBef>
            </a:pPr>
            <a:r>
              <a:rPr lang="es-ES" sz="2000" dirty="0" smtClean="0">
                <a:latin typeface="+mj-lt"/>
                <a:ea typeface="+mj-ea"/>
                <a:cs typeface="+mj-cs"/>
              </a:rPr>
              <a:t>Esta sección es un poco más compleja ya que nos ofrece varias opciones, como cambiar el nombre de la organización, correo del responsable, niveles de acceso de los miembros, URL de la organización, fotografía, formas de pago si se quiere hacer privado el repositorio, etc.</a:t>
            </a:r>
          </a:p>
          <a:p>
            <a:pPr lvl="0">
              <a:spcBef>
                <a:spcPct val="0"/>
              </a:spcBef>
            </a:pPr>
            <a:r>
              <a:rPr lang="es-ES" sz="2000" dirty="0" smtClean="0">
                <a:latin typeface="+mj-lt"/>
                <a:ea typeface="+mj-ea"/>
                <a:cs typeface="+mj-cs"/>
              </a:rPr>
              <a:t>Todo es muy intuitivo, así que se recomienda darse un tiempo para explorar y conocer estas opciones.</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Organizaciones</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2531" name="Picture 3" descr="C:\Users\José\Desktop\settings.jpg"/>
          <p:cNvPicPr>
            <a:picLocks noChangeAspect="1" noChangeArrowheads="1"/>
          </p:cNvPicPr>
          <p:nvPr/>
        </p:nvPicPr>
        <p:blipFill>
          <a:blip r:embed="rId3" cstate="print"/>
          <a:srcRect/>
          <a:stretch>
            <a:fillRect/>
          </a:stretch>
        </p:blipFill>
        <p:spPr bwMode="auto">
          <a:xfrm>
            <a:off x="1331640" y="2924944"/>
            <a:ext cx="6480720" cy="3864142"/>
          </a:xfrm>
          <a:prstGeom prst="rect">
            <a:avLst/>
          </a:prstGeom>
          <a:noFill/>
        </p:spPr>
      </p:pic>
    </p:spTree>
  </p:cSld>
  <p:clrMapOvr>
    <a:masterClrMapping/>
  </p:clrMapOvr>
  <p:transition spd="med"/>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827584" y="4191223"/>
            <a:ext cx="7772400" cy="2550145"/>
          </a:xfrm>
        </p:spPr>
        <p:txBody>
          <a:bodyPr>
            <a:normAutofit/>
          </a:bodyPr>
          <a:lstStyle/>
          <a:p>
            <a:r>
              <a:rPr lang="es-ES" dirty="0" smtClean="0"/>
              <a:t>GITHUB:</a:t>
            </a:r>
            <a:br>
              <a:rPr lang="es-ES" dirty="0" smtClean="0"/>
            </a:br>
            <a:r>
              <a:rPr lang="es-ES" dirty="0" smtClean="0"/>
              <a:t>7.- Páginas </a:t>
            </a:r>
            <a:r>
              <a:rPr lang="es-ES" dirty="0" smtClean="0"/>
              <a:t>web</a:t>
            </a:r>
            <a:br>
              <a:rPr lang="es-ES" dirty="0" smtClean="0"/>
            </a:br>
            <a:endParaRPr lang="es-MX" dirty="0"/>
          </a:p>
        </p:txBody>
      </p:sp>
      <p:pic>
        <p:nvPicPr>
          <p:cNvPr id="4" name="Picture 2" descr="C:\Users\José\Desktop\Octocat.png"/>
          <p:cNvPicPr>
            <a:picLocks noChangeAspect="1" noChangeArrowheads="1"/>
          </p:cNvPicPr>
          <p:nvPr/>
        </p:nvPicPr>
        <p:blipFill>
          <a:blip r:embed="rId2" cstate="print"/>
          <a:srcRect/>
          <a:stretch>
            <a:fillRect/>
          </a:stretch>
        </p:blipFill>
        <p:spPr bwMode="auto">
          <a:xfrm>
            <a:off x="2051720" y="187289"/>
            <a:ext cx="5112568" cy="4249823"/>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Encima de todo lo que ya hace </a:t>
            </a:r>
            <a:r>
              <a:rPr lang="es-ES" sz="2400" dirty="0" err="1" smtClean="0">
                <a:latin typeface="+mj-lt"/>
                <a:ea typeface="+mj-ea"/>
                <a:cs typeface="+mj-cs"/>
              </a:rPr>
              <a:t>Github</a:t>
            </a:r>
            <a:r>
              <a:rPr lang="es-ES" sz="2400" dirty="0" smtClean="0">
                <a:latin typeface="+mj-lt"/>
                <a:ea typeface="+mj-ea"/>
                <a:cs typeface="+mj-cs"/>
              </a:rPr>
              <a:t>, también nos ofrece almacenar nuestras páginas web e incluso nos regala un dominio.</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No nos deja como tal hacer </a:t>
            </a:r>
            <a:r>
              <a:rPr lang="es-ES" sz="2400" dirty="0" err="1" smtClean="0">
                <a:latin typeface="+mj-lt"/>
                <a:ea typeface="+mj-ea"/>
                <a:cs typeface="+mj-cs"/>
              </a:rPr>
              <a:t>backend</a:t>
            </a:r>
            <a:r>
              <a:rPr lang="es-ES" sz="2400" dirty="0" smtClean="0">
                <a:latin typeface="+mj-lt"/>
                <a:ea typeface="+mj-ea"/>
                <a:cs typeface="+mj-cs"/>
              </a:rPr>
              <a:t>, es decir no podemos crear una base de datos y conectarla con la página. Pero sí nos permite subir y exponer al publico todo lo que tenga que ver con </a:t>
            </a:r>
            <a:r>
              <a:rPr lang="es-ES" sz="2400" dirty="0" err="1" smtClean="0">
                <a:latin typeface="+mj-lt"/>
                <a:ea typeface="+mj-ea"/>
                <a:cs typeface="+mj-cs"/>
              </a:rPr>
              <a:t>frontend</a:t>
            </a:r>
            <a:r>
              <a:rPr lang="es-ES" sz="2400" dirty="0" smtClean="0">
                <a:latin typeface="+mj-lt"/>
                <a:ea typeface="+mj-ea"/>
                <a:cs typeface="+mj-cs"/>
              </a:rPr>
              <a:t>, nuestros archivos Html5, CSS3, </a:t>
            </a:r>
            <a:r>
              <a:rPr lang="es-ES" sz="2400" dirty="0" err="1" smtClean="0">
                <a:latin typeface="+mj-lt"/>
                <a:ea typeface="+mj-ea"/>
                <a:cs typeface="+mj-cs"/>
              </a:rPr>
              <a:t>JavaScript</a:t>
            </a:r>
            <a:r>
              <a:rPr lang="es-ES" sz="2400" dirty="0" smtClean="0">
                <a:latin typeface="+mj-lt"/>
                <a:ea typeface="+mj-ea"/>
                <a:cs typeface="+mj-cs"/>
              </a:rPr>
              <a:t> y </a:t>
            </a:r>
            <a:r>
              <a:rPr lang="es-ES" sz="2400" dirty="0" err="1" smtClean="0">
                <a:latin typeface="+mj-lt"/>
                <a:ea typeface="+mj-ea"/>
                <a:cs typeface="+mj-cs"/>
              </a:rPr>
              <a:t>WebGl</a:t>
            </a:r>
            <a:r>
              <a:rPr lang="es-ES" sz="2400" dirty="0" smtClean="0">
                <a:latin typeface="+mj-lt"/>
                <a:ea typeface="+mj-ea"/>
                <a:cs typeface="+mj-cs"/>
              </a:rPr>
              <a:t>.</a:t>
            </a:r>
          </a:p>
          <a:p>
            <a:pPr lvl="0">
              <a:spcBef>
                <a:spcPct val="0"/>
              </a:spcBef>
            </a:pPr>
            <a:endParaRPr lang="es-ES" sz="2400" dirty="0" smtClean="0">
              <a:latin typeface="+mj-lt"/>
              <a:ea typeface="+mj-ea"/>
              <a:cs typeface="+mj-cs"/>
            </a:endParaRP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Se pueden subir las páginas que tú quieras y de manera gratuita.</a:t>
            </a:r>
          </a:p>
          <a:p>
            <a:pPr lvl="0">
              <a:spcBef>
                <a:spcPct val="0"/>
              </a:spcBef>
            </a:pPr>
            <a:endParaRPr lang="es-ES" sz="2400" dirty="0" smtClean="0">
              <a:latin typeface="+mj-lt"/>
              <a:ea typeface="+mj-ea"/>
              <a:cs typeface="+mj-cs"/>
            </a:endParaRPr>
          </a:p>
          <a:p>
            <a:pPr lvl="0">
              <a:spcBef>
                <a:spcPct val="0"/>
              </a:spcBef>
            </a:pPr>
            <a:endParaRPr lang="es-ES" sz="2400" dirty="0" smtClean="0">
              <a:latin typeface="+mj-lt"/>
              <a:ea typeface="+mj-ea"/>
              <a:cs typeface="+mj-cs"/>
            </a:endParaRPr>
          </a:p>
          <a:p>
            <a:pPr>
              <a:spcBef>
                <a:spcPct val="0"/>
              </a:spcBef>
            </a:pPr>
            <a:r>
              <a:rPr lang="es-ES" sz="2400" dirty="0" smtClean="0"/>
              <a:t>Esta opción es ideal para hacer pruebas de tus proyectos en la red o incluso para servir como carpetas de trabajo. Todo sin tener que pagar por un dominio o por un alojamiento.</a:t>
            </a:r>
          </a:p>
          <a:p>
            <a:pPr lvl="0">
              <a:spcBef>
                <a:spcPct val="0"/>
              </a:spcBef>
            </a:pP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Páginas web</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31440"/>
            <a:ext cx="8640960" cy="5976664"/>
          </a:xfrm>
          <a:prstGeom prst="rect">
            <a:avLst/>
          </a:prstGeom>
        </p:spPr>
        <p:txBody>
          <a:bodyPr vert="horz" lIns="91440" tIns="45720" rIns="91440" bIns="45720" rtlCol="0" anchor="ctr">
            <a:noAutofit/>
          </a:bodyPr>
          <a:lstStyle/>
          <a:p>
            <a:pPr lvl="0">
              <a:spcBef>
                <a:spcPct val="0"/>
              </a:spcBef>
            </a:pPr>
            <a:r>
              <a:rPr lang="es-ES" sz="2800" dirty="0" smtClean="0">
                <a:latin typeface="+mj-lt"/>
                <a:ea typeface="+mj-ea"/>
                <a:cs typeface="+mj-cs"/>
              </a:rPr>
              <a:t>Hay dos tipos de páginas que puedes hacer:</a:t>
            </a:r>
          </a:p>
          <a:p>
            <a:pPr lvl="0">
              <a:spcBef>
                <a:spcPct val="0"/>
              </a:spcBef>
            </a:pPr>
            <a:endParaRPr lang="es-ES" sz="2800" dirty="0" smtClean="0">
              <a:latin typeface="+mj-lt"/>
              <a:ea typeface="+mj-ea"/>
              <a:cs typeface="+mj-cs"/>
            </a:endParaRP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1.- Página personal o para tu organización.</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2.-Páginas para tus proyectos.</a:t>
            </a:r>
            <a:endParaRPr lang="es-ES" sz="2800" dirty="0" smtClean="0"/>
          </a:p>
          <a:p>
            <a:pPr lvl="0">
              <a:spcBef>
                <a:spcPct val="0"/>
              </a:spcBef>
            </a:pP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Páginas web</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548680"/>
            <a:ext cx="8640960" cy="5976664"/>
          </a:xfrm>
          <a:prstGeom prst="rect">
            <a:avLst/>
          </a:prstGeom>
        </p:spPr>
        <p:txBody>
          <a:bodyPr vert="horz" lIns="91440" tIns="45720" rIns="91440" bIns="45720" rtlCol="0" anchor="ctr">
            <a:noAutofit/>
          </a:bodyPr>
          <a:lstStyle/>
          <a:p>
            <a:pPr lvl="0">
              <a:spcBef>
                <a:spcPct val="0"/>
              </a:spcBef>
            </a:pPr>
            <a:r>
              <a:rPr lang="es-ES" sz="2800" dirty="0" smtClean="0">
                <a:latin typeface="+mj-lt"/>
                <a:ea typeface="+mj-ea"/>
                <a:cs typeface="+mj-cs"/>
              </a:rPr>
              <a:t>Las páginas personales o de organización son recomendadas para que sean carpetas de trabajo.</a:t>
            </a:r>
          </a:p>
          <a:p>
            <a:pPr lvl="0">
              <a:spcBef>
                <a:spcPct val="0"/>
              </a:spcBef>
            </a:pPr>
            <a:r>
              <a:rPr lang="es-ES" sz="2800" dirty="0" smtClean="0">
                <a:latin typeface="+mj-lt"/>
                <a:ea typeface="+mj-ea"/>
                <a:cs typeface="+mj-cs"/>
              </a:rPr>
              <a:t>Donde tu explicarías quien eres o a que se dedica tu organización.</a:t>
            </a:r>
          </a:p>
          <a:p>
            <a:pPr lvl="0">
              <a:spcBef>
                <a:spcPct val="0"/>
              </a:spcBef>
            </a:pPr>
            <a:endParaRPr lang="es-ES" sz="2400" dirty="0" smtClean="0">
              <a:latin typeface="+mj-lt"/>
              <a:ea typeface="+mj-ea"/>
              <a:cs typeface="+mj-cs"/>
            </a:endParaRPr>
          </a:p>
          <a:p>
            <a:pPr>
              <a:spcBef>
                <a:spcPct val="0"/>
              </a:spcBef>
            </a:pPr>
            <a:r>
              <a:rPr lang="es-ES" sz="2800" dirty="0" smtClean="0"/>
              <a:t>Estas páginas son las de mayor jerarquía por que representan a tu persona o a tu organización. </a:t>
            </a:r>
          </a:p>
          <a:p>
            <a:pPr>
              <a:spcBef>
                <a:spcPct val="0"/>
              </a:spcBef>
            </a:pPr>
            <a:endParaRPr lang="es-ES" sz="2800" dirty="0" smtClean="0"/>
          </a:p>
          <a:p>
            <a:pPr>
              <a:spcBef>
                <a:spcPct val="0"/>
              </a:spcBef>
            </a:pPr>
            <a:r>
              <a:rPr lang="es-ES" sz="2800" dirty="0" smtClean="0"/>
              <a:t>Incluso son las que dan el subdominio a tu dirección web. </a:t>
            </a:r>
          </a:p>
          <a:p>
            <a:pPr>
              <a:spcBef>
                <a:spcPct val="0"/>
              </a:spcBef>
            </a:pPr>
            <a:endParaRPr lang="es-ES" sz="2800" dirty="0" smtClean="0">
              <a:latin typeface="+mj-lt"/>
              <a:ea typeface="+mj-ea"/>
              <a:cs typeface="+mj-cs"/>
            </a:endParaRPr>
          </a:p>
          <a:p>
            <a:pPr>
              <a:spcBef>
                <a:spcPct val="0"/>
              </a:spcBef>
            </a:pPr>
            <a:r>
              <a:rPr lang="es-ES" sz="2800" dirty="0" smtClean="0">
                <a:latin typeface="+mj-lt"/>
                <a:ea typeface="+mj-ea"/>
                <a:cs typeface="+mj-cs"/>
              </a:rPr>
              <a:t>Por ejemplo:</a:t>
            </a:r>
          </a:p>
          <a:p>
            <a:pPr>
              <a:spcBef>
                <a:spcPct val="0"/>
              </a:spcBef>
            </a:pPr>
            <a:endParaRPr lang="es-ES" sz="2800" dirty="0" smtClean="0">
              <a:latin typeface="+mj-lt"/>
              <a:ea typeface="+mj-ea"/>
              <a:cs typeface="+mj-cs"/>
            </a:endParaRPr>
          </a:p>
          <a:p>
            <a:pPr>
              <a:spcBef>
                <a:spcPct val="0"/>
              </a:spcBef>
            </a:pPr>
            <a:r>
              <a:rPr lang="es-ES" sz="2800" dirty="0" smtClean="0">
                <a:latin typeface="+mj-lt"/>
                <a:ea typeface="+mj-ea"/>
                <a:cs typeface="+mj-cs"/>
              </a:rPr>
              <a:t>Jose.github.io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Páginas web</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692696"/>
            <a:ext cx="8640960" cy="5976664"/>
          </a:xfrm>
          <a:prstGeom prst="rect">
            <a:avLst/>
          </a:prstGeom>
        </p:spPr>
        <p:txBody>
          <a:bodyPr vert="horz" lIns="91440" tIns="45720" rIns="91440" bIns="45720" rtlCol="0" anchor="ctr">
            <a:noAutofit/>
          </a:bodyPr>
          <a:lstStyle/>
          <a:p>
            <a:pPr lvl="0">
              <a:spcBef>
                <a:spcPct val="0"/>
              </a:spcBef>
            </a:pPr>
            <a:r>
              <a:rPr lang="es-ES" sz="2800" dirty="0" smtClean="0">
                <a:latin typeface="+mj-lt"/>
                <a:ea typeface="+mj-ea"/>
                <a:cs typeface="+mj-cs"/>
              </a:rPr>
              <a:t>Por el otro lado, las páginas para tus proyectos es donde se recomienda hacer pruebas o muestras de un trabajo en especifico.</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Estas páginas representan a los repositorios, y por ende dependen de la organización o persona que los almacena.</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En el dominio se aprecia más claramente como una página de proyecto depende de una página personal o de organización.</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Por ejemplo:</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Jose.github.io/paginadelproyecto1 </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Páginas web</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79512"/>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Para crear una página personal debes ir a tu perfil o al perfil de tu organización.</a:t>
            </a:r>
          </a:p>
          <a:p>
            <a:pPr lvl="0">
              <a:spcBef>
                <a:spcPct val="0"/>
              </a:spcBef>
            </a:pPr>
            <a:r>
              <a:rPr lang="es-ES" sz="2400" dirty="0" smtClean="0">
                <a:latin typeface="+mj-lt"/>
                <a:ea typeface="+mj-ea"/>
                <a:cs typeface="+mj-cs"/>
              </a:rPr>
              <a:t>Dentro de ella debes de crear un repositorio con el siguiente nombre.</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&lt;</a:t>
            </a:r>
            <a:r>
              <a:rPr lang="es-ES" sz="2400" dirty="0" err="1" smtClean="0">
                <a:latin typeface="+mj-lt"/>
                <a:ea typeface="+mj-ea"/>
                <a:cs typeface="+mj-cs"/>
              </a:rPr>
              <a:t>tunombredeusuario</a:t>
            </a:r>
            <a:r>
              <a:rPr lang="es-ES" sz="2400" dirty="0" smtClean="0">
                <a:latin typeface="+mj-lt"/>
                <a:ea typeface="+mj-ea"/>
                <a:cs typeface="+mj-cs"/>
              </a:rPr>
              <a:t>&gt;.</a:t>
            </a:r>
            <a:r>
              <a:rPr lang="es-ES" sz="2400" dirty="0" err="1" smtClean="0">
                <a:latin typeface="+mj-lt"/>
                <a:ea typeface="+mj-ea"/>
                <a:cs typeface="+mj-cs"/>
              </a:rPr>
              <a:t>github.io</a:t>
            </a:r>
            <a:endParaRPr lang="es-ES" sz="2400" dirty="0" smtClean="0">
              <a:latin typeface="+mj-lt"/>
              <a:ea typeface="+mj-ea"/>
              <a:cs typeface="+mj-cs"/>
            </a:endParaRP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personal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4338" name="Picture 2" descr="C:\Users\José\Desktop\pagina.jpg"/>
          <p:cNvPicPr>
            <a:picLocks noChangeAspect="1" noChangeArrowheads="1"/>
          </p:cNvPicPr>
          <p:nvPr/>
        </p:nvPicPr>
        <p:blipFill>
          <a:blip r:embed="rId3" cstate="print"/>
          <a:srcRect/>
          <a:stretch>
            <a:fillRect/>
          </a:stretch>
        </p:blipFill>
        <p:spPr bwMode="auto">
          <a:xfrm>
            <a:off x="683568" y="2996952"/>
            <a:ext cx="7704856" cy="3693174"/>
          </a:xfrm>
          <a:prstGeom prst="rect">
            <a:avLst/>
          </a:prstGeom>
          <a:noFill/>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sé\Desktop\Git.png"/>
          <p:cNvPicPr>
            <a:picLocks noChangeAspect="1" noChangeArrowheads="1"/>
          </p:cNvPicPr>
          <p:nvPr/>
        </p:nvPicPr>
        <p:blipFill>
          <a:blip r:embed="rId2" cstate="print"/>
          <a:srcRect/>
          <a:stretch>
            <a:fillRect/>
          </a:stretch>
        </p:blipFill>
        <p:spPr bwMode="auto">
          <a:xfrm>
            <a:off x="3779912" y="44624"/>
            <a:ext cx="1728192" cy="721663"/>
          </a:xfrm>
          <a:prstGeom prst="rect">
            <a:avLst/>
          </a:prstGeom>
          <a:noFill/>
        </p:spPr>
      </p:pic>
      <p:sp>
        <p:nvSpPr>
          <p:cNvPr id="3" name="2 CuadroTexto"/>
          <p:cNvSpPr txBox="1"/>
          <p:nvPr/>
        </p:nvSpPr>
        <p:spPr>
          <a:xfrm>
            <a:off x="0" y="476672"/>
            <a:ext cx="9144000" cy="923330"/>
          </a:xfrm>
          <a:prstGeom prst="rect">
            <a:avLst/>
          </a:prstGeom>
          <a:noFill/>
        </p:spPr>
        <p:txBody>
          <a:bodyPr wrap="square" rtlCol="0">
            <a:spAutoFit/>
          </a:bodyPr>
          <a:lstStyle/>
          <a:p>
            <a:r>
              <a:rPr lang="es-ES" sz="5400" dirty="0" smtClean="0"/>
              <a:t>Contenido:</a:t>
            </a:r>
            <a:endParaRPr lang="es-MX" sz="5400" dirty="0"/>
          </a:p>
        </p:txBody>
      </p:sp>
      <p:sp>
        <p:nvSpPr>
          <p:cNvPr id="4" name="3 CuadroTexto"/>
          <p:cNvSpPr txBox="1"/>
          <p:nvPr/>
        </p:nvSpPr>
        <p:spPr>
          <a:xfrm>
            <a:off x="152400" y="1412776"/>
            <a:ext cx="9144000" cy="2185214"/>
          </a:xfrm>
          <a:prstGeom prst="rect">
            <a:avLst/>
          </a:prstGeom>
          <a:noFill/>
        </p:spPr>
        <p:txBody>
          <a:bodyPr wrap="square" rtlCol="0">
            <a:spAutoFit/>
          </a:bodyPr>
          <a:lstStyle/>
          <a:p>
            <a:r>
              <a:rPr lang="es-ES" sz="3600" dirty="0" smtClean="0"/>
              <a:t>*Guía Rápida:</a:t>
            </a:r>
            <a:r>
              <a:rPr lang="es-ES" sz="3600" dirty="0" smtClean="0"/>
              <a:t> </a:t>
            </a:r>
            <a:r>
              <a:rPr lang="es-ES" sz="3600" dirty="0" smtClean="0"/>
              <a:t>  ...........................................6</a:t>
            </a:r>
          </a:p>
          <a:p>
            <a:r>
              <a:rPr lang="es-ES" sz="3600" dirty="0" smtClean="0"/>
              <a:t>	</a:t>
            </a:r>
            <a:r>
              <a:rPr lang="es-ES" sz="2800" dirty="0" smtClean="0"/>
              <a:t>1.-Diagrama general   ………………………………………7	</a:t>
            </a:r>
          </a:p>
          <a:p>
            <a:r>
              <a:rPr lang="es-ES" sz="2800" dirty="0" smtClean="0"/>
              <a:t>	2.-Comandos más usados   ……………………………..8</a:t>
            </a:r>
          </a:p>
          <a:p>
            <a:endParaRPr lang="es-ES" sz="3600" dirty="0" smtClean="0"/>
          </a:p>
        </p:txBody>
      </p:sp>
      <p:sp>
        <p:nvSpPr>
          <p:cNvPr id="5" name="4 CuadroTexto"/>
          <p:cNvSpPr txBox="1"/>
          <p:nvPr/>
        </p:nvSpPr>
        <p:spPr>
          <a:xfrm>
            <a:off x="107504" y="3212976"/>
            <a:ext cx="9144000" cy="3354765"/>
          </a:xfrm>
          <a:prstGeom prst="rect">
            <a:avLst/>
          </a:prstGeom>
          <a:noFill/>
        </p:spPr>
        <p:txBody>
          <a:bodyPr wrap="square" rtlCol="0">
            <a:spAutoFit/>
          </a:bodyPr>
          <a:lstStyle/>
          <a:p>
            <a:r>
              <a:rPr lang="es-ES" sz="3600" dirty="0" smtClean="0"/>
              <a:t>*Manual de </a:t>
            </a:r>
            <a:r>
              <a:rPr lang="es-ES" sz="3600" dirty="0" err="1" smtClean="0"/>
              <a:t>Git</a:t>
            </a:r>
            <a:r>
              <a:rPr lang="es-ES" sz="3600" dirty="0" smtClean="0"/>
              <a:t>:   …………………………………….24</a:t>
            </a:r>
          </a:p>
          <a:p>
            <a:r>
              <a:rPr lang="es-ES" sz="3600" dirty="0" smtClean="0"/>
              <a:t>	</a:t>
            </a:r>
            <a:r>
              <a:rPr lang="es-ES" sz="2800" dirty="0" smtClean="0"/>
              <a:t>1.- Introducción   ……………………………………………..25 </a:t>
            </a:r>
          </a:p>
          <a:p>
            <a:r>
              <a:rPr lang="es-ES" sz="2800" dirty="0" smtClean="0"/>
              <a:t>	</a:t>
            </a:r>
            <a:r>
              <a:rPr lang="es-ES" sz="2800" dirty="0" smtClean="0"/>
              <a:t>2.- Instalación   …………………………………………………56</a:t>
            </a:r>
          </a:p>
          <a:p>
            <a:r>
              <a:rPr lang="es-ES" sz="2800" dirty="0" smtClean="0"/>
              <a:t>	</a:t>
            </a:r>
            <a:r>
              <a:rPr lang="es-ES" sz="2800" dirty="0" smtClean="0"/>
              <a:t>3.- Configuración inicial   ………………………………….64</a:t>
            </a:r>
          </a:p>
          <a:p>
            <a:r>
              <a:rPr lang="es-ES" sz="2800" dirty="0" smtClean="0"/>
              <a:t>	</a:t>
            </a:r>
            <a:r>
              <a:rPr lang="es-ES" sz="2800" dirty="0" smtClean="0"/>
              <a:t>4.- Comandos   …………………………………………………70	</a:t>
            </a:r>
          </a:p>
          <a:p>
            <a:r>
              <a:rPr lang="es-ES" sz="2800" dirty="0" smtClean="0"/>
              <a:t>	</a:t>
            </a:r>
            <a:r>
              <a:rPr lang="es-ES" sz="2800" dirty="0" smtClean="0"/>
              <a:t>5.- Inicializar   …………………………………………………..74</a:t>
            </a:r>
          </a:p>
          <a:p>
            <a:r>
              <a:rPr lang="es-ES" sz="2800" dirty="0" smtClean="0"/>
              <a:t>	</a:t>
            </a:r>
            <a:r>
              <a:rPr lang="es-ES" sz="2800" dirty="0" smtClean="0"/>
              <a:t>6.- Guardar cambios   ……………………………………… 78</a:t>
            </a:r>
            <a:endParaRPr lang="es-MX" sz="2800" dirty="0"/>
          </a:p>
        </p:txBody>
      </p:sp>
    </p:spTree>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osé\Desktop\tesis.JPG"/>
          <p:cNvPicPr>
            <a:picLocks noChangeAspect="1" noChangeArrowheads="1"/>
          </p:cNvPicPr>
          <p:nvPr/>
        </p:nvPicPr>
        <p:blipFill>
          <a:blip r:embed="rId2" cstate="print"/>
          <a:srcRect/>
          <a:stretch>
            <a:fillRect/>
          </a:stretch>
        </p:blipFill>
        <p:spPr bwMode="auto">
          <a:xfrm>
            <a:off x="1835696" y="417450"/>
            <a:ext cx="6048672" cy="5963878"/>
          </a:xfrm>
          <a:prstGeom prst="rect">
            <a:avLst/>
          </a:prstGeom>
          <a:noFill/>
        </p:spPr>
      </p:pic>
    </p:spTree>
  </p:cSld>
  <p:clrMapOvr>
    <a:masterClrMapping/>
  </p:clrMapOvr>
  <p:transition spd="med"/>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79512"/>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Dentro de este repositorio debe encontrarse tu página web personal o de organización.</a:t>
            </a:r>
          </a:p>
          <a:p>
            <a:pPr lvl="0">
              <a:spcBef>
                <a:spcPct val="0"/>
              </a:spcBef>
            </a:pPr>
            <a:r>
              <a:rPr lang="es-ES" sz="2400" dirty="0" smtClean="0">
                <a:latin typeface="+mj-lt"/>
                <a:ea typeface="+mj-ea"/>
                <a:cs typeface="+mj-cs"/>
              </a:rPr>
              <a:t>Tiene todas las cualidades de cualquier otro repositorio, </a:t>
            </a:r>
            <a:r>
              <a:rPr lang="es-ES" sz="2400" dirty="0" err="1" smtClean="0">
                <a:latin typeface="+mj-lt"/>
                <a:ea typeface="+mj-ea"/>
                <a:cs typeface="+mj-cs"/>
              </a:rPr>
              <a:t>fork</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a:t>
            </a:r>
            <a:r>
              <a:rPr lang="es-ES" sz="2400" dirty="0" err="1" smtClean="0">
                <a:latin typeface="+mj-lt"/>
                <a:ea typeface="+mj-ea"/>
                <a:cs typeface="+mj-cs"/>
              </a:rPr>
              <a:t>request</a:t>
            </a:r>
            <a:r>
              <a:rPr lang="es-ES" sz="2400" dirty="0" smtClean="0">
                <a:latin typeface="+mj-lt"/>
                <a:ea typeface="+mj-ea"/>
                <a:cs typeface="+mj-cs"/>
              </a:rPr>
              <a:t>, crear colaboradores, </a:t>
            </a:r>
            <a:r>
              <a:rPr lang="es-ES" sz="2400" dirty="0" err="1" smtClean="0">
                <a:latin typeface="+mj-lt"/>
                <a:ea typeface="+mj-ea"/>
                <a:cs typeface="+mj-cs"/>
              </a:rPr>
              <a:t>fetch</a:t>
            </a:r>
            <a:r>
              <a:rPr lang="es-ES" sz="2400" dirty="0" smtClean="0">
                <a:latin typeface="+mj-lt"/>
                <a:ea typeface="+mj-ea"/>
                <a:cs typeface="+mj-cs"/>
              </a:rPr>
              <a:t>, </a:t>
            </a:r>
            <a:r>
              <a:rPr lang="es-ES" sz="2400" dirty="0" err="1" smtClean="0">
                <a:latin typeface="+mj-lt"/>
                <a:ea typeface="+mj-ea"/>
                <a:cs typeface="+mj-cs"/>
              </a:rPr>
              <a:t>pull</a:t>
            </a:r>
            <a:r>
              <a:rPr lang="es-ES" sz="2400" dirty="0" smtClean="0">
                <a:latin typeface="+mj-lt"/>
                <a:ea typeface="+mj-ea"/>
                <a:cs typeface="+mj-cs"/>
              </a:rPr>
              <a:t>, clone, </a:t>
            </a:r>
            <a:r>
              <a:rPr lang="es-ES" sz="2400" dirty="0" err="1" smtClean="0">
                <a:latin typeface="+mj-lt"/>
                <a:ea typeface="+mj-ea"/>
                <a:cs typeface="+mj-cs"/>
              </a:rPr>
              <a:t>push</a:t>
            </a:r>
            <a:r>
              <a:rPr lang="es-ES" sz="2400" dirty="0" smtClean="0">
                <a:latin typeface="+mj-lt"/>
                <a:ea typeface="+mj-ea"/>
                <a:cs typeface="+mj-cs"/>
              </a:rPr>
              <a:t>, </a:t>
            </a:r>
            <a:r>
              <a:rPr lang="es-ES" sz="2400" dirty="0" err="1" smtClean="0">
                <a:latin typeface="+mj-lt"/>
                <a:ea typeface="+mj-ea"/>
                <a:cs typeface="+mj-cs"/>
              </a:rPr>
              <a:t>milestones</a:t>
            </a:r>
            <a:r>
              <a:rPr lang="es-ES" sz="2400" dirty="0" smtClean="0">
                <a:latin typeface="+mj-lt"/>
                <a:ea typeface="+mj-ea"/>
                <a:cs typeface="+mj-cs"/>
              </a:rPr>
              <a:t>, </a:t>
            </a:r>
            <a:r>
              <a:rPr lang="es-ES" sz="2400" dirty="0" err="1" smtClean="0">
                <a:latin typeface="+mj-lt"/>
                <a:ea typeface="+mj-ea"/>
                <a:cs typeface="+mj-cs"/>
              </a:rPr>
              <a:t>labels</a:t>
            </a:r>
            <a:r>
              <a:rPr lang="es-ES" sz="2400" dirty="0" smtClean="0">
                <a:latin typeface="+mj-lt"/>
                <a:ea typeface="+mj-ea"/>
                <a:cs typeface="+mj-cs"/>
              </a:rPr>
              <a:t>, proyecto, etc.</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personal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5362" name="Picture 2" descr="C:\Users\José\Desktop\paginaasd.jpg"/>
          <p:cNvPicPr>
            <a:picLocks noChangeAspect="1" noChangeArrowheads="1"/>
          </p:cNvPicPr>
          <p:nvPr/>
        </p:nvPicPr>
        <p:blipFill>
          <a:blip r:embed="rId3" cstate="print"/>
          <a:srcRect/>
          <a:stretch>
            <a:fillRect/>
          </a:stretch>
        </p:blipFill>
        <p:spPr bwMode="auto">
          <a:xfrm>
            <a:off x="1475656" y="2746984"/>
            <a:ext cx="6408712" cy="3994384"/>
          </a:xfrm>
          <a:prstGeom prst="rect">
            <a:avLst/>
          </a:prstGeom>
          <a:noFill/>
        </p:spPr>
      </p:pic>
    </p:spTree>
  </p:cSld>
  <p:clrMapOvr>
    <a:masterClrMapping/>
  </p:clrMapOvr>
  <p:transition spd="med"/>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611560"/>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Listo, si ahora te diriges a la dirección web: </a:t>
            </a:r>
          </a:p>
          <a:p>
            <a:pPr lvl="0">
              <a:spcBef>
                <a:spcPct val="0"/>
              </a:spcBef>
            </a:pPr>
            <a:r>
              <a:rPr lang="es-ES" sz="2400" dirty="0" smtClean="0">
                <a:latin typeface="+mj-lt"/>
                <a:ea typeface="+mj-ea"/>
                <a:cs typeface="+mj-cs"/>
              </a:rPr>
              <a:t>&lt;</a:t>
            </a:r>
            <a:r>
              <a:rPr lang="es-ES" sz="2400" dirty="0" err="1" smtClean="0">
                <a:latin typeface="+mj-lt"/>
                <a:ea typeface="+mj-ea"/>
                <a:cs typeface="+mj-cs"/>
              </a:rPr>
              <a:t>tunombredeusuario</a:t>
            </a:r>
            <a:r>
              <a:rPr lang="es-ES" sz="2400" dirty="0" smtClean="0">
                <a:latin typeface="+mj-lt"/>
                <a:ea typeface="+mj-ea"/>
                <a:cs typeface="+mj-cs"/>
              </a:rPr>
              <a:t>&gt;.</a:t>
            </a:r>
            <a:r>
              <a:rPr lang="es-ES" sz="2400" dirty="0" err="1" smtClean="0">
                <a:latin typeface="+mj-lt"/>
                <a:ea typeface="+mj-ea"/>
                <a:cs typeface="+mj-cs"/>
              </a:rPr>
              <a:t>github.io</a:t>
            </a:r>
            <a:endParaRPr lang="es-ES" sz="2400" dirty="0" smtClean="0">
              <a:latin typeface="+mj-lt"/>
              <a:ea typeface="+mj-ea"/>
              <a:cs typeface="+mj-cs"/>
            </a:endParaRPr>
          </a:p>
          <a:p>
            <a:pPr lvl="0">
              <a:spcBef>
                <a:spcPct val="0"/>
              </a:spcBef>
            </a:pPr>
            <a:r>
              <a:rPr lang="es-ES" sz="2400" dirty="0" smtClean="0">
                <a:latin typeface="+mj-lt"/>
                <a:ea typeface="+mj-ea"/>
                <a:cs typeface="+mj-cs"/>
              </a:rPr>
              <a:t>Veras que tu página ya esta publicada en internet.</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personal</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6386" name="Picture 2" descr="C:\Users\José\Desktop\das.jpg"/>
          <p:cNvPicPr>
            <a:picLocks noChangeAspect="1" noChangeArrowheads="1"/>
          </p:cNvPicPr>
          <p:nvPr/>
        </p:nvPicPr>
        <p:blipFill>
          <a:blip r:embed="rId3" cstate="print"/>
          <a:srcRect/>
          <a:stretch>
            <a:fillRect/>
          </a:stretch>
        </p:blipFill>
        <p:spPr bwMode="auto">
          <a:xfrm>
            <a:off x="251520" y="1916832"/>
            <a:ext cx="8568952" cy="4820034"/>
          </a:xfrm>
          <a:prstGeom prst="rect">
            <a:avLst/>
          </a:prstGeom>
          <a:noFill/>
        </p:spPr>
      </p:pic>
    </p:spTree>
  </p:cSld>
  <p:clrMapOvr>
    <a:masterClrMapping/>
  </p:clrMapOvr>
  <p:transition spd="med"/>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107504"/>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Ya vimos que una página personal es la página de tu perfil de </a:t>
            </a:r>
            <a:r>
              <a:rPr lang="es-ES" sz="2400" dirty="0" err="1" smtClean="0">
                <a:latin typeface="+mj-lt"/>
                <a:ea typeface="+mj-ea"/>
                <a:cs typeface="+mj-cs"/>
              </a:rPr>
              <a:t>github</a:t>
            </a:r>
            <a:r>
              <a:rPr lang="es-ES" sz="2400" dirty="0" smtClean="0">
                <a:latin typeface="+mj-lt"/>
                <a:ea typeface="+mj-ea"/>
                <a:cs typeface="+mj-cs"/>
              </a:rPr>
              <a:t>, o la del perfil de tu organización. Algo muy general.</a:t>
            </a:r>
          </a:p>
          <a:p>
            <a:pPr lvl="0">
              <a:spcBef>
                <a:spcPct val="0"/>
              </a:spcBef>
            </a:pPr>
            <a:r>
              <a:rPr lang="es-ES" sz="2400" dirty="0" smtClean="0">
                <a:latin typeface="+mj-lt"/>
                <a:ea typeface="+mj-ea"/>
                <a:cs typeface="+mj-cs"/>
              </a:rPr>
              <a:t>Por el otro lado, las páginas de proyecto van a ser las páginas de tus repositorios. Y le podemos hacer una página a cada uno de ellos.</a:t>
            </a:r>
          </a:p>
          <a:p>
            <a:pPr lvl="0">
              <a:spcBef>
                <a:spcPct val="0"/>
              </a:spcBef>
            </a:pPr>
            <a:r>
              <a:rPr lang="es-ES" sz="2400" dirty="0" smtClean="0">
                <a:latin typeface="+mj-lt"/>
                <a:ea typeface="+mj-ea"/>
                <a:cs typeface="+mj-cs"/>
              </a:rPr>
              <a:t>Primero elegimos el repositorio al que le queremos hacer una página, para nuestro caso usaremos el repositorio de externo.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de proyecto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7410" name="Picture 2" descr="C:\Users\José\Desktop\exte.jpg"/>
          <p:cNvPicPr>
            <a:picLocks noChangeAspect="1" noChangeArrowheads="1"/>
          </p:cNvPicPr>
          <p:nvPr/>
        </p:nvPicPr>
        <p:blipFill>
          <a:blip r:embed="rId3" cstate="print"/>
          <a:srcRect/>
          <a:stretch>
            <a:fillRect/>
          </a:stretch>
        </p:blipFill>
        <p:spPr bwMode="auto">
          <a:xfrm>
            <a:off x="1230280" y="3033648"/>
            <a:ext cx="6438064" cy="3707720"/>
          </a:xfrm>
          <a:prstGeom prst="rect">
            <a:avLst/>
          </a:prstGeom>
          <a:noFill/>
        </p:spPr>
      </p:pic>
    </p:spTree>
  </p:cSld>
  <p:clrMapOvr>
    <a:masterClrMapping/>
  </p:clrMapOvr>
  <p:transition spd="med"/>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Si vamos ahorita a la dirección que le correspondería, en este caso narval2.github.io/externo, nos daríamos cuenta que no hay nada activado de momento.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de proyecto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8434" name="Picture 2" descr="C:\Users\José\Desktop\notfound.jpg"/>
          <p:cNvPicPr>
            <a:picLocks noChangeAspect="1" noChangeArrowheads="1"/>
          </p:cNvPicPr>
          <p:nvPr/>
        </p:nvPicPr>
        <p:blipFill>
          <a:blip r:embed="rId3" cstate="print"/>
          <a:srcRect/>
          <a:stretch>
            <a:fillRect/>
          </a:stretch>
        </p:blipFill>
        <p:spPr bwMode="auto">
          <a:xfrm>
            <a:off x="539552" y="2132856"/>
            <a:ext cx="7992888" cy="4495999"/>
          </a:xfrm>
          <a:prstGeom prst="rect">
            <a:avLst/>
          </a:prstGeom>
          <a:noFill/>
        </p:spPr>
      </p:pic>
    </p:spTree>
  </p:cSld>
  <p:clrMapOvr>
    <a:masterClrMapping/>
  </p:clrMapOvr>
  <p:transition spd="med"/>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Para activar su página debemos crear una ramificación en nuestro repositorio con el nombre </a:t>
            </a:r>
            <a:r>
              <a:rPr lang="es-ES" sz="2400" dirty="0" err="1" smtClean="0">
                <a:latin typeface="+mj-lt"/>
                <a:ea typeface="+mj-ea"/>
                <a:cs typeface="+mj-cs"/>
              </a:rPr>
              <a:t>gh-pages</a:t>
            </a:r>
            <a:r>
              <a:rPr lang="es-ES" sz="2400" dirty="0" smtClean="0">
                <a:latin typeface="+mj-lt"/>
                <a:ea typeface="+mj-ea"/>
                <a:cs typeface="+mj-cs"/>
              </a:rPr>
              <a:t>.</a:t>
            </a:r>
          </a:p>
          <a:p>
            <a:pPr lvl="0">
              <a:spcBef>
                <a:spcPct val="0"/>
              </a:spcBef>
            </a:pPr>
            <a:r>
              <a:rPr lang="es-ES" sz="2400" dirty="0" smtClean="0">
                <a:latin typeface="+mj-lt"/>
                <a:ea typeface="+mj-ea"/>
                <a:cs typeface="+mj-cs"/>
              </a:rPr>
              <a:t>Como vemos nuestro repositorio no tiene esta rama.</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de proyecto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19458" name="Picture 2" descr="C:\Users\José\Desktop\nohayrama.jpg"/>
          <p:cNvPicPr>
            <a:picLocks noChangeAspect="1" noChangeArrowheads="1"/>
          </p:cNvPicPr>
          <p:nvPr/>
        </p:nvPicPr>
        <p:blipFill>
          <a:blip r:embed="rId3" cstate="print"/>
          <a:srcRect/>
          <a:stretch>
            <a:fillRect/>
          </a:stretch>
        </p:blipFill>
        <p:spPr bwMode="auto">
          <a:xfrm>
            <a:off x="107504" y="2348880"/>
            <a:ext cx="8864670" cy="4176464"/>
          </a:xfrm>
          <a:prstGeom prst="rect">
            <a:avLst/>
          </a:prstGeom>
          <a:noFill/>
        </p:spPr>
      </p:pic>
    </p:spTree>
  </p:cSld>
  <p:clrMapOvr>
    <a:masterClrMapping/>
  </p:clrMapOvr>
  <p:transition spd="med"/>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315416"/>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Debemos crear la rama </a:t>
            </a:r>
            <a:r>
              <a:rPr lang="es-ES" sz="2400" dirty="0" err="1" smtClean="0">
                <a:latin typeface="+mj-lt"/>
                <a:ea typeface="+mj-ea"/>
                <a:cs typeface="+mj-cs"/>
              </a:rPr>
              <a:t>gh-pages</a:t>
            </a:r>
            <a:r>
              <a:rPr lang="es-ES" sz="2400" dirty="0" smtClean="0">
                <a:latin typeface="+mj-lt"/>
                <a:ea typeface="+mj-ea"/>
                <a:cs typeface="+mj-cs"/>
              </a:rPr>
              <a:t> bajo el método que nosotros consideremos mejor.</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Se puede crear la rama directamente desde </a:t>
            </a:r>
            <a:r>
              <a:rPr lang="es-ES" sz="2400" dirty="0" err="1" smtClean="0">
                <a:latin typeface="+mj-lt"/>
                <a:ea typeface="+mj-ea"/>
                <a:cs typeface="+mj-cs"/>
              </a:rPr>
              <a:t>Github</a:t>
            </a:r>
            <a:r>
              <a:rPr lang="es-ES" sz="2400" dirty="0" smtClean="0">
                <a:latin typeface="+mj-lt"/>
                <a:ea typeface="+mj-ea"/>
                <a:cs typeface="+mj-cs"/>
              </a:rPr>
              <a:t>.</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También se puede clonar el repositorio remoto a nuestro repositorio local y crear la rama </a:t>
            </a:r>
            <a:r>
              <a:rPr lang="es-ES" sz="2400" dirty="0" err="1" smtClean="0">
                <a:latin typeface="+mj-lt"/>
                <a:ea typeface="+mj-ea"/>
                <a:cs typeface="+mj-cs"/>
              </a:rPr>
              <a:t>gh-pages</a:t>
            </a:r>
            <a:r>
              <a:rPr lang="es-ES" sz="2400" dirty="0" smtClean="0">
                <a:latin typeface="+mj-lt"/>
                <a:ea typeface="+mj-ea"/>
                <a:cs typeface="+mj-cs"/>
              </a:rPr>
              <a:t>.</a:t>
            </a:r>
          </a:p>
          <a:p>
            <a:pPr lvl="0">
              <a:spcBef>
                <a:spcPct val="0"/>
              </a:spcBef>
            </a:pPr>
            <a:r>
              <a:rPr lang="es-ES" sz="2400" dirty="0" smtClean="0">
                <a:latin typeface="+mj-lt"/>
                <a:ea typeface="+mj-ea"/>
                <a:cs typeface="+mj-cs"/>
              </a:rPr>
              <a:t>Después de ello tendríamos que hacer un </a:t>
            </a:r>
            <a:r>
              <a:rPr lang="es-ES" sz="2400" dirty="0" err="1" smtClean="0">
                <a:latin typeface="+mj-lt"/>
                <a:ea typeface="+mj-ea"/>
                <a:cs typeface="+mj-cs"/>
              </a:rPr>
              <a:t>push</a:t>
            </a:r>
            <a:r>
              <a:rPr lang="es-ES" sz="2400" dirty="0" smtClean="0">
                <a:latin typeface="+mj-lt"/>
                <a:ea typeface="+mj-ea"/>
                <a:cs typeface="+mj-cs"/>
              </a:rPr>
              <a:t> de esa rama, mediante el comando </a:t>
            </a:r>
            <a:r>
              <a:rPr lang="es-ES" sz="2400" dirty="0" err="1" smtClean="0">
                <a:latin typeface="+mj-lt"/>
                <a:ea typeface="+mj-ea"/>
                <a:cs typeface="+mj-cs"/>
              </a:rPr>
              <a:t>git</a:t>
            </a:r>
            <a:r>
              <a:rPr lang="es-ES" sz="2400" dirty="0" smtClean="0">
                <a:latin typeface="+mj-lt"/>
                <a:ea typeface="+mj-ea"/>
                <a:cs typeface="+mj-cs"/>
              </a:rPr>
              <a:t> </a:t>
            </a:r>
            <a:r>
              <a:rPr lang="es-ES" sz="2400" dirty="0" err="1" smtClean="0">
                <a:latin typeface="+mj-lt"/>
                <a:ea typeface="+mj-ea"/>
                <a:cs typeface="+mj-cs"/>
              </a:rPr>
              <a:t>push</a:t>
            </a:r>
            <a:r>
              <a:rPr lang="es-ES" sz="2400" dirty="0" smtClean="0">
                <a:latin typeface="+mj-lt"/>
                <a:ea typeface="+mj-ea"/>
                <a:cs typeface="+mj-cs"/>
              </a:rPr>
              <a:t> </a:t>
            </a:r>
            <a:r>
              <a:rPr lang="es-ES" sz="2400" dirty="0" err="1" smtClean="0">
                <a:latin typeface="+mj-lt"/>
                <a:ea typeface="+mj-ea"/>
                <a:cs typeface="+mj-cs"/>
              </a:rPr>
              <a:t>origin</a:t>
            </a:r>
            <a:r>
              <a:rPr lang="es-ES" sz="2400" dirty="0" smtClean="0">
                <a:latin typeface="+mj-lt"/>
                <a:ea typeface="+mj-ea"/>
                <a:cs typeface="+mj-cs"/>
              </a:rPr>
              <a:t> </a:t>
            </a:r>
            <a:r>
              <a:rPr lang="es-ES" sz="2400" dirty="0" err="1" smtClean="0">
                <a:latin typeface="+mj-lt"/>
                <a:ea typeface="+mj-ea"/>
                <a:cs typeface="+mj-cs"/>
              </a:rPr>
              <a:t>gh-pages</a:t>
            </a:r>
            <a:r>
              <a:rPr lang="es-ES" sz="2400" dirty="0" smtClean="0">
                <a:latin typeface="+mj-lt"/>
                <a:ea typeface="+mj-ea"/>
                <a:cs typeface="+mj-cs"/>
              </a:rPr>
              <a:t>.</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de proyecto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spTree>
  </p:cSld>
  <p:clrMapOvr>
    <a:masterClrMapping/>
  </p:clrMapOvr>
  <p:transition spd="med"/>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539552"/>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Una vez creada la rama, podemos comprobar su existencia en el repositorio, en la pestaña de </a:t>
            </a:r>
            <a:r>
              <a:rPr lang="es-ES" sz="2400" dirty="0" err="1" smtClean="0">
                <a:latin typeface="+mj-lt"/>
                <a:ea typeface="+mj-ea"/>
                <a:cs typeface="+mj-cs"/>
              </a:rPr>
              <a:t>code</a:t>
            </a:r>
            <a:r>
              <a:rPr lang="es-ES" sz="2400" dirty="0" smtClean="0">
                <a:latin typeface="+mj-lt"/>
                <a:ea typeface="+mj-ea"/>
                <a:cs typeface="+mj-cs"/>
              </a:rPr>
              <a:t> se debe dar clic sobre el botón de </a:t>
            </a:r>
            <a:r>
              <a:rPr lang="es-ES" sz="2400" dirty="0" err="1" smtClean="0">
                <a:latin typeface="+mj-lt"/>
                <a:ea typeface="+mj-ea"/>
                <a:cs typeface="+mj-cs"/>
              </a:rPr>
              <a:t>branch</a:t>
            </a:r>
            <a:r>
              <a:rPr lang="es-ES" sz="2400" dirty="0" smtClean="0">
                <a:latin typeface="+mj-lt"/>
                <a:ea typeface="+mj-ea"/>
                <a:cs typeface="+mj-cs"/>
              </a:rPr>
              <a:t>. Constatamos que la rama </a:t>
            </a:r>
            <a:r>
              <a:rPr lang="es-ES" sz="2400" dirty="0" err="1" smtClean="0">
                <a:latin typeface="+mj-lt"/>
                <a:ea typeface="+mj-ea"/>
                <a:cs typeface="+mj-cs"/>
              </a:rPr>
              <a:t>gh-pages</a:t>
            </a:r>
            <a:r>
              <a:rPr lang="es-ES" sz="2400" dirty="0" smtClean="0">
                <a:latin typeface="+mj-lt"/>
                <a:ea typeface="+mj-ea"/>
                <a:cs typeface="+mj-cs"/>
              </a:rPr>
              <a:t> fue creada con éxito.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de proyecto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0482" name="Picture 2" descr="C:\Users\José\Desktop\Ya hay Rama.jpg"/>
          <p:cNvPicPr>
            <a:picLocks noChangeAspect="1" noChangeArrowheads="1"/>
          </p:cNvPicPr>
          <p:nvPr/>
        </p:nvPicPr>
        <p:blipFill>
          <a:blip r:embed="rId3" cstate="print"/>
          <a:srcRect/>
          <a:stretch>
            <a:fillRect/>
          </a:stretch>
        </p:blipFill>
        <p:spPr bwMode="auto">
          <a:xfrm>
            <a:off x="323528" y="2132856"/>
            <a:ext cx="8424936" cy="4460747"/>
          </a:xfrm>
          <a:prstGeom prst="rect">
            <a:avLst/>
          </a:prstGeom>
          <a:noFill/>
        </p:spPr>
      </p:pic>
    </p:spTree>
  </p:cSld>
  <p:clrMapOvr>
    <a:masterClrMapping/>
  </p:clrMapOvr>
  <p:transition spd="med"/>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Título"/>
          <p:cNvSpPr txBox="1">
            <a:spLocks/>
          </p:cNvSpPr>
          <p:nvPr/>
        </p:nvSpPr>
        <p:spPr>
          <a:xfrm>
            <a:off x="251520" y="-1467544"/>
            <a:ext cx="8640960" cy="5976664"/>
          </a:xfrm>
          <a:prstGeom prst="rect">
            <a:avLst/>
          </a:prstGeom>
        </p:spPr>
        <p:txBody>
          <a:bodyPr vert="horz" lIns="91440" tIns="45720" rIns="91440" bIns="45720" rtlCol="0" anchor="ctr">
            <a:noAutofit/>
          </a:bodyPr>
          <a:lstStyle/>
          <a:p>
            <a:pPr lvl="0">
              <a:spcBef>
                <a:spcPct val="0"/>
              </a:spcBef>
            </a:pPr>
            <a:r>
              <a:rPr lang="es-ES" sz="2400" dirty="0" smtClean="0">
                <a:latin typeface="+mj-lt"/>
                <a:ea typeface="+mj-ea"/>
                <a:cs typeface="+mj-cs"/>
              </a:rPr>
              <a:t>Ahora visitamos la dirección &lt;</a:t>
            </a:r>
            <a:r>
              <a:rPr lang="es-ES" sz="2400" dirty="0" err="1" smtClean="0">
                <a:latin typeface="+mj-lt"/>
                <a:ea typeface="+mj-ea"/>
                <a:cs typeface="+mj-cs"/>
              </a:rPr>
              <a:t>tunombredeusuario</a:t>
            </a:r>
            <a:r>
              <a:rPr lang="es-ES" sz="2400" dirty="0" smtClean="0">
                <a:latin typeface="+mj-lt"/>
                <a:ea typeface="+mj-ea"/>
                <a:cs typeface="+mj-cs"/>
              </a:rPr>
              <a:t>&gt;.</a:t>
            </a:r>
            <a:r>
              <a:rPr lang="es-ES" sz="2400" dirty="0" err="1" smtClean="0">
                <a:latin typeface="+mj-lt"/>
                <a:ea typeface="+mj-ea"/>
                <a:cs typeface="+mj-cs"/>
              </a:rPr>
              <a:t>github.io</a:t>
            </a:r>
            <a:r>
              <a:rPr lang="es-ES" sz="2400" dirty="0" smtClean="0">
                <a:latin typeface="+mj-lt"/>
                <a:ea typeface="+mj-ea"/>
                <a:cs typeface="+mj-cs"/>
              </a:rPr>
              <a:t>/</a:t>
            </a:r>
            <a:r>
              <a:rPr lang="es-ES" sz="2400" dirty="0" err="1" smtClean="0">
                <a:latin typeface="+mj-lt"/>
                <a:ea typeface="+mj-ea"/>
                <a:cs typeface="+mj-cs"/>
              </a:rPr>
              <a:t>tuproyecto</a:t>
            </a:r>
            <a:endParaRPr lang="es-ES" sz="2400" dirty="0" smtClean="0">
              <a:latin typeface="+mj-lt"/>
              <a:ea typeface="+mj-ea"/>
              <a:cs typeface="+mj-cs"/>
            </a:endParaRPr>
          </a:p>
          <a:p>
            <a:pPr lvl="0">
              <a:spcBef>
                <a:spcPct val="0"/>
              </a:spcBef>
            </a:pPr>
            <a:r>
              <a:rPr lang="es-ES" sz="2400" dirty="0" smtClean="0">
                <a:latin typeface="+mj-lt"/>
                <a:ea typeface="+mj-ea"/>
                <a:cs typeface="+mj-cs"/>
              </a:rPr>
              <a:t>Hemos creado una página para nuestro proyecto y esta ya se puede visitar por el resto del mundo.</a:t>
            </a:r>
          </a:p>
        </p:txBody>
      </p:sp>
      <p:sp>
        <p:nvSpPr>
          <p:cNvPr id="14" name="5 Título"/>
          <p:cNvSpPr txBox="1">
            <a:spLocks/>
          </p:cNvSpPr>
          <p:nvPr/>
        </p:nvSpPr>
        <p:spPr>
          <a:xfrm>
            <a:off x="0" y="44624"/>
            <a:ext cx="9144000" cy="648072"/>
          </a:xfrm>
          <a:prstGeom prst="rect">
            <a:avLst/>
          </a:prstGeom>
        </p:spPr>
        <p:txBody>
          <a:bodyPr vert="horz" lIns="91440" tIns="45720" rIns="91440" bIns="45720" rtlCol="0" anchor="ctr">
            <a:noAutofit/>
          </a:bodyPr>
          <a:lstStyle/>
          <a:p>
            <a:pPr lvl="0" algn="ctr">
              <a:spcBef>
                <a:spcPct val="0"/>
              </a:spcBef>
            </a:pPr>
            <a:r>
              <a:rPr lang="es-ES" sz="4000" noProof="0" dirty="0" err="1" smtClean="0">
                <a:latin typeface="+mj-lt"/>
                <a:ea typeface="+mj-ea"/>
                <a:cs typeface="+mj-cs"/>
              </a:rPr>
              <a:t>Git</a:t>
            </a:r>
            <a:r>
              <a:rPr lang="es-ES" sz="4000" dirty="0" smtClean="0">
                <a:latin typeface="+mj-lt"/>
                <a:ea typeface="+mj-ea"/>
                <a:cs typeface="+mj-cs"/>
              </a:rPr>
              <a:t>h</a:t>
            </a:r>
            <a:r>
              <a:rPr lang="es-ES" sz="4000" noProof="0" dirty="0" err="1" smtClean="0">
                <a:latin typeface="+mj-lt"/>
                <a:ea typeface="+mj-ea"/>
                <a:cs typeface="+mj-cs"/>
              </a:rPr>
              <a:t>ub</a:t>
            </a:r>
            <a:r>
              <a:rPr lang="es-ES" sz="4000" noProof="0" dirty="0" smtClean="0">
                <a:latin typeface="+mj-lt"/>
                <a:ea typeface="+mj-ea"/>
                <a:cs typeface="+mj-cs"/>
              </a:rPr>
              <a:t>: Página de proyecto</a:t>
            </a: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2" descr="C:\Users\José\Desktop\Octocat.png"/>
          <p:cNvPicPr>
            <a:picLocks noChangeAspect="1" noChangeArrowheads="1"/>
          </p:cNvPicPr>
          <p:nvPr/>
        </p:nvPicPr>
        <p:blipFill>
          <a:blip r:embed="rId2" cstate="print"/>
          <a:srcRect/>
          <a:stretch>
            <a:fillRect/>
          </a:stretch>
        </p:blipFill>
        <p:spPr bwMode="auto">
          <a:xfrm>
            <a:off x="107504" y="44624"/>
            <a:ext cx="720080" cy="598566"/>
          </a:xfrm>
          <a:prstGeom prst="rect">
            <a:avLst/>
          </a:prstGeom>
          <a:noFill/>
        </p:spPr>
      </p:pic>
      <p:pic>
        <p:nvPicPr>
          <p:cNvPr id="21506" name="Picture 2" descr="C:\Users\José\Desktop\proyectote.jpg"/>
          <p:cNvPicPr>
            <a:picLocks noChangeAspect="1" noChangeArrowheads="1"/>
          </p:cNvPicPr>
          <p:nvPr/>
        </p:nvPicPr>
        <p:blipFill>
          <a:blip r:embed="rId3" cstate="print"/>
          <a:srcRect/>
          <a:stretch>
            <a:fillRect/>
          </a:stretch>
        </p:blipFill>
        <p:spPr bwMode="auto">
          <a:xfrm>
            <a:off x="683568" y="2276872"/>
            <a:ext cx="7920880" cy="4455494"/>
          </a:xfrm>
          <a:prstGeom prst="rect">
            <a:avLst/>
          </a:prstGeom>
          <a:noFill/>
        </p:spPr>
      </p:pic>
    </p:spTree>
  </p:cSld>
  <p:clrMapOvr>
    <a:masterClrMapping/>
  </p:clrMapOvr>
  <p:transition spd="med"/>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979712" y="188640"/>
            <a:ext cx="5040560" cy="1754326"/>
          </a:xfrm>
          <a:prstGeom prst="rect">
            <a:avLst/>
          </a:prstGeom>
          <a:noFill/>
        </p:spPr>
        <p:txBody>
          <a:bodyPr wrap="square" rtlCol="0">
            <a:spAutoFit/>
          </a:bodyPr>
          <a:lstStyle/>
          <a:p>
            <a:pPr algn="ctr"/>
            <a:r>
              <a:rPr lang="es-ES" sz="5400" dirty="0" smtClean="0"/>
              <a:t>PRESENTACIÓN REALIZADA POR:</a:t>
            </a:r>
            <a:endParaRPr lang="es-MX" sz="5400" dirty="0"/>
          </a:p>
        </p:txBody>
      </p:sp>
      <p:pic>
        <p:nvPicPr>
          <p:cNvPr id="4" name="Picture 2" descr="C:\Users\José\Desktop\git_logo.png"/>
          <p:cNvPicPr>
            <a:picLocks noChangeAspect="1" noChangeArrowheads="1"/>
          </p:cNvPicPr>
          <p:nvPr/>
        </p:nvPicPr>
        <p:blipFill>
          <a:blip r:embed="rId2" cstate="print"/>
          <a:srcRect/>
          <a:stretch>
            <a:fillRect/>
          </a:stretch>
        </p:blipFill>
        <p:spPr bwMode="auto">
          <a:xfrm>
            <a:off x="107504" y="144016"/>
            <a:ext cx="1844824" cy="1844824"/>
          </a:xfrm>
          <a:prstGeom prst="rect">
            <a:avLst/>
          </a:prstGeom>
          <a:noFill/>
        </p:spPr>
      </p:pic>
      <p:pic>
        <p:nvPicPr>
          <p:cNvPr id="5" name="Picture 2" descr="C:\Users\José\Desktop\Octocat.png"/>
          <p:cNvPicPr>
            <a:picLocks noChangeAspect="1" noChangeArrowheads="1"/>
          </p:cNvPicPr>
          <p:nvPr/>
        </p:nvPicPr>
        <p:blipFill>
          <a:blip r:embed="rId3" cstate="print"/>
          <a:srcRect/>
          <a:stretch>
            <a:fillRect/>
          </a:stretch>
        </p:blipFill>
        <p:spPr bwMode="auto">
          <a:xfrm>
            <a:off x="6876256" y="145435"/>
            <a:ext cx="2304256" cy="1915413"/>
          </a:xfrm>
          <a:prstGeom prst="rect">
            <a:avLst/>
          </a:prstGeom>
          <a:noFill/>
        </p:spPr>
      </p:pic>
      <p:sp>
        <p:nvSpPr>
          <p:cNvPr id="6" name="5 CuadroTexto"/>
          <p:cNvSpPr txBox="1"/>
          <p:nvPr/>
        </p:nvSpPr>
        <p:spPr>
          <a:xfrm>
            <a:off x="1763688" y="2394754"/>
            <a:ext cx="5688632" cy="1754326"/>
          </a:xfrm>
          <a:prstGeom prst="rect">
            <a:avLst/>
          </a:prstGeom>
          <a:noFill/>
        </p:spPr>
        <p:txBody>
          <a:bodyPr wrap="square" rtlCol="0">
            <a:spAutoFit/>
          </a:bodyPr>
          <a:lstStyle/>
          <a:p>
            <a:pPr algn="ctr"/>
            <a:r>
              <a:rPr lang="es-ES" sz="5400" dirty="0" smtClean="0"/>
              <a:t>José Delgadillo</a:t>
            </a:r>
          </a:p>
          <a:p>
            <a:pPr algn="ctr"/>
            <a:r>
              <a:rPr lang="es-ES" sz="5400" dirty="0" smtClean="0"/>
              <a:t>Jose@SODVI.com</a:t>
            </a:r>
            <a:endParaRPr lang="es-MX" sz="5400" dirty="0"/>
          </a:p>
        </p:txBody>
      </p:sp>
      <p:pic>
        <p:nvPicPr>
          <p:cNvPr id="52226" name="Picture 2" descr="C:\Users\José\Desktop\logo_1.png"/>
          <p:cNvPicPr>
            <a:picLocks noChangeAspect="1" noChangeArrowheads="1"/>
          </p:cNvPicPr>
          <p:nvPr/>
        </p:nvPicPr>
        <p:blipFill>
          <a:blip r:embed="rId4" cstate="print"/>
          <a:srcRect/>
          <a:stretch>
            <a:fillRect/>
          </a:stretch>
        </p:blipFill>
        <p:spPr bwMode="auto">
          <a:xfrm>
            <a:off x="2699792" y="4973732"/>
            <a:ext cx="3816424" cy="1623620"/>
          </a:xfrm>
          <a:prstGeom prst="rect">
            <a:avLst/>
          </a:prstGeom>
          <a:noFill/>
        </p:spPr>
      </p:pic>
      <p:pic>
        <p:nvPicPr>
          <p:cNvPr id="52227" name="Picture 3" descr="C:\Users\José\Desktop\_2634437_orig.png"/>
          <p:cNvPicPr>
            <a:picLocks noChangeAspect="1" noChangeArrowheads="1"/>
          </p:cNvPicPr>
          <p:nvPr/>
        </p:nvPicPr>
        <p:blipFill>
          <a:blip r:embed="rId5" cstate="print"/>
          <a:srcRect/>
          <a:stretch>
            <a:fillRect/>
          </a:stretch>
        </p:blipFill>
        <p:spPr bwMode="auto">
          <a:xfrm>
            <a:off x="-180628" y="4725144"/>
            <a:ext cx="2232348" cy="2232348"/>
          </a:xfrm>
          <a:prstGeom prst="rect">
            <a:avLst/>
          </a:prstGeom>
          <a:noFill/>
        </p:spPr>
      </p:pic>
      <p:pic>
        <p:nvPicPr>
          <p:cNvPr id="52228" name="Picture 4" descr="C:\Users\José\Desktop\EscudoFIVectorizadoNegro2008PPNGx5.png"/>
          <p:cNvPicPr>
            <a:picLocks noChangeAspect="1" noChangeArrowheads="1"/>
          </p:cNvPicPr>
          <p:nvPr/>
        </p:nvPicPr>
        <p:blipFill>
          <a:blip r:embed="rId6" cstate="print"/>
          <a:srcRect/>
          <a:stretch>
            <a:fillRect/>
          </a:stretch>
        </p:blipFill>
        <p:spPr bwMode="auto">
          <a:xfrm>
            <a:off x="7380312" y="4653136"/>
            <a:ext cx="1657198" cy="2320076"/>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José\Desktop\linus-torvalds-interviu.png"/>
          <p:cNvPicPr>
            <a:picLocks noChangeAspect="1" noChangeArrowheads="1"/>
          </p:cNvPicPr>
          <p:nvPr/>
        </p:nvPicPr>
        <p:blipFill>
          <a:blip r:embed="rId2" cstate="print"/>
          <a:srcRect/>
          <a:stretch>
            <a:fillRect/>
          </a:stretch>
        </p:blipFill>
        <p:spPr bwMode="auto">
          <a:xfrm>
            <a:off x="179512" y="1340768"/>
            <a:ext cx="8784976" cy="5230750"/>
          </a:xfrm>
          <a:prstGeom prst="rect">
            <a:avLst/>
          </a:prstGeom>
          <a:noFill/>
        </p:spPr>
      </p:pic>
      <p:sp>
        <p:nvSpPr>
          <p:cNvPr id="6" name="5 Título"/>
          <p:cNvSpPr>
            <a:spLocks noGrp="1"/>
          </p:cNvSpPr>
          <p:nvPr>
            <p:ph type="ctrTitle"/>
          </p:nvPr>
        </p:nvSpPr>
        <p:spPr>
          <a:xfrm>
            <a:off x="683568" y="332656"/>
            <a:ext cx="7772400" cy="749945"/>
          </a:xfrm>
        </p:spPr>
        <p:txBody>
          <a:bodyPr>
            <a:noAutofit/>
          </a:bodyPr>
          <a:lstStyle/>
          <a:p>
            <a:r>
              <a:rPr lang="es-ES" sz="6600" dirty="0" smtClean="0"/>
              <a:t>Linus Torvalds</a:t>
            </a:r>
            <a:endParaRPr lang="es-MX" sz="6600" dirty="0"/>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José\Desktop\67397276.jpg"/>
          <p:cNvPicPr>
            <a:picLocks noChangeAspect="1" noChangeArrowheads="1"/>
          </p:cNvPicPr>
          <p:nvPr/>
        </p:nvPicPr>
        <p:blipFill>
          <a:blip r:embed="rId2" cstate="print"/>
          <a:srcRect/>
          <a:stretch>
            <a:fillRect/>
          </a:stretch>
        </p:blipFill>
        <p:spPr bwMode="auto">
          <a:xfrm>
            <a:off x="432047" y="1196752"/>
            <a:ext cx="8388425" cy="4246671"/>
          </a:xfrm>
          <a:prstGeom prst="rect">
            <a:avLst/>
          </a:prstGeom>
          <a:noFill/>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osé\Desktop\450_1000.jpg"/>
          <p:cNvPicPr>
            <a:picLocks noChangeAspect="1" noChangeArrowheads="1"/>
          </p:cNvPicPr>
          <p:nvPr/>
        </p:nvPicPr>
        <p:blipFill>
          <a:blip r:embed="rId2" cstate="print"/>
          <a:srcRect/>
          <a:stretch>
            <a:fillRect/>
          </a:stretch>
        </p:blipFill>
        <p:spPr bwMode="auto">
          <a:xfrm>
            <a:off x="251520" y="404664"/>
            <a:ext cx="8724046" cy="6048672"/>
          </a:xfrm>
          <a:prstGeom prst="rect">
            <a:avLst/>
          </a:prstGeom>
          <a:noFill/>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José\Desktop\git_logo.png"/>
          <p:cNvPicPr>
            <a:picLocks noChangeAspect="1" noChangeArrowheads="1"/>
          </p:cNvPicPr>
          <p:nvPr/>
        </p:nvPicPr>
        <p:blipFill>
          <a:blip r:embed="rId2" cstate="print"/>
          <a:srcRect/>
          <a:stretch>
            <a:fillRect/>
          </a:stretch>
        </p:blipFill>
        <p:spPr bwMode="auto">
          <a:xfrm>
            <a:off x="2411760" y="1196752"/>
            <a:ext cx="4392488" cy="4392488"/>
          </a:xfrm>
          <a:prstGeom prst="rect">
            <a:avLst/>
          </a:prstGeom>
          <a:noFill/>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osé\Desktop\maxresdefault.jpg"/>
          <p:cNvPicPr>
            <a:picLocks noChangeAspect="1" noChangeArrowheads="1"/>
          </p:cNvPicPr>
          <p:nvPr/>
        </p:nvPicPr>
        <p:blipFill>
          <a:blip r:embed="rId2" cstate="print"/>
          <a:srcRect/>
          <a:stretch>
            <a:fillRect/>
          </a:stretch>
        </p:blipFill>
        <p:spPr bwMode="auto">
          <a:xfrm>
            <a:off x="251520" y="1140781"/>
            <a:ext cx="8676456" cy="4880507"/>
          </a:xfrm>
          <a:prstGeom prst="rect">
            <a:avLst/>
          </a:prstGeom>
          <a:noFill/>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José\Desktop\Github2.png"/>
          <p:cNvPicPr>
            <a:picLocks noChangeAspect="1" noChangeArrowheads="1"/>
          </p:cNvPicPr>
          <p:nvPr/>
        </p:nvPicPr>
        <p:blipFill>
          <a:blip r:embed="rId2" cstate="print"/>
          <a:srcRect/>
          <a:stretch>
            <a:fillRect/>
          </a:stretch>
        </p:blipFill>
        <p:spPr bwMode="auto">
          <a:xfrm>
            <a:off x="35496" y="1196752"/>
            <a:ext cx="9108504" cy="4300289"/>
          </a:xfrm>
          <a:prstGeom prst="rect">
            <a:avLst/>
          </a:prstGeom>
          <a:noFill/>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osé\Desktop\ik8KY.png"/>
          <p:cNvPicPr>
            <a:picLocks noChangeAspect="1" noChangeArrowheads="1"/>
          </p:cNvPicPr>
          <p:nvPr/>
        </p:nvPicPr>
        <p:blipFill>
          <a:blip r:embed="rId2" cstate="print"/>
          <a:srcRect/>
          <a:stretch>
            <a:fillRect/>
          </a:stretch>
        </p:blipFill>
        <p:spPr bwMode="auto">
          <a:xfrm>
            <a:off x="1619672" y="1700808"/>
            <a:ext cx="6504344" cy="4988009"/>
          </a:xfrm>
          <a:prstGeom prst="rect">
            <a:avLst/>
          </a:prstGeom>
          <a:noFill/>
        </p:spPr>
      </p:pic>
      <p:pic>
        <p:nvPicPr>
          <p:cNvPr id="7171" name="Picture 3" descr="C:\Users\José\Desktop\Git.png"/>
          <p:cNvPicPr>
            <a:picLocks noChangeAspect="1" noChangeArrowheads="1"/>
          </p:cNvPicPr>
          <p:nvPr/>
        </p:nvPicPr>
        <p:blipFill>
          <a:blip r:embed="rId3" cstate="print"/>
          <a:srcRect/>
          <a:stretch>
            <a:fillRect/>
          </a:stretch>
        </p:blipFill>
        <p:spPr bwMode="auto">
          <a:xfrm>
            <a:off x="107504" y="251152"/>
            <a:ext cx="3816424" cy="1593672"/>
          </a:xfrm>
          <a:prstGeom prst="rect">
            <a:avLst/>
          </a:prstGeom>
          <a:noFill/>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osé\Desktop\github.jpg"/>
          <p:cNvPicPr>
            <a:picLocks noChangeAspect="1" noChangeArrowheads="1"/>
          </p:cNvPicPr>
          <p:nvPr/>
        </p:nvPicPr>
        <p:blipFill>
          <a:blip r:embed="rId2" cstate="print"/>
          <a:srcRect/>
          <a:stretch>
            <a:fillRect/>
          </a:stretch>
        </p:blipFill>
        <p:spPr bwMode="auto">
          <a:xfrm>
            <a:off x="108520" y="548679"/>
            <a:ext cx="8927976" cy="5818545"/>
          </a:xfrm>
          <a:prstGeom prst="rect">
            <a:avLst/>
          </a:prstGeom>
          <a:noFill/>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José\Desktop\Github.png"/>
          <p:cNvPicPr>
            <a:picLocks noChangeAspect="1" noChangeArrowheads="1"/>
          </p:cNvPicPr>
          <p:nvPr/>
        </p:nvPicPr>
        <p:blipFill>
          <a:blip r:embed="rId2" cstate="print"/>
          <a:srcRect/>
          <a:stretch>
            <a:fillRect/>
          </a:stretch>
        </p:blipFill>
        <p:spPr bwMode="auto">
          <a:xfrm>
            <a:off x="1691680" y="2492896"/>
            <a:ext cx="5904656" cy="4006159"/>
          </a:xfrm>
          <a:prstGeom prst="rect">
            <a:avLst/>
          </a:prstGeom>
          <a:noFill/>
        </p:spPr>
      </p:pic>
      <p:pic>
        <p:nvPicPr>
          <p:cNvPr id="9219" name="Picture 3" descr="C:\Users\José\Desktop\130712_git_github_topdenota1.jpg"/>
          <p:cNvPicPr>
            <a:picLocks noChangeAspect="1" noChangeArrowheads="1"/>
          </p:cNvPicPr>
          <p:nvPr/>
        </p:nvPicPr>
        <p:blipFill>
          <a:blip r:embed="rId3" cstate="print"/>
          <a:srcRect/>
          <a:stretch>
            <a:fillRect/>
          </a:stretch>
        </p:blipFill>
        <p:spPr bwMode="auto">
          <a:xfrm>
            <a:off x="1619672" y="164232"/>
            <a:ext cx="5977721" cy="2040632"/>
          </a:xfrm>
          <a:prstGeom prst="rect">
            <a:avLst/>
          </a:prstGeom>
          <a:noFill/>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sé\Desktop\Git.png"/>
          <p:cNvPicPr>
            <a:picLocks noChangeAspect="1" noChangeArrowheads="1"/>
          </p:cNvPicPr>
          <p:nvPr/>
        </p:nvPicPr>
        <p:blipFill>
          <a:blip r:embed="rId2" cstate="print"/>
          <a:srcRect/>
          <a:stretch>
            <a:fillRect/>
          </a:stretch>
        </p:blipFill>
        <p:spPr bwMode="auto">
          <a:xfrm>
            <a:off x="3779912" y="44624"/>
            <a:ext cx="1728192" cy="721663"/>
          </a:xfrm>
          <a:prstGeom prst="rect">
            <a:avLst/>
          </a:prstGeom>
          <a:noFill/>
        </p:spPr>
      </p:pic>
      <p:sp>
        <p:nvSpPr>
          <p:cNvPr id="3" name="2 CuadroTexto"/>
          <p:cNvSpPr txBox="1"/>
          <p:nvPr/>
        </p:nvSpPr>
        <p:spPr>
          <a:xfrm>
            <a:off x="0" y="476672"/>
            <a:ext cx="9144000" cy="923330"/>
          </a:xfrm>
          <a:prstGeom prst="rect">
            <a:avLst/>
          </a:prstGeom>
          <a:noFill/>
        </p:spPr>
        <p:txBody>
          <a:bodyPr wrap="square" rtlCol="0">
            <a:spAutoFit/>
          </a:bodyPr>
          <a:lstStyle/>
          <a:p>
            <a:r>
              <a:rPr lang="es-ES" sz="5400" dirty="0" smtClean="0"/>
              <a:t>Contenido:</a:t>
            </a:r>
            <a:endParaRPr lang="es-MX" sz="5400" dirty="0"/>
          </a:p>
        </p:txBody>
      </p:sp>
      <p:sp>
        <p:nvSpPr>
          <p:cNvPr id="5" name="4 CuadroTexto"/>
          <p:cNvSpPr txBox="1"/>
          <p:nvPr/>
        </p:nvSpPr>
        <p:spPr>
          <a:xfrm>
            <a:off x="107504" y="1268760"/>
            <a:ext cx="9144000" cy="5509200"/>
          </a:xfrm>
          <a:prstGeom prst="rect">
            <a:avLst/>
          </a:prstGeom>
          <a:noFill/>
        </p:spPr>
        <p:txBody>
          <a:bodyPr wrap="square" rtlCol="0">
            <a:spAutoFit/>
          </a:bodyPr>
          <a:lstStyle/>
          <a:p>
            <a:r>
              <a:rPr lang="es-ES" sz="3600" dirty="0" smtClean="0"/>
              <a:t>*Manual de </a:t>
            </a:r>
            <a:r>
              <a:rPr lang="es-ES" sz="3600" dirty="0" err="1" smtClean="0"/>
              <a:t>Git</a:t>
            </a:r>
            <a:r>
              <a:rPr lang="es-ES" sz="3600" dirty="0" smtClean="0"/>
              <a:t>:</a:t>
            </a:r>
          </a:p>
          <a:p>
            <a:r>
              <a:rPr lang="es-ES" sz="3600" dirty="0" smtClean="0"/>
              <a:t>	</a:t>
            </a:r>
            <a:r>
              <a:rPr lang="es-ES" sz="2800" dirty="0" smtClean="0"/>
              <a:t>7.- Viajar en el tiempo   ……………………………………….86</a:t>
            </a:r>
          </a:p>
          <a:p>
            <a:r>
              <a:rPr lang="es-ES" sz="2800" dirty="0" smtClean="0"/>
              <a:t>	8.- Borrar un </a:t>
            </a:r>
            <a:r>
              <a:rPr lang="es-ES" sz="2800" dirty="0" err="1" smtClean="0"/>
              <a:t>commit</a:t>
            </a:r>
            <a:r>
              <a:rPr lang="es-ES" sz="2800" dirty="0" smtClean="0"/>
              <a:t>   …………………………………………95</a:t>
            </a:r>
          </a:p>
          <a:p>
            <a:r>
              <a:rPr lang="es-ES" sz="2800" dirty="0" smtClean="0"/>
              <a:t>	9.- Ramificaciones   ……………………………………………..97</a:t>
            </a:r>
          </a:p>
          <a:p>
            <a:r>
              <a:rPr lang="es-ES" sz="2800" dirty="0" smtClean="0"/>
              <a:t>	10.- Fusiones   …………………………………………………….102</a:t>
            </a:r>
          </a:p>
          <a:p>
            <a:r>
              <a:rPr lang="es-ES" sz="2800" dirty="0" smtClean="0"/>
              <a:t>	11.- Diferencias   …………………………………………………110</a:t>
            </a:r>
          </a:p>
          <a:p>
            <a:r>
              <a:rPr lang="es-ES" sz="2800" dirty="0" smtClean="0"/>
              <a:t>	12.- Repositorio remoto: </a:t>
            </a:r>
            <a:r>
              <a:rPr lang="es-ES" sz="2800" dirty="0" err="1" smtClean="0"/>
              <a:t>Github</a:t>
            </a:r>
            <a:r>
              <a:rPr lang="es-ES" sz="2800" dirty="0" smtClean="0"/>
              <a:t>   ……………………….125</a:t>
            </a:r>
          </a:p>
          <a:p>
            <a:r>
              <a:rPr lang="es-ES" sz="2800" dirty="0" smtClean="0"/>
              <a:t>	13.- Clonar repositorio remoto   ………………………….130</a:t>
            </a:r>
          </a:p>
          <a:p>
            <a:r>
              <a:rPr lang="es-ES" sz="2800" dirty="0" smtClean="0"/>
              <a:t>	14.- </a:t>
            </a:r>
            <a:r>
              <a:rPr lang="es-ES" sz="2800" dirty="0" err="1" smtClean="0"/>
              <a:t>Push</a:t>
            </a:r>
            <a:r>
              <a:rPr lang="es-ES" sz="2800" dirty="0" smtClean="0"/>
              <a:t>: Subir a repositorio remoto   ………………..138</a:t>
            </a:r>
          </a:p>
          <a:p>
            <a:r>
              <a:rPr lang="es-ES" sz="2800" dirty="0" smtClean="0"/>
              <a:t>	</a:t>
            </a:r>
            <a:r>
              <a:rPr lang="es-ES" sz="2800" dirty="0" smtClean="0"/>
              <a:t>15.- </a:t>
            </a:r>
            <a:r>
              <a:rPr lang="es-ES" sz="2800" dirty="0" err="1" smtClean="0"/>
              <a:t>Tags</a:t>
            </a:r>
            <a:r>
              <a:rPr lang="es-ES" sz="2800" dirty="0" smtClean="0"/>
              <a:t>   ……………………………………………………………161</a:t>
            </a:r>
          </a:p>
          <a:p>
            <a:r>
              <a:rPr lang="es-ES" sz="2800" dirty="0" smtClean="0"/>
              <a:t>	</a:t>
            </a:r>
            <a:r>
              <a:rPr lang="es-ES" sz="2800" dirty="0" smtClean="0"/>
              <a:t>16.- </a:t>
            </a:r>
            <a:r>
              <a:rPr lang="es-ES" sz="2800" dirty="0" err="1" smtClean="0"/>
              <a:t>Fetch</a:t>
            </a:r>
            <a:r>
              <a:rPr lang="es-ES" sz="2800" dirty="0" smtClean="0"/>
              <a:t> y </a:t>
            </a:r>
            <a:r>
              <a:rPr lang="es-ES" sz="2800" dirty="0" err="1" smtClean="0"/>
              <a:t>pull</a:t>
            </a:r>
            <a:r>
              <a:rPr lang="es-ES" sz="2800" dirty="0" smtClean="0"/>
              <a:t>: Actualizar desde</a:t>
            </a:r>
          </a:p>
          <a:p>
            <a:r>
              <a:rPr lang="es-ES" sz="2800" dirty="0" smtClean="0"/>
              <a:t>	</a:t>
            </a:r>
            <a:r>
              <a:rPr lang="es-ES" sz="2800" dirty="0" smtClean="0"/>
              <a:t>        repositorio remoto     .…………………………………. 179 </a:t>
            </a:r>
            <a:endParaRPr lang="es-MX" sz="2800" dirty="0"/>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779912" y="188640"/>
            <a:ext cx="1656184" cy="1656184"/>
          </a:xfrm>
          <a:prstGeom prst="rect">
            <a:avLst/>
          </a:prstGeom>
          <a:noFill/>
        </p:spPr>
      </p:pic>
      <p:sp>
        <p:nvSpPr>
          <p:cNvPr id="4" name="3 CuadroTexto"/>
          <p:cNvSpPr txBox="1"/>
          <p:nvPr/>
        </p:nvSpPr>
        <p:spPr>
          <a:xfrm>
            <a:off x="-36512" y="2004804"/>
            <a:ext cx="9180512" cy="4016484"/>
          </a:xfrm>
          <a:prstGeom prst="rect">
            <a:avLst/>
          </a:prstGeom>
          <a:noFill/>
        </p:spPr>
        <p:txBody>
          <a:bodyPr wrap="square" rtlCol="0">
            <a:spAutoFit/>
          </a:bodyPr>
          <a:lstStyle/>
          <a:p>
            <a:pPr algn="ctr"/>
            <a:r>
              <a:rPr lang="es-ES" sz="8500" dirty="0" smtClean="0"/>
              <a:t>¿Cómo funciona Git y cómo soluciona el problema?</a:t>
            </a:r>
          </a:p>
        </p:txBody>
      </p:sp>
    </p:spTree>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835696" y="188640"/>
            <a:ext cx="1656184" cy="1656184"/>
          </a:xfrm>
          <a:prstGeom prst="rect">
            <a:avLst/>
          </a:prstGeom>
          <a:noFill/>
        </p:spPr>
      </p:pic>
      <p:pic>
        <p:nvPicPr>
          <p:cNvPr id="12290" name="Picture 2" descr="C:\Users\José\Desktop\u72Nf.gif"/>
          <p:cNvPicPr>
            <a:picLocks noChangeAspect="1" noChangeArrowheads="1"/>
          </p:cNvPicPr>
          <p:nvPr/>
        </p:nvPicPr>
        <p:blipFill>
          <a:blip r:embed="rId3" cstate="print"/>
          <a:srcRect/>
          <a:stretch>
            <a:fillRect/>
          </a:stretch>
        </p:blipFill>
        <p:spPr bwMode="auto">
          <a:xfrm>
            <a:off x="107504" y="2204864"/>
            <a:ext cx="8928992" cy="3898268"/>
          </a:xfrm>
          <a:prstGeom prst="rect">
            <a:avLst/>
          </a:prstGeom>
          <a:noFill/>
        </p:spPr>
      </p:pic>
      <p:sp>
        <p:nvSpPr>
          <p:cNvPr id="5" name="4 Título"/>
          <p:cNvSpPr>
            <a:spLocks noGrp="1"/>
          </p:cNvSpPr>
          <p:nvPr>
            <p:ph type="ctrTitle"/>
          </p:nvPr>
        </p:nvSpPr>
        <p:spPr>
          <a:xfrm>
            <a:off x="976064" y="230783"/>
            <a:ext cx="7772400" cy="1470025"/>
          </a:xfrm>
        </p:spPr>
        <p:txBody>
          <a:bodyPr>
            <a:noAutofit/>
          </a:bodyPr>
          <a:lstStyle/>
          <a:p>
            <a:r>
              <a:rPr lang="es-ES" sz="8000" dirty="0" smtClean="0"/>
              <a:t>1985</a:t>
            </a:r>
            <a:endParaRPr lang="es-MX" sz="8000" dirty="0"/>
          </a:p>
        </p:txBody>
      </p:sp>
    </p:spTree>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835696" y="188640"/>
            <a:ext cx="1656184" cy="1656184"/>
          </a:xfrm>
          <a:prstGeom prst="rect">
            <a:avLst/>
          </a:prstGeom>
          <a:noFill/>
        </p:spPr>
      </p:pic>
      <p:sp>
        <p:nvSpPr>
          <p:cNvPr id="5" name="4 Título"/>
          <p:cNvSpPr>
            <a:spLocks noGrp="1"/>
          </p:cNvSpPr>
          <p:nvPr>
            <p:ph type="ctrTitle"/>
          </p:nvPr>
        </p:nvSpPr>
        <p:spPr>
          <a:xfrm>
            <a:off x="976064" y="230783"/>
            <a:ext cx="7772400" cy="1470025"/>
          </a:xfrm>
        </p:spPr>
        <p:txBody>
          <a:bodyPr>
            <a:noAutofit/>
          </a:bodyPr>
          <a:lstStyle/>
          <a:p>
            <a:r>
              <a:rPr lang="es-ES" sz="8000" dirty="0" smtClean="0"/>
              <a:t>1985</a:t>
            </a:r>
            <a:endParaRPr lang="es-MX" sz="8000" dirty="0"/>
          </a:p>
        </p:txBody>
      </p:sp>
      <p:pic>
        <p:nvPicPr>
          <p:cNvPr id="6" name="Marcador de contenido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71600" y="1916832"/>
            <a:ext cx="7344816" cy="4785607"/>
          </a:xfrm>
          <a:prstGeom prst="rect">
            <a:avLst/>
          </a:prstGeom>
        </p:spPr>
      </p:pic>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95536" y="188640"/>
            <a:ext cx="1656184" cy="1656184"/>
          </a:xfrm>
          <a:prstGeom prst="rect">
            <a:avLst/>
          </a:prstGeom>
          <a:noFill/>
        </p:spPr>
      </p:pic>
      <p:sp>
        <p:nvSpPr>
          <p:cNvPr id="5" name="4 Título"/>
          <p:cNvSpPr>
            <a:spLocks noGrp="1"/>
          </p:cNvSpPr>
          <p:nvPr>
            <p:ph type="ctrTitle"/>
          </p:nvPr>
        </p:nvSpPr>
        <p:spPr>
          <a:xfrm>
            <a:off x="2267744" y="908720"/>
            <a:ext cx="6048672" cy="749945"/>
          </a:xfrm>
        </p:spPr>
        <p:txBody>
          <a:bodyPr>
            <a:noAutofit/>
          </a:bodyPr>
          <a:lstStyle/>
          <a:p>
            <a:r>
              <a:rPr lang="es-ES" sz="4000" dirty="0" smtClean="0"/>
              <a:t/>
            </a:r>
            <a:br>
              <a:rPr lang="es-ES" sz="4000" dirty="0" smtClean="0"/>
            </a:br>
            <a:r>
              <a:rPr lang="es-ES" sz="3200" dirty="0" smtClean="0"/>
              <a:t>Dr. </a:t>
            </a:r>
            <a:r>
              <a:rPr lang="es-ES" sz="3200" dirty="0" err="1" smtClean="0"/>
              <a:t>Emmett</a:t>
            </a:r>
            <a:r>
              <a:rPr lang="es-ES" sz="3200" dirty="0" smtClean="0"/>
              <a:t> Brown, 1985</a:t>
            </a:r>
            <a:r>
              <a:rPr lang="es-ES" sz="4000" dirty="0" smtClean="0"/>
              <a:t> </a:t>
            </a:r>
            <a:br>
              <a:rPr lang="es-ES" sz="4000" dirty="0" smtClean="0"/>
            </a:br>
            <a:endParaRPr lang="es-MX" sz="4000" dirty="0"/>
          </a:p>
        </p:txBody>
      </p:sp>
      <p:sp>
        <p:nvSpPr>
          <p:cNvPr id="7" name="4 Título"/>
          <p:cNvSpPr txBox="1">
            <a:spLocks/>
          </p:cNvSpPr>
          <p:nvPr/>
        </p:nvSpPr>
        <p:spPr>
          <a:xfrm>
            <a:off x="1835696" y="764704"/>
            <a:ext cx="7056784" cy="72008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tx1"/>
                </a:solidFill>
                <a:effectLst/>
                <a:uLnTx/>
                <a:uFillTx/>
                <a:latin typeface="+mj-lt"/>
                <a:ea typeface="+mj-ea"/>
                <a:cs typeface="+mj-cs"/>
              </a:rPr>
              <a:t>LÍNEAS</a:t>
            </a:r>
            <a:r>
              <a:rPr kumimoji="0" lang="es-ES" sz="3600" b="0" i="0" u="none" strike="noStrike" kern="1200" cap="none" spc="0" normalizeH="0" noProof="0" dirty="0" smtClean="0">
                <a:ln>
                  <a:noFill/>
                </a:ln>
                <a:solidFill>
                  <a:schemeClr val="tx1"/>
                </a:solidFill>
                <a:effectLst/>
                <a:uLnTx/>
                <a:uFillTx/>
                <a:latin typeface="+mj-lt"/>
                <a:ea typeface="+mj-ea"/>
                <a:cs typeface="+mj-cs"/>
              </a:rPr>
              <a:t> TEMPORALES PARALELAS</a:t>
            </a:r>
            <a:r>
              <a:rPr kumimoji="0" lang="es-ES" sz="4000" b="0" i="0" u="none" strike="noStrike" kern="1200" cap="none" spc="0" normalizeH="0" baseline="0" noProof="0" dirty="0" smtClean="0">
                <a:ln>
                  <a:noFill/>
                </a:ln>
                <a:solidFill>
                  <a:schemeClr val="tx1"/>
                </a:solidFill>
                <a:effectLst/>
                <a:uLnTx/>
                <a:uFillTx/>
                <a:latin typeface="+mj-lt"/>
                <a:ea typeface="+mj-ea"/>
                <a:cs typeface="+mj-cs"/>
              </a:rPr>
              <a:t/>
            </a:r>
            <a:br>
              <a:rPr kumimoji="0" lang="es-ES" sz="4000" b="0" i="0" u="none" strike="noStrike" kern="1200" cap="none" spc="0" normalizeH="0" baseline="0" noProof="0" dirty="0" smtClean="0">
                <a:ln>
                  <a:noFill/>
                </a:ln>
                <a:solidFill>
                  <a:schemeClr val="tx1"/>
                </a:solidFill>
                <a:effectLst/>
                <a:uLnTx/>
                <a:uFillTx/>
                <a:latin typeface="+mj-lt"/>
                <a:ea typeface="+mj-ea"/>
                <a:cs typeface="+mj-cs"/>
              </a:rPr>
            </a:b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Marcador de contenido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51520" y="1916831"/>
            <a:ext cx="8640960" cy="4700683"/>
          </a:xfrm>
          <a:prstGeom prst="rect">
            <a:avLst/>
          </a:prstGeom>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95536" y="188640"/>
            <a:ext cx="1656184" cy="1656184"/>
          </a:xfrm>
          <a:prstGeom prst="rect">
            <a:avLst/>
          </a:prstGeom>
          <a:noFill/>
        </p:spPr>
      </p:pic>
      <p:sp>
        <p:nvSpPr>
          <p:cNvPr id="5" name="4 Título"/>
          <p:cNvSpPr>
            <a:spLocks noGrp="1"/>
          </p:cNvSpPr>
          <p:nvPr>
            <p:ph type="ctrTitle"/>
          </p:nvPr>
        </p:nvSpPr>
        <p:spPr>
          <a:xfrm>
            <a:off x="2267744" y="908720"/>
            <a:ext cx="6048672" cy="749945"/>
          </a:xfrm>
        </p:spPr>
        <p:txBody>
          <a:bodyPr>
            <a:noAutofit/>
          </a:bodyPr>
          <a:lstStyle/>
          <a:p>
            <a:r>
              <a:rPr lang="es-ES" sz="4000" dirty="0" smtClean="0"/>
              <a:t/>
            </a:r>
            <a:br>
              <a:rPr lang="es-ES" sz="4000" dirty="0" smtClean="0"/>
            </a:br>
            <a:r>
              <a:rPr lang="es-ES" sz="3200" dirty="0" smtClean="0"/>
              <a:t>Dr. </a:t>
            </a:r>
            <a:r>
              <a:rPr lang="es-ES" sz="3200" dirty="0" err="1" smtClean="0"/>
              <a:t>Emmett</a:t>
            </a:r>
            <a:r>
              <a:rPr lang="es-ES" sz="3200" dirty="0" smtClean="0"/>
              <a:t> Brown, 1985</a:t>
            </a:r>
            <a:r>
              <a:rPr lang="es-ES" sz="4000" dirty="0" smtClean="0"/>
              <a:t> </a:t>
            </a:r>
            <a:br>
              <a:rPr lang="es-ES" sz="4000" dirty="0" smtClean="0"/>
            </a:br>
            <a:endParaRPr lang="es-MX" sz="4000" dirty="0"/>
          </a:p>
        </p:txBody>
      </p:sp>
      <p:pic>
        <p:nvPicPr>
          <p:cNvPr id="14339" name="Picture 3" descr="C:\Users\José\Desktop\3702A.jpg"/>
          <p:cNvPicPr>
            <a:picLocks noChangeAspect="1" noChangeArrowheads="1"/>
          </p:cNvPicPr>
          <p:nvPr/>
        </p:nvPicPr>
        <p:blipFill>
          <a:blip r:embed="rId3" cstate="print"/>
          <a:srcRect/>
          <a:stretch>
            <a:fillRect/>
          </a:stretch>
        </p:blipFill>
        <p:spPr bwMode="auto">
          <a:xfrm>
            <a:off x="1232600" y="2064217"/>
            <a:ext cx="7011808" cy="4461127"/>
          </a:xfrm>
          <a:prstGeom prst="rect">
            <a:avLst/>
          </a:prstGeom>
          <a:noFill/>
        </p:spPr>
      </p:pic>
      <p:sp>
        <p:nvSpPr>
          <p:cNvPr id="7" name="4 Título"/>
          <p:cNvSpPr txBox="1">
            <a:spLocks/>
          </p:cNvSpPr>
          <p:nvPr/>
        </p:nvSpPr>
        <p:spPr>
          <a:xfrm>
            <a:off x="1835696" y="764704"/>
            <a:ext cx="7056784" cy="72008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tx1"/>
                </a:solidFill>
                <a:effectLst/>
                <a:uLnTx/>
                <a:uFillTx/>
                <a:latin typeface="+mj-lt"/>
                <a:ea typeface="+mj-ea"/>
                <a:cs typeface="+mj-cs"/>
              </a:rPr>
              <a:t>LÍNEAS</a:t>
            </a:r>
            <a:r>
              <a:rPr kumimoji="0" lang="es-ES" sz="3600" b="0" i="0" u="none" strike="noStrike" kern="1200" cap="none" spc="0" normalizeH="0" noProof="0" dirty="0" smtClean="0">
                <a:ln>
                  <a:noFill/>
                </a:ln>
                <a:solidFill>
                  <a:schemeClr val="tx1"/>
                </a:solidFill>
                <a:effectLst/>
                <a:uLnTx/>
                <a:uFillTx/>
                <a:latin typeface="+mj-lt"/>
                <a:ea typeface="+mj-ea"/>
                <a:cs typeface="+mj-cs"/>
              </a:rPr>
              <a:t> TEMPORALES PARALELAS</a:t>
            </a:r>
            <a:r>
              <a:rPr kumimoji="0" lang="es-ES" sz="4000" b="0" i="0" u="none" strike="noStrike" kern="1200" cap="none" spc="0" normalizeH="0" baseline="0" noProof="0" dirty="0" smtClean="0">
                <a:ln>
                  <a:noFill/>
                </a:ln>
                <a:solidFill>
                  <a:schemeClr val="tx1"/>
                </a:solidFill>
                <a:effectLst/>
                <a:uLnTx/>
                <a:uFillTx/>
                <a:latin typeface="+mj-lt"/>
                <a:ea typeface="+mj-ea"/>
                <a:cs typeface="+mj-cs"/>
              </a:rPr>
              <a:t/>
            </a:r>
            <a:br>
              <a:rPr kumimoji="0" lang="es-ES" sz="4000" b="0" i="0" u="none" strike="noStrike" kern="1200" cap="none" spc="0" normalizeH="0" baseline="0" noProof="0" dirty="0" smtClean="0">
                <a:ln>
                  <a:noFill/>
                </a:ln>
                <a:solidFill>
                  <a:schemeClr val="tx1"/>
                </a:solidFill>
                <a:effectLst/>
                <a:uLnTx/>
                <a:uFillTx/>
                <a:latin typeface="+mj-lt"/>
                <a:ea typeface="+mj-ea"/>
                <a:cs typeface="+mj-cs"/>
              </a:rPr>
            </a:b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95536" y="188640"/>
            <a:ext cx="1656184" cy="1656184"/>
          </a:xfrm>
          <a:prstGeom prst="rect">
            <a:avLst/>
          </a:prstGeom>
          <a:noFill/>
        </p:spPr>
      </p:pic>
      <p:sp>
        <p:nvSpPr>
          <p:cNvPr id="5" name="4 Título"/>
          <p:cNvSpPr>
            <a:spLocks noGrp="1"/>
          </p:cNvSpPr>
          <p:nvPr>
            <p:ph type="ctrTitle"/>
          </p:nvPr>
        </p:nvSpPr>
        <p:spPr>
          <a:xfrm>
            <a:off x="2267744" y="908720"/>
            <a:ext cx="6048672" cy="749945"/>
          </a:xfrm>
        </p:spPr>
        <p:txBody>
          <a:bodyPr>
            <a:noAutofit/>
          </a:bodyPr>
          <a:lstStyle/>
          <a:p>
            <a:r>
              <a:rPr lang="es-ES" sz="4000" dirty="0" smtClean="0"/>
              <a:t/>
            </a:r>
            <a:br>
              <a:rPr lang="es-ES" sz="4000" dirty="0" smtClean="0"/>
            </a:br>
            <a:r>
              <a:rPr lang="es-ES" sz="3200" dirty="0" smtClean="0"/>
              <a:t>Dr. </a:t>
            </a:r>
            <a:r>
              <a:rPr lang="es-ES" sz="3200" dirty="0" err="1" smtClean="0"/>
              <a:t>Emmett</a:t>
            </a:r>
            <a:r>
              <a:rPr lang="es-ES" sz="3200" dirty="0" smtClean="0"/>
              <a:t> Brown, 1985</a:t>
            </a:r>
            <a:r>
              <a:rPr lang="es-ES" sz="4000" dirty="0" smtClean="0"/>
              <a:t> </a:t>
            </a:r>
            <a:br>
              <a:rPr lang="es-ES" sz="4000" dirty="0" smtClean="0"/>
            </a:br>
            <a:endParaRPr lang="es-MX" sz="4000" dirty="0"/>
          </a:p>
        </p:txBody>
      </p:sp>
      <p:sp>
        <p:nvSpPr>
          <p:cNvPr id="7" name="4 Título"/>
          <p:cNvSpPr txBox="1">
            <a:spLocks/>
          </p:cNvSpPr>
          <p:nvPr/>
        </p:nvSpPr>
        <p:spPr>
          <a:xfrm>
            <a:off x="1835696" y="764704"/>
            <a:ext cx="7056784" cy="72008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tx1"/>
                </a:solidFill>
                <a:effectLst/>
                <a:uLnTx/>
                <a:uFillTx/>
                <a:latin typeface="+mj-lt"/>
                <a:ea typeface="+mj-ea"/>
                <a:cs typeface="+mj-cs"/>
              </a:rPr>
              <a:t>LÍNEAS</a:t>
            </a:r>
            <a:r>
              <a:rPr kumimoji="0" lang="es-ES" sz="3600" b="0" i="0" u="none" strike="noStrike" kern="1200" cap="none" spc="0" normalizeH="0" noProof="0" dirty="0" smtClean="0">
                <a:ln>
                  <a:noFill/>
                </a:ln>
                <a:solidFill>
                  <a:schemeClr val="tx1"/>
                </a:solidFill>
                <a:effectLst/>
                <a:uLnTx/>
                <a:uFillTx/>
                <a:latin typeface="+mj-lt"/>
                <a:ea typeface="+mj-ea"/>
                <a:cs typeface="+mj-cs"/>
              </a:rPr>
              <a:t> TEMPORALES PARALELAS</a:t>
            </a:r>
            <a:r>
              <a:rPr kumimoji="0" lang="es-ES" sz="4000" b="0" i="0" u="none" strike="noStrike" kern="1200" cap="none" spc="0" normalizeH="0" baseline="0" noProof="0" dirty="0" smtClean="0">
                <a:ln>
                  <a:noFill/>
                </a:ln>
                <a:solidFill>
                  <a:schemeClr val="tx1"/>
                </a:solidFill>
                <a:effectLst/>
                <a:uLnTx/>
                <a:uFillTx/>
                <a:latin typeface="+mj-lt"/>
                <a:ea typeface="+mj-ea"/>
                <a:cs typeface="+mj-cs"/>
              </a:rPr>
              <a:t/>
            </a:r>
            <a:br>
              <a:rPr kumimoji="0" lang="es-ES" sz="4000" b="0" i="0" u="none" strike="noStrike" kern="1200" cap="none" spc="0" normalizeH="0" baseline="0" noProof="0" dirty="0" smtClean="0">
                <a:ln>
                  <a:noFill/>
                </a:ln>
                <a:solidFill>
                  <a:schemeClr val="tx1"/>
                </a:solidFill>
                <a:effectLst/>
                <a:uLnTx/>
                <a:uFillTx/>
                <a:latin typeface="+mj-lt"/>
                <a:ea typeface="+mj-ea"/>
                <a:cs typeface="+mj-cs"/>
              </a:rPr>
            </a:b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Bionicle-art-красивые-картинки-Epic-1586146.png"/>
          <p:cNvPicPr>
            <a:picLocks noChangeAspect="1" noChangeArrowheads="1"/>
          </p:cNvPicPr>
          <p:nvPr/>
        </p:nvPicPr>
        <p:blipFill>
          <a:blip r:embed="rId3" cstate="print"/>
          <a:srcRect/>
          <a:stretch>
            <a:fillRect/>
          </a:stretch>
        </p:blipFill>
        <p:spPr bwMode="auto">
          <a:xfrm>
            <a:off x="1259632" y="2047169"/>
            <a:ext cx="6984776" cy="4493789"/>
          </a:xfrm>
          <a:prstGeom prst="rect">
            <a:avLst/>
          </a:prstGeom>
          <a:noFill/>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95536" y="188640"/>
            <a:ext cx="1656184" cy="1656184"/>
          </a:xfrm>
          <a:prstGeom prst="rect">
            <a:avLst/>
          </a:prstGeom>
          <a:noFill/>
        </p:spPr>
      </p:pic>
      <p:sp>
        <p:nvSpPr>
          <p:cNvPr id="5" name="4 Título"/>
          <p:cNvSpPr>
            <a:spLocks noGrp="1"/>
          </p:cNvSpPr>
          <p:nvPr>
            <p:ph type="ctrTitle"/>
          </p:nvPr>
        </p:nvSpPr>
        <p:spPr>
          <a:xfrm>
            <a:off x="2267744" y="908720"/>
            <a:ext cx="6048672" cy="749945"/>
          </a:xfrm>
        </p:spPr>
        <p:txBody>
          <a:bodyPr>
            <a:noAutofit/>
          </a:bodyPr>
          <a:lstStyle/>
          <a:p>
            <a:r>
              <a:rPr lang="es-ES" sz="4000" dirty="0" smtClean="0"/>
              <a:t/>
            </a:r>
            <a:br>
              <a:rPr lang="es-ES" sz="4000" dirty="0" smtClean="0"/>
            </a:br>
            <a:r>
              <a:rPr lang="es-ES" sz="3200" dirty="0" smtClean="0"/>
              <a:t>Dr. </a:t>
            </a:r>
            <a:r>
              <a:rPr lang="es-ES" sz="3200" dirty="0" err="1" smtClean="0"/>
              <a:t>Emmett</a:t>
            </a:r>
            <a:r>
              <a:rPr lang="es-ES" sz="3200" dirty="0" smtClean="0"/>
              <a:t> Brown, 1985</a:t>
            </a:r>
            <a:r>
              <a:rPr lang="es-ES" sz="4000" dirty="0" smtClean="0"/>
              <a:t> </a:t>
            </a:r>
            <a:br>
              <a:rPr lang="es-ES" sz="4000" dirty="0" smtClean="0"/>
            </a:br>
            <a:endParaRPr lang="es-MX" sz="4000" dirty="0"/>
          </a:p>
        </p:txBody>
      </p:sp>
      <p:sp>
        <p:nvSpPr>
          <p:cNvPr id="7" name="4 Título"/>
          <p:cNvSpPr txBox="1">
            <a:spLocks/>
          </p:cNvSpPr>
          <p:nvPr/>
        </p:nvSpPr>
        <p:spPr>
          <a:xfrm>
            <a:off x="1835696" y="764704"/>
            <a:ext cx="7056784" cy="72008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tx1"/>
                </a:solidFill>
                <a:effectLst/>
                <a:uLnTx/>
                <a:uFillTx/>
                <a:latin typeface="+mj-lt"/>
                <a:ea typeface="+mj-ea"/>
                <a:cs typeface="+mj-cs"/>
              </a:rPr>
              <a:t>LÍNEAS</a:t>
            </a:r>
            <a:r>
              <a:rPr kumimoji="0" lang="es-ES" sz="3600" b="0" i="0" u="none" strike="noStrike" kern="1200" cap="none" spc="0" normalizeH="0" noProof="0" dirty="0" smtClean="0">
                <a:ln>
                  <a:noFill/>
                </a:ln>
                <a:solidFill>
                  <a:schemeClr val="tx1"/>
                </a:solidFill>
                <a:effectLst/>
                <a:uLnTx/>
                <a:uFillTx/>
                <a:latin typeface="+mj-lt"/>
                <a:ea typeface="+mj-ea"/>
                <a:cs typeface="+mj-cs"/>
              </a:rPr>
              <a:t> TEMPORALES PARALELAS</a:t>
            </a:r>
            <a:r>
              <a:rPr kumimoji="0" lang="es-ES" sz="4000" b="0" i="0" u="none" strike="noStrike" kern="1200" cap="none" spc="0" normalizeH="0" baseline="0" noProof="0" dirty="0" smtClean="0">
                <a:ln>
                  <a:noFill/>
                </a:ln>
                <a:solidFill>
                  <a:schemeClr val="tx1"/>
                </a:solidFill>
                <a:effectLst/>
                <a:uLnTx/>
                <a:uFillTx/>
                <a:latin typeface="+mj-lt"/>
                <a:ea typeface="+mj-ea"/>
                <a:cs typeface="+mj-cs"/>
              </a:rPr>
              <a:t/>
            </a:r>
            <a:br>
              <a:rPr kumimoji="0" lang="es-ES" sz="4000" b="0" i="0" u="none" strike="noStrike" kern="1200" cap="none" spc="0" normalizeH="0" baseline="0" noProof="0" dirty="0" smtClean="0">
                <a:ln>
                  <a:noFill/>
                </a:ln>
                <a:solidFill>
                  <a:schemeClr val="tx1"/>
                </a:solidFill>
                <a:effectLst/>
                <a:uLnTx/>
                <a:uFillTx/>
                <a:latin typeface="+mj-lt"/>
                <a:ea typeface="+mj-ea"/>
                <a:cs typeface="+mj-cs"/>
              </a:rPr>
            </a:b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2" descr="C:\Users\José\Desktop\BTTFII diagram.JPG"/>
          <p:cNvPicPr>
            <a:picLocks noChangeAspect="1" noChangeArrowheads="1"/>
          </p:cNvPicPr>
          <p:nvPr/>
        </p:nvPicPr>
        <p:blipFill>
          <a:blip r:embed="rId3" cstate="print"/>
          <a:srcRect/>
          <a:stretch>
            <a:fillRect/>
          </a:stretch>
        </p:blipFill>
        <p:spPr bwMode="auto">
          <a:xfrm>
            <a:off x="1763688" y="1916832"/>
            <a:ext cx="6096000" cy="4572000"/>
          </a:xfrm>
          <a:prstGeom prst="rect">
            <a:avLst/>
          </a:prstGeom>
          <a:noFill/>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95536" y="188640"/>
            <a:ext cx="1656184" cy="1656184"/>
          </a:xfrm>
          <a:prstGeom prst="rect">
            <a:avLst/>
          </a:prstGeom>
          <a:noFill/>
        </p:spPr>
      </p:pic>
      <p:sp>
        <p:nvSpPr>
          <p:cNvPr id="5" name="4 Título"/>
          <p:cNvSpPr>
            <a:spLocks noGrp="1"/>
          </p:cNvSpPr>
          <p:nvPr>
            <p:ph type="ctrTitle"/>
          </p:nvPr>
        </p:nvSpPr>
        <p:spPr>
          <a:xfrm>
            <a:off x="2267744" y="908720"/>
            <a:ext cx="6048672" cy="749945"/>
          </a:xfrm>
        </p:spPr>
        <p:txBody>
          <a:bodyPr>
            <a:noAutofit/>
          </a:bodyPr>
          <a:lstStyle/>
          <a:p>
            <a:r>
              <a:rPr lang="es-ES" sz="4000" dirty="0" smtClean="0"/>
              <a:t/>
            </a:r>
            <a:br>
              <a:rPr lang="es-ES" sz="4000" dirty="0" smtClean="0"/>
            </a:br>
            <a:r>
              <a:rPr lang="es-ES" sz="3200" dirty="0" smtClean="0"/>
              <a:t>Dr. </a:t>
            </a:r>
            <a:r>
              <a:rPr lang="es-ES" sz="3200" dirty="0" err="1" smtClean="0"/>
              <a:t>Emmett</a:t>
            </a:r>
            <a:r>
              <a:rPr lang="es-ES" sz="3200" dirty="0" smtClean="0"/>
              <a:t> Brown, 1985</a:t>
            </a:r>
            <a:r>
              <a:rPr lang="es-ES" sz="4000" dirty="0" smtClean="0"/>
              <a:t> </a:t>
            </a:r>
            <a:br>
              <a:rPr lang="es-ES" sz="4000" dirty="0" smtClean="0"/>
            </a:br>
            <a:endParaRPr lang="es-MX" sz="4000" dirty="0"/>
          </a:p>
        </p:txBody>
      </p:sp>
      <p:sp>
        <p:nvSpPr>
          <p:cNvPr id="7" name="4 Título"/>
          <p:cNvSpPr txBox="1">
            <a:spLocks/>
          </p:cNvSpPr>
          <p:nvPr/>
        </p:nvSpPr>
        <p:spPr>
          <a:xfrm>
            <a:off x="1835696" y="764704"/>
            <a:ext cx="7056784" cy="72008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tx1"/>
                </a:solidFill>
                <a:effectLst/>
                <a:uLnTx/>
                <a:uFillTx/>
                <a:latin typeface="+mj-lt"/>
                <a:ea typeface="+mj-ea"/>
                <a:cs typeface="+mj-cs"/>
              </a:rPr>
              <a:t>LÍNEAS</a:t>
            </a:r>
            <a:r>
              <a:rPr kumimoji="0" lang="es-ES" sz="3600" b="0" i="0" u="none" strike="noStrike" kern="1200" cap="none" spc="0" normalizeH="0" noProof="0" dirty="0" smtClean="0">
                <a:ln>
                  <a:noFill/>
                </a:ln>
                <a:solidFill>
                  <a:schemeClr val="tx1"/>
                </a:solidFill>
                <a:effectLst/>
                <a:uLnTx/>
                <a:uFillTx/>
                <a:latin typeface="+mj-lt"/>
                <a:ea typeface="+mj-ea"/>
                <a:cs typeface="+mj-cs"/>
              </a:rPr>
              <a:t> TEMPORALES PARALELAS</a:t>
            </a:r>
            <a:r>
              <a:rPr kumimoji="0" lang="es-ES" sz="4000" b="0" i="0" u="none" strike="noStrike" kern="1200" cap="none" spc="0" normalizeH="0" baseline="0" noProof="0" dirty="0" smtClean="0">
                <a:ln>
                  <a:noFill/>
                </a:ln>
                <a:solidFill>
                  <a:schemeClr val="tx1"/>
                </a:solidFill>
                <a:effectLst/>
                <a:uLnTx/>
                <a:uFillTx/>
                <a:latin typeface="+mj-lt"/>
                <a:ea typeface="+mj-ea"/>
                <a:cs typeface="+mj-cs"/>
              </a:rPr>
              <a:t/>
            </a:r>
            <a:br>
              <a:rPr kumimoji="0" lang="es-ES" sz="4000" b="0" i="0" u="none" strike="noStrike" kern="1200" cap="none" spc="0" normalizeH="0" baseline="0" noProof="0" dirty="0" smtClean="0">
                <a:ln>
                  <a:noFill/>
                </a:ln>
                <a:solidFill>
                  <a:schemeClr val="tx1"/>
                </a:solidFill>
                <a:effectLst/>
                <a:uLnTx/>
                <a:uFillTx/>
                <a:latin typeface="+mj-lt"/>
                <a:ea typeface="+mj-ea"/>
                <a:cs typeface="+mj-cs"/>
              </a:rPr>
            </a:b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15362" name="Picture 2" descr="C:\Users\José\Desktop\27512e0dee0a4413c53adc739ecdb9bf42d4b4a5.jpg"/>
          <p:cNvPicPr>
            <a:picLocks noChangeAspect="1" noChangeArrowheads="1"/>
          </p:cNvPicPr>
          <p:nvPr/>
        </p:nvPicPr>
        <p:blipFill>
          <a:blip r:embed="rId3" cstate="print"/>
          <a:srcRect/>
          <a:stretch>
            <a:fillRect/>
          </a:stretch>
        </p:blipFill>
        <p:spPr bwMode="auto">
          <a:xfrm>
            <a:off x="1403648" y="1985421"/>
            <a:ext cx="6840760" cy="4611931"/>
          </a:xfrm>
          <a:prstGeom prst="rect">
            <a:avLst/>
          </a:prstGeom>
          <a:noFill/>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95536" y="188640"/>
            <a:ext cx="1656184" cy="1656184"/>
          </a:xfrm>
          <a:prstGeom prst="rect">
            <a:avLst/>
          </a:prstGeom>
          <a:noFill/>
        </p:spPr>
      </p:pic>
      <p:sp>
        <p:nvSpPr>
          <p:cNvPr id="5" name="4 Título"/>
          <p:cNvSpPr>
            <a:spLocks noGrp="1"/>
          </p:cNvSpPr>
          <p:nvPr>
            <p:ph type="ctrTitle"/>
          </p:nvPr>
        </p:nvSpPr>
        <p:spPr>
          <a:xfrm>
            <a:off x="2267744" y="908720"/>
            <a:ext cx="6048672" cy="749945"/>
          </a:xfrm>
        </p:spPr>
        <p:txBody>
          <a:bodyPr>
            <a:noAutofit/>
          </a:bodyPr>
          <a:lstStyle/>
          <a:p>
            <a:r>
              <a:rPr lang="es-ES" sz="4000" dirty="0" smtClean="0"/>
              <a:t/>
            </a:r>
            <a:br>
              <a:rPr lang="es-ES" sz="4000" dirty="0" smtClean="0"/>
            </a:br>
            <a:r>
              <a:rPr lang="es-ES" sz="3200" dirty="0" smtClean="0"/>
              <a:t>Dr. </a:t>
            </a:r>
            <a:r>
              <a:rPr lang="es-ES" sz="3200" dirty="0" err="1" smtClean="0"/>
              <a:t>Emmett</a:t>
            </a:r>
            <a:r>
              <a:rPr lang="es-ES" sz="3200" dirty="0" smtClean="0"/>
              <a:t> Brown, 1985</a:t>
            </a:r>
            <a:r>
              <a:rPr lang="es-ES" sz="4000" dirty="0" smtClean="0"/>
              <a:t> </a:t>
            </a:r>
            <a:br>
              <a:rPr lang="es-ES" sz="4000" dirty="0" smtClean="0"/>
            </a:br>
            <a:endParaRPr lang="es-MX" sz="4000" dirty="0"/>
          </a:p>
        </p:txBody>
      </p:sp>
      <p:sp>
        <p:nvSpPr>
          <p:cNvPr id="7" name="4 Título"/>
          <p:cNvSpPr txBox="1">
            <a:spLocks/>
          </p:cNvSpPr>
          <p:nvPr/>
        </p:nvSpPr>
        <p:spPr>
          <a:xfrm>
            <a:off x="1835696" y="764704"/>
            <a:ext cx="7056784" cy="72008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tx1"/>
                </a:solidFill>
                <a:effectLst/>
                <a:uLnTx/>
                <a:uFillTx/>
                <a:latin typeface="+mj-lt"/>
                <a:ea typeface="+mj-ea"/>
                <a:cs typeface="+mj-cs"/>
              </a:rPr>
              <a:t>LÍNEAS</a:t>
            </a:r>
            <a:r>
              <a:rPr kumimoji="0" lang="es-ES" sz="3600" b="0" i="0" u="none" strike="noStrike" kern="1200" cap="none" spc="0" normalizeH="0" noProof="0" dirty="0" smtClean="0">
                <a:ln>
                  <a:noFill/>
                </a:ln>
                <a:solidFill>
                  <a:schemeClr val="tx1"/>
                </a:solidFill>
                <a:effectLst/>
                <a:uLnTx/>
                <a:uFillTx/>
                <a:latin typeface="+mj-lt"/>
                <a:ea typeface="+mj-ea"/>
                <a:cs typeface="+mj-cs"/>
              </a:rPr>
              <a:t> TEMPORALES PARALELAS</a:t>
            </a:r>
            <a:r>
              <a:rPr kumimoji="0" lang="es-ES" sz="4000" b="0" i="0" u="none" strike="noStrike" kern="1200" cap="none" spc="0" normalizeH="0" baseline="0" noProof="0" dirty="0" smtClean="0">
                <a:ln>
                  <a:noFill/>
                </a:ln>
                <a:solidFill>
                  <a:schemeClr val="tx1"/>
                </a:solidFill>
                <a:effectLst/>
                <a:uLnTx/>
                <a:uFillTx/>
                <a:latin typeface="+mj-lt"/>
                <a:ea typeface="+mj-ea"/>
                <a:cs typeface="+mj-cs"/>
              </a:rPr>
              <a:t/>
            </a:r>
            <a:br>
              <a:rPr kumimoji="0" lang="es-ES" sz="4000" b="0" i="0" u="none" strike="noStrike" kern="1200" cap="none" spc="0" normalizeH="0" baseline="0" noProof="0" dirty="0" smtClean="0">
                <a:ln>
                  <a:noFill/>
                </a:ln>
                <a:solidFill>
                  <a:schemeClr val="tx1"/>
                </a:solidFill>
                <a:effectLst/>
                <a:uLnTx/>
                <a:uFillTx/>
                <a:latin typeface="+mj-lt"/>
                <a:ea typeface="+mj-ea"/>
                <a:cs typeface="+mj-cs"/>
              </a:rPr>
            </a:br>
            <a:endParaRPr kumimoji="0" lang="es-MX" sz="4000" b="0" i="0" u="none" strike="noStrike" kern="1200" cap="none" spc="0" normalizeH="0" baseline="0" noProof="0" dirty="0">
              <a:ln>
                <a:noFill/>
              </a:ln>
              <a:solidFill>
                <a:schemeClr val="tx1"/>
              </a:solidFill>
              <a:effectLst/>
              <a:uLnTx/>
              <a:uFillTx/>
              <a:latin typeface="+mj-lt"/>
              <a:ea typeface="+mj-ea"/>
              <a:cs typeface="+mj-cs"/>
            </a:endParaRPr>
          </a:p>
        </p:txBody>
      </p:sp>
      <p:pic>
        <p:nvPicPr>
          <p:cNvPr id="16386" name="Picture 2" descr="C:\Users\José\Desktop\back-to-the-future.png"/>
          <p:cNvPicPr>
            <a:picLocks noChangeAspect="1" noChangeArrowheads="1"/>
          </p:cNvPicPr>
          <p:nvPr/>
        </p:nvPicPr>
        <p:blipFill>
          <a:blip r:embed="rId3" cstate="print"/>
          <a:srcRect/>
          <a:stretch>
            <a:fillRect/>
          </a:stretch>
        </p:blipFill>
        <p:spPr bwMode="auto">
          <a:xfrm>
            <a:off x="539552" y="1977471"/>
            <a:ext cx="8064896" cy="4547873"/>
          </a:xfrm>
          <a:prstGeom prst="rect">
            <a:avLst/>
          </a:prstGeom>
          <a:noFill/>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sp>
        <p:nvSpPr>
          <p:cNvPr id="4" name="3 Título"/>
          <p:cNvSpPr>
            <a:spLocks noGrp="1"/>
          </p:cNvSpPr>
          <p:nvPr>
            <p:ph type="ctrTitle"/>
          </p:nvPr>
        </p:nvSpPr>
        <p:spPr>
          <a:xfrm>
            <a:off x="760040" y="1340768"/>
            <a:ext cx="7772400" cy="1470025"/>
          </a:xfrm>
        </p:spPr>
        <p:txBody>
          <a:bodyPr/>
          <a:lstStyle/>
          <a:p>
            <a:r>
              <a:rPr lang="es-ES" dirty="0" smtClean="0"/>
              <a:t>Características principales.</a:t>
            </a:r>
            <a:endParaRPr lang="es-MX" dirty="0"/>
          </a:p>
        </p:txBody>
      </p:sp>
      <p:pic>
        <p:nvPicPr>
          <p:cNvPr id="12" name="Imagen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483768" y="2420888"/>
            <a:ext cx="4392488" cy="4392488"/>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sé\Desktop\Git.png"/>
          <p:cNvPicPr>
            <a:picLocks noChangeAspect="1" noChangeArrowheads="1"/>
          </p:cNvPicPr>
          <p:nvPr/>
        </p:nvPicPr>
        <p:blipFill>
          <a:blip r:embed="rId2" cstate="print"/>
          <a:srcRect/>
          <a:stretch>
            <a:fillRect/>
          </a:stretch>
        </p:blipFill>
        <p:spPr bwMode="auto">
          <a:xfrm>
            <a:off x="3779912" y="44624"/>
            <a:ext cx="1728192" cy="721663"/>
          </a:xfrm>
          <a:prstGeom prst="rect">
            <a:avLst/>
          </a:prstGeom>
          <a:noFill/>
        </p:spPr>
      </p:pic>
      <p:sp>
        <p:nvSpPr>
          <p:cNvPr id="3" name="2 CuadroTexto"/>
          <p:cNvSpPr txBox="1"/>
          <p:nvPr/>
        </p:nvSpPr>
        <p:spPr>
          <a:xfrm>
            <a:off x="0" y="476672"/>
            <a:ext cx="9144000" cy="923330"/>
          </a:xfrm>
          <a:prstGeom prst="rect">
            <a:avLst/>
          </a:prstGeom>
          <a:noFill/>
        </p:spPr>
        <p:txBody>
          <a:bodyPr wrap="square" rtlCol="0">
            <a:spAutoFit/>
          </a:bodyPr>
          <a:lstStyle/>
          <a:p>
            <a:r>
              <a:rPr lang="es-ES" sz="5400" dirty="0" smtClean="0"/>
              <a:t>Contenido:</a:t>
            </a:r>
            <a:endParaRPr lang="es-MX" sz="5400" dirty="0"/>
          </a:p>
        </p:txBody>
      </p:sp>
      <p:sp>
        <p:nvSpPr>
          <p:cNvPr id="5" name="4 CuadroTexto"/>
          <p:cNvSpPr txBox="1"/>
          <p:nvPr/>
        </p:nvSpPr>
        <p:spPr>
          <a:xfrm>
            <a:off x="107504" y="1268760"/>
            <a:ext cx="9144000" cy="4647426"/>
          </a:xfrm>
          <a:prstGeom prst="rect">
            <a:avLst/>
          </a:prstGeom>
          <a:noFill/>
        </p:spPr>
        <p:txBody>
          <a:bodyPr wrap="square" rtlCol="0">
            <a:spAutoFit/>
          </a:bodyPr>
          <a:lstStyle/>
          <a:p>
            <a:r>
              <a:rPr lang="es-ES" sz="3600" dirty="0" smtClean="0"/>
              <a:t>*</a:t>
            </a:r>
            <a:r>
              <a:rPr lang="es-ES" sz="3600" dirty="0" err="1" smtClean="0"/>
              <a:t>Github</a:t>
            </a:r>
            <a:r>
              <a:rPr lang="es-ES" sz="3600" dirty="0" smtClean="0"/>
              <a:t>:   ………………………………………….204</a:t>
            </a:r>
          </a:p>
          <a:p>
            <a:pPr lvl="1"/>
            <a:r>
              <a:rPr lang="es-ES" sz="3600" dirty="0" smtClean="0"/>
              <a:t>	</a:t>
            </a:r>
            <a:r>
              <a:rPr lang="es-ES" sz="2800" dirty="0" smtClean="0"/>
              <a:t>1.- </a:t>
            </a:r>
            <a:r>
              <a:rPr lang="es-ES" sz="2800" dirty="0" err="1" smtClean="0"/>
              <a:t>Pull</a:t>
            </a:r>
            <a:r>
              <a:rPr lang="es-ES" sz="2800" dirty="0" smtClean="0"/>
              <a:t> </a:t>
            </a:r>
            <a:r>
              <a:rPr lang="es-ES" sz="2800" dirty="0" err="1" smtClean="0"/>
              <a:t>Request</a:t>
            </a:r>
            <a:r>
              <a:rPr lang="es-ES" sz="2800" dirty="0" smtClean="0"/>
              <a:t> y </a:t>
            </a:r>
            <a:r>
              <a:rPr lang="es-ES" sz="2800" dirty="0" err="1" smtClean="0"/>
              <a:t>Fork</a:t>
            </a:r>
            <a:r>
              <a:rPr lang="es-ES" sz="2800" dirty="0" smtClean="0"/>
              <a:t>   ……………………………206</a:t>
            </a:r>
          </a:p>
          <a:p>
            <a:pPr lvl="1"/>
            <a:r>
              <a:rPr lang="es-ES" sz="2800" dirty="0" smtClean="0"/>
              <a:t>	</a:t>
            </a:r>
            <a:r>
              <a:rPr lang="es-ES" sz="2800" dirty="0" smtClean="0"/>
              <a:t>2.- Gráficas     …………………………………………..229   </a:t>
            </a:r>
          </a:p>
          <a:p>
            <a:pPr lvl="1"/>
            <a:r>
              <a:rPr lang="es-ES" sz="2800" dirty="0" smtClean="0"/>
              <a:t>	</a:t>
            </a:r>
            <a:r>
              <a:rPr lang="es-ES" sz="2800" dirty="0" smtClean="0"/>
              <a:t>3.- </a:t>
            </a:r>
            <a:r>
              <a:rPr lang="es-ES" sz="2800" dirty="0" err="1" smtClean="0"/>
              <a:t>Issues</a:t>
            </a:r>
            <a:r>
              <a:rPr lang="es-ES" sz="2800" dirty="0" smtClean="0"/>
              <a:t>     ……………………………………………..238</a:t>
            </a:r>
          </a:p>
          <a:p>
            <a:pPr lvl="1"/>
            <a:r>
              <a:rPr lang="es-ES" sz="2800" dirty="0" smtClean="0"/>
              <a:t>	</a:t>
            </a:r>
            <a:r>
              <a:rPr lang="es-ES" sz="2800" dirty="0" smtClean="0"/>
              <a:t>4.- </a:t>
            </a:r>
            <a:r>
              <a:rPr lang="es-ES" sz="2800" dirty="0" err="1" smtClean="0"/>
              <a:t>Milestone</a:t>
            </a:r>
            <a:r>
              <a:rPr lang="es-ES" sz="2800" dirty="0" smtClean="0"/>
              <a:t>     ……………………………………….246</a:t>
            </a:r>
          </a:p>
          <a:p>
            <a:pPr lvl="1"/>
            <a:r>
              <a:rPr lang="es-ES" sz="2800" dirty="0" smtClean="0"/>
              <a:t>	</a:t>
            </a:r>
            <a:r>
              <a:rPr lang="es-ES" sz="2800" dirty="0" smtClean="0"/>
              <a:t>5.- </a:t>
            </a:r>
            <a:r>
              <a:rPr lang="es-ES" sz="2800" dirty="0" err="1" smtClean="0"/>
              <a:t>Labels</a:t>
            </a:r>
            <a:r>
              <a:rPr lang="es-ES" sz="2800" dirty="0" smtClean="0"/>
              <a:t>     ……………………………………………. 254</a:t>
            </a:r>
          </a:p>
          <a:p>
            <a:pPr lvl="1"/>
            <a:r>
              <a:rPr lang="es-ES" sz="2800" dirty="0" smtClean="0"/>
              <a:t>	</a:t>
            </a:r>
            <a:r>
              <a:rPr lang="es-ES" sz="2800" dirty="0" smtClean="0"/>
              <a:t>6.- Organizaciones     ……………………………….265</a:t>
            </a:r>
          </a:p>
          <a:p>
            <a:pPr lvl="1"/>
            <a:r>
              <a:rPr lang="es-ES" sz="2800" dirty="0" smtClean="0"/>
              <a:t>	</a:t>
            </a:r>
            <a:r>
              <a:rPr lang="es-ES" sz="2800" dirty="0" smtClean="0"/>
              <a:t>7.- Páginas Web     …………………………………..294</a:t>
            </a:r>
          </a:p>
          <a:p>
            <a:pPr lvl="1"/>
            <a:endParaRPr lang="es-ES" sz="2800" dirty="0" smtClean="0"/>
          </a:p>
          <a:p>
            <a:pPr lvl="1"/>
            <a:endParaRPr lang="es-MX" sz="2800" dirty="0"/>
          </a:p>
        </p:txBody>
      </p:sp>
      <p:sp>
        <p:nvSpPr>
          <p:cNvPr id="6" name="5 CuadroTexto"/>
          <p:cNvSpPr txBox="1"/>
          <p:nvPr/>
        </p:nvSpPr>
        <p:spPr>
          <a:xfrm>
            <a:off x="107504" y="5373216"/>
            <a:ext cx="9144000" cy="646331"/>
          </a:xfrm>
          <a:prstGeom prst="rect">
            <a:avLst/>
          </a:prstGeom>
          <a:noFill/>
        </p:spPr>
        <p:txBody>
          <a:bodyPr wrap="square" rtlCol="0">
            <a:spAutoFit/>
          </a:bodyPr>
          <a:lstStyle/>
          <a:p>
            <a:r>
              <a:rPr lang="es-ES" sz="3600" dirty="0" smtClean="0"/>
              <a:t>*Contacto:  ……………………………………….308</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sp>
        <p:nvSpPr>
          <p:cNvPr id="4" name="3 Título"/>
          <p:cNvSpPr>
            <a:spLocks noGrp="1"/>
          </p:cNvSpPr>
          <p:nvPr>
            <p:ph type="ctrTitle"/>
          </p:nvPr>
        </p:nvSpPr>
        <p:spPr>
          <a:xfrm>
            <a:off x="760040" y="1988840"/>
            <a:ext cx="7772400" cy="1470025"/>
          </a:xfrm>
        </p:spPr>
        <p:txBody>
          <a:bodyPr/>
          <a:lstStyle/>
          <a:p>
            <a:r>
              <a:rPr lang="es-ES" dirty="0" smtClean="0"/>
              <a:t>Características principales.</a:t>
            </a:r>
            <a:endParaRPr lang="es-MX" dirty="0"/>
          </a:p>
        </p:txBody>
      </p:sp>
      <p:sp>
        <p:nvSpPr>
          <p:cNvPr id="5" name="4 Subtítulo"/>
          <p:cNvSpPr>
            <a:spLocks noGrp="1"/>
          </p:cNvSpPr>
          <p:nvPr>
            <p:ph type="subTitle" idx="1"/>
          </p:nvPr>
        </p:nvSpPr>
        <p:spPr>
          <a:xfrm>
            <a:off x="1115616" y="3501008"/>
            <a:ext cx="7304856" cy="576064"/>
          </a:xfrm>
        </p:spPr>
        <p:txBody>
          <a:bodyPr>
            <a:normAutofit lnSpcReduction="10000"/>
          </a:bodyPr>
          <a:lstStyle/>
          <a:p>
            <a:pPr algn="l"/>
            <a:r>
              <a:rPr lang="es-ES" dirty="0" smtClean="0">
                <a:solidFill>
                  <a:schemeClr val="tx1"/>
                </a:solidFill>
              </a:rPr>
              <a:t>1.-Viajar en el tiempo</a:t>
            </a:r>
          </a:p>
        </p:txBody>
      </p:sp>
      <p:sp>
        <p:nvSpPr>
          <p:cNvPr id="8" name="4 Subtítulo"/>
          <p:cNvSpPr txBox="1">
            <a:spLocks/>
          </p:cNvSpPr>
          <p:nvPr/>
        </p:nvSpPr>
        <p:spPr>
          <a:xfrm>
            <a:off x="1115616" y="5589240"/>
            <a:ext cx="7304856" cy="72008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sz="3200" noProof="0" dirty="0" smtClean="0"/>
              <a:t>3</a:t>
            </a:r>
            <a:r>
              <a:rPr kumimoji="0" lang="es-ES" sz="3200" b="0" i="0" u="none" strike="noStrike" kern="1200" cap="none" spc="0" normalizeH="0" baseline="0" noProof="0" dirty="0" smtClean="0">
                <a:ln>
                  <a:noFill/>
                </a:ln>
                <a:solidFill>
                  <a:schemeClr val="tx1"/>
                </a:solidFill>
                <a:effectLst/>
                <a:uLnTx/>
                <a:uFillTx/>
                <a:latin typeface="+mn-lt"/>
                <a:ea typeface="+mn-ea"/>
                <a:cs typeface="+mn-cs"/>
              </a:rPr>
              <a:t>.- Fusionar</a:t>
            </a:r>
            <a:r>
              <a:rPr kumimoji="0" lang="es-ES" sz="3200" b="0" i="0" u="none" strike="noStrike" kern="1200" cap="none" spc="0" normalizeH="0" noProof="0" dirty="0" smtClean="0">
                <a:ln>
                  <a:noFill/>
                </a:ln>
                <a:solidFill>
                  <a:schemeClr val="tx1"/>
                </a:solidFill>
                <a:effectLst/>
                <a:uLnTx/>
                <a:uFillTx/>
                <a:latin typeface="+mn-lt"/>
                <a:ea typeface="+mn-ea"/>
                <a:cs typeface="+mn-cs"/>
              </a:rPr>
              <a:t> las ramificaciones.</a:t>
            </a:r>
            <a:endParaRPr kumimoji="0" lang="es-MX"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2" descr="C:\Users\José\Desktop\doctocat-brown.jpg"/>
          <p:cNvPicPr>
            <a:picLocks noChangeAspect="1" noChangeArrowheads="1"/>
          </p:cNvPicPr>
          <p:nvPr/>
        </p:nvPicPr>
        <p:blipFill>
          <a:blip r:embed="rId3" cstate="print"/>
          <a:srcRect/>
          <a:stretch>
            <a:fillRect/>
          </a:stretch>
        </p:blipFill>
        <p:spPr bwMode="auto">
          <a:xfrm>
            <a:off x="323528" y="188640"/>
            <a:ext cx="1944216" cy="1944216"/>
          </a:xfrm>
          <a:prstGeom prst="rect">
            <a:avLst/>
          </a:prstGeom>
          <a:noFill/>
        </p:spPr>
      </p:pic>
      <p:sp>
        <p:nvSpPr>
          <p:cNvPr id="11" name="10 Rectángulo"/>
          <p:cNvSpPr/>
          <p:nvPr/>
        </p:nvSpPr>
        <p:spPr>
          <a:xfrm>
            <a:off x="1115616" y="4295998"/>
            <a:ext cx="7344816" cy="1077218"/>
          </a:xfrm>
          <a:prstGeom prst="rect">
            <a:avLst/>
          </a:prstGeom>
        </p:spPr>
        <p:txBody>
          <a:bodyPr wrap="square">
            <a:spAutoFit/>
          </a:bodyPr>
          <a:lstStyle/>
          <a:p>
            <a:r>
              <a:rPr lang="es-ES" sz="3200" dirty="0" smtClean="0"/>
              <a:t>2.- Crear ramificaciones, líneas paralelas de tiempo.</a:t>
            </a:r>
            <a:endParaRPr lang="es-MX"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pic>
        <p:nvPicPr>
          <p:cNvPr id="12290" name="Picture 2" descr="C:\Users\José\Desktop\u72Nf.gif"/>
          <p:cNvPicPr>
            <a:picLocks noChangeAspect="1" noChangeArrowheads="1"/>
          </p:cNvPicPr>
          <p:nvPr/>
        </p:nvPicPr>
        <p:blipFill>
          <a:blip r:embed="rId3" cstate="print"/>
          <a:srcRect/>
          <a:stretch>
            <a:fillRect/>
          </a:stretch>
        </p:blipFill>
        <p:spPr bwMode="auto">
          <a:xfrm>
            <a:off x="107504" y="2411052"/>
            <a:ext cx="8928992" cy="3898268"/>
          </a:xfrm>
          <a:prstGeom prst="rect">
            <a:avLst/>
          </a:prstGeom>
          <a:noFill/>
        </p:spPr>
      </p:pic>
      <p:pic>
        <p:nvPicPr>
          <p:cNvPr id="9" name="Picture 2" descr="C:\Users\José\Desktop\doctocat-brown.jpg"/>
          <p:cNvPicPr>
            <a:picLocks noChangeAspect="1" noChangeArrowheads="1"/>
          </p:cNvPicPr>
          <p:nvPr/>
        </p:nvPicPr>
        <p:blipFill>
          <a:blip r:embed="rId4" cstate="print"/>
          <a:srcRect/>
          <a:stretch>
            <a:fillRect/>
          </a:stretch>
        </p:blipFill>
        <p:spPr bwMode="auto">
          <a:xfrm>
            <a:off x="323528" y="188640"/>
            <a:ext cx="1944216" cy="1944216"/>
          </a:xfrm>
          <a:prstGeom prst="rect">
            <a:avLst/>
          </a:prstGeom>
          <a:noFill/>
        </p:spPr>
      </p:pic>
      <p:sp>
        <p:nvSpPr>
          <p:cNvPr id="12" name="11 Flecha derecha"/>
          <p:cNvSpPr/>
          <p:nvPr/>
        </p:nvSpPr>
        <p:spPr>
          <a:xfrm rot="19922637">
            <a:off x="5151250" y="4920391"/>
            <a:ext cx="3055709" cy="467015"/>
          </a:xfrm>
          <a:prstGeom prst="rightArrow">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13" name="12 Anillo"/>
          <p:cNvSpPr/>
          <p:nvPr/>
        </p:nvSpPr>
        <p:spPr>
          <a:xfrm>
            <a:off x="7956376" y="4005064"/>
            <a:ext cx="432048" cy="432048"/>
          </a:xfrm>
          <a:prstGeom prst="donut">
            <a:avLst>
              <a:gd name="adj" fmla="val 20788"/>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solidFill>
                <a:schemeClr val="tx1"/>
              </a:solidFill>
            </a:endParaRPr>
          </a:p>
        </p:txBody>
      </p:sp>
      <p:sp>
        <p:nvSpPr>
          <p:cNvPr id="14" name="13 Flecha a la derecha con muesca"/>
          <p:cNvSpPr/>
          <p:nvPr/>
        </p:nvSpPr>
        <p:spPr>
          <a:xfrm>
            <a:off x="8460432" y="4077072"/>
            <a:ext cx="504056" cy="360040"/>
          </a:xfrm>
          <a:prstGeom prst="notchedRightArrow">
            <a:avLst/>
          </a:prstGeom>
          <a:solidFill>
            <a:srgbClr val="EB3C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pic>
        <p:nvPicPr>
          <p:cNvPr id="9" name="Picture 2" descr="C:\Users\José\Desktop\doctocat-brown.jpg"/>
          <p:cNvPicPr>
            <a:picLocks noChangeAspect="1" noChangeArrowheads="1"/>
          </p:cNvPicPr>
          <p:nvPr/>
        </p:nvPicPr>
        <p:blipFill>
          <a:blip r:embed="rId3" cstate="print"/>
          <a:srcRect/>
          <a:stretch>
            <a:fillRect/>
          </a:stretch>
        </p:blipFill>
        <p:spPr bwMode="auto">
          <a:xfrm>
            <a:off x="323528" y="188640"/>
            <a:ext cx="1944216" cy="1944216"/>
          </a:xfrm>
          <a:prstGeom prst="rect">
            <a:avLst/>
          </a:prstGeom>
          <a:noFill/>
        </p:spPr>
      </p:pic>
      <p:pic>
        <p:nvPicPr>
          <p:cNvPr id="16" name="Picture 3" descr="C:\Users\José\Desktop\branches.png"/>
          <p:cNvPicPr>
            <a:picLocks noChangeAspect="1" noChangeArrowheads="1"/>
          </p:cNvPicPr>
          <p:nvPr/>
        </p:nvPicPr>
        <p:blipFill>
          <a:blip r:embed="rId4" cstate="print"/>
          <a:srcRect/>
          <a:stretch>
            <a:fillRect/>
          </a:stretch>
        </p:blipFill>
        <p:spPr bwMode="auto">
          <a:xfrm>
            <a:off x="179512" y="2852935"/>
            <a:ext cx="8824021" cy="3137429"/>
          </a:xfrm>
          <a:prstGeom prst="rect">
            <a:avLst/>
          </a:prstGeom>
          <a:noFill/>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pic>
        <p:nvPicPr>
          <p:cNvPr id="15" name="Picture 2" descr="C:\Users\José\Desktop\Docgasp.jpg"/>
          <p:cNvPicPr>
            <a:picLocks noChangeAspect="1" noChangeArrowheads="1"/>
          </p:cNvPicPr>
          <p:nvPr/>
        </p:nvPicPr>
        <p:blipFill>
          <a:blip r:embed="rId3" cstate="print"/>
          <a:srcRect/>
          <a:stretch>
            <a:fillRect/>
          </a:stretch>
        </p:blipFill>
        <p:spPr bwMode="auto">
          <a:xfrm>
            <a:off x="323528" y="2060848"/>
            <a:ext cx="8496944" cy="4574332"/>
          </a:xfrm>
          <a:prstGeom prst="rect">
            <a:avLst/>
          </a:prstGeom>
          <a:noFill/>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pic>
        <p:nvPicPr>
          <p:cNvPr id="7" name="Picture 2" descr="C:\Users\José\Desktop\branching-illustration@2x.png"/>
          <p:cNvPicPr>
            <a:picLocks noChangeAspect="1" noChangeArrowheads="1"/>
          </p:cNvPicPr>
          <p:nvPr/>
        </p:nvPicPr>
        <p:blipFill>
          <a:blip r:embed="rId3" cstate="print"/>
          <a:srcRect/>
          <a:stretch>
            <a:fillRect/>
          </a:stretch>
        </p:blipFill>
        <p:spPr bwMode="auto">
          <a:xfrm>
            <a:off x="905965" y="1455762"/>
            <a:ext cx="7410451" cy="4781550"/>
          </a:xfrm>
          <a:prstGeom prst="rect">
            <a:avLst/>
          </a:prstGeom>
          <a:noFill/>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pic>
        <p:nvPicPr>
          <p:cNvPr id="18434" name="Picture 2" descr="C:\Users\José\Desktop\d004e67ee5c6b0fa4ffec2c456eb9.png"/>
          <p:cNvPicPr>
            <a:picLocks noChangeAspect="1" noChangeArrowheads="1"/>
          </p:cNvPicPr>
          <p:nvPr/>
        </p:nvPicPr>
        <p:blipFill>
          <a:blip r:embed="rId3" cstate="print"/>
          <a:srcRect/>
          <a:stretch>
            <a:fillRect/>
          </a:stretch>
        </p:blipFill>
        <p:spPr bwMode="auto">
          <a:xfrm>
            <a:off x="1043608" y="2132856"/>
            <a:ext cx="7416824" cy="4203672"/>
          </a:xfrm>
          <a:prstGeom prst="rect">
            <a:avLst/>
          </a:prstGeom>
          <a:noFill/>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2.- INSTALACIÓN </a:t>
            </a:r>
            <a:endParaRPr lang="es-MX" dirty="0"/>
          </a:p>
        </p:txBody>
      </p:sp>
    </p:spTree>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827584" y="-27384"/>
            <a:ext cx="7772400" cy="1470025"/>
          </a:xfrm>
        </p:spPr>
        <p:txBody>
          <a:bodyPr>
            <a:normAutofit/>
          </a:bodyPr>
          <a:lstStyle/>
          <a:p>
            <a:r>
              <a:rPr lang="es-ES" sz="6000" dirty="0" smtClean="0"/>
              <a:t>Descargar Git</a:t>
            </a:r>
            <a:endParaRPr lang="es-MX" sz="6000" dirty="0"/>
          </a:p>
        </p:txBody>
      </p:sp>
      <p:sp>
        <p:nvSpPr>
          <p:cNvPr id="4" name="5 Título"/>
          <p:cNvSpPr txBox="1">
            <a:spLocks/>
          </p:cNvSpPr>
          <p:nvPr/>
        </p:nvSpPr>
        <p:spPr>
          <a:xfrm>
            <a:off x="1547664" y="1052736"/>
            <a:ext cx="6192688" cy="1152128"/>
          </a:xfrm>
          <a:prstGeom prst="rect">
            <a:avLst/>
          </a:prstGeom>
        </p:spPr>
        <p:txBody>
          <a:bodyPr vert="horz" lIns="91440" tIns="45720" rIns="91440" bIns="45720" rtlCol="0" anchor="ctr">
            <a:normAutofit/>
          </a:bodyPr>
          <a:lstStyle/>
          <a:p>
            <a:pPr lvl="0" algn="ctr">
              <a:spcBef>
                <a:spcPct val="0"/>
              </a:spcBef>
            </a:pPr>
            <a:r>
              <a:rPr lang="es-ES" sz="4400" dirty="0" smtClean="0">
                <a:latin typeface="+mj-lt"/>
                <a:ea typeface="+mj-ea"/>
                <a:cs typeface="+mj-cs"/>
              </a:rPr>
              <a:t>https://git-scm.com/</a:t>
            </a:r>
            <a:endParaRPr kumimoji="0" lang="es-MX"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3554" name="Picture 2" descr="C:\Users\José\Desktop\git_logo2.png"/>
          <p:cNvPicPr>
            <a:picLocks noChangeAspect="1" noChangeArrowheads="1"/>
          </p:cNvPicPr>
          <p:nvPr/>
        </p:nvPicPr>
        <p:blipFill>
          <a:blip r:embed="rId3" cstate="print"/>
          <a:srcRect/>
          <a:stretch>
            <a:fillRect/>
          </a:stretch>
        </p:blipFill>
        <p:spPr bwMode="auto">
          <a:xfrm>
            <a:off x="755576" y="2276872"/>
            <a:ext cx="7811418" cy="4392488"/>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827584" y="332656"/>
            <a:ext cx="7772400" cy="1470025"/>
          </a:xfrm>
        </p:spPr>
        <p:txBody>
          <a:bodyPr>
            <a:normAutofit/>
          </a:bodyPr>
          <a:lstStyle/>
          <a:p>
            <a:r>
              <a:rPr lang="es-ES" sz="4800" dirty="0" smtClean="0"/>
              <a:t>Git se trabaja desde consola</a:t>
            </a:r>
            <a:endParaRPr lang="es-MX" sz="4800" dirty="0"/>
          </a:p>
        </p:txBody>
      </p:sp>
      <p:pic>
        <p:nvPicPr>
          <p:cNvPr id="24578" name="Picture 2" descr="C:\Users\José\Desktop\gw1.png"/>
          <p:cNvPicPr>
            <a:picLocks noChangeAspect="1" noChangeArrowheads="1"/>
          </p:cNvPicPr>
          <p:nvPr/>
        </p:nvPicPr>
        <p:blipFill>
          <a:blip r:embed="rId3" cstate="print"/>
          <a:srcRect/>
          <a:stretch>
            <a:fillRect/>
          </a:stretch>
        </p:blipFill>
        <p:spPr bwMode="auto">
          <a:xfrm>
            <a:off x="1187624" y="1628800"/>
            <a:ext cx="7056784" cy="4961638"/>
          </a:xfrm>
          <a:prstGeom prst="rect">
            <a:avLst/>
          </a:prstGeom>
          <a:noFill/>
        </p:spPr>
      </p:pic>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827584" y="950863"/>
            <a:ext cx="7772400" cy="1470025"/>
          </a:xfrm>
        </p:spPr>
        <p:txBody>
          <a:bodyPr>
            <a:normAutofit fontScale="90000"/>
          </a:bodyPr>
          <a:lstStyle/>
          <a:p>
            <a:r>
              <a:rPr lang="es-ES" sz="4800" dirty="0" smtClean="0"/>
              <a:t>Para Windows Git nos ofrece una herramienta llamada Git Bash</a:t>
            </a:r>
            <a:endParaRPr lang="es-MX" sz="4800" dirty="0"/>
          </a:p>
        </p:txBody>
      </p:sp>
      <p:pic>
        <p:nvPicPr>
          <p:cNvPr id="25602" name="Picture 2" descr="C:\Users\José\Desktop\gwindows_logo.png"/>
          <p:cNvPicPr>
            <a:picLocks noChangeAspect="1" noChangeArrowheads="1"/>
          </p:cNvPicPr>
          <p:nvPr/>
        </p:nvPicPr>
        <p:blipFill>
          <a:blip r:embed="rId3" cstate="print"/>
          <a:srcRect/>
          <a:stretch>
            <a:fillRect/>
          </a:stretch>
        </p:blipFill>
        <p:spPr bwMode="auto">
          <a:xfrm>
            <a:off x="2627784" y="2708920"/>
            <a:ext cx="3888432" cy="3888432"/>
          </a:xfrm>
          <a:prstGeom prst="rect">
            <a:avLst/>
          </a:prstGeom>
          <a:noFill/>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José\Desktop\Git.png"/>
          <p:cNvPicPr>
            <a:picLocks noChangeAspect="1" noChangeArrowheads="1"/>
          </p:cNvPicPr>
          <p:nvPr/>
        </p:nvPicPr>
        <p:blipFill>
          <a:blip r:embed="rId2" cstate="print"/>
          <a:srcRect/>
          <a:stretch>
            <a:fillRect/>
          </a:stretch>
        </p:blipFill>
        <p:spPr bwMode="auto">
          <a:xfrm>
            <a:off x="1008112" y="1700808"/>
            <a:ext cx="7308304" cy="3051819"/>
          </a:xfrm>
          <a:prstGeom prst="rect">
            <a:avLst/>
          </a:prstGeom>
          <a:noFill/>
        </p:spPr>
      </p:pic>
      <p:sp>
        <p:nvSpPr>
          <p:cNvPr id="3" name="2 CuadroTexto"/>
          <p:cNvSpPr txBox="1"/>
          <p:nvPr/>
        </p:nvSpPr>
        <p:spPr>
          <a:xfrm>
            <a:off x="0" y="5373216"/>
            <a:ext cx="9144000" cy="923330"/>
          </a:xfrm>
          <a:prstGeom prst="rect">
            <a:avLst/>
          </a:prstGeom>
          <a:noFill/>
        </p:spPr>
        <p:txBody>
          <a:bodyPr wrap="square" rtlCol="0">
            <a:spAutoFit/>
          </a:bodyPr>
          <a:lstStyle/>
          <a:p>
            <a:pPr algn="ctr"/>
            <a:r>
              <a:rPr lang="es-ES" sz="5400" dirty="0" smtClean="0"/>
              <a:t>GUÍA RÁPIDA</a:t>
            </a:r>
            <a:endParaRPr lang="es-MX" sz="5400" dirty="0"/>
          </a:p>
        </p:txBody>
      </p:sp>
    </p:spTree>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1408112" y="-201265"/>
            <a:ext cx="7772400" cy="1470025"/>
          </a:xfrm>
        </p:spPr>
        <p:txBody>
          <a:bodyPr>
            <a:normAutofit/>
          </a:bodyPr>
          <a:lstStyle/>
          <a:p>
            <a:pPr algn="l"/>
            <a:r>
              <a:rPr lang="es-ES" sz="4800" dirty="0" smtClean="0"/>
              <a:t>En Windows       : </a:t>
            </a:r>
            <a:endParaRPr lang="es-MX" sz="4800" dirty="0"/>
          </a:p>
        </p:txBody>
      </p:sp>
      <p:sp>
        <p:nvSpPr>
          <p:cNvPr id="7" name="5 Título"/>
          <p:cNvSpPr txBox="1">
            <a:spLocks/>
          </p:cNvSpPr>
          <p:nvPr/>
        </p:nvSpPr>
        <p:spPr>
          <a:xfrm>
            <a:off x="107504" y="1196752"/>
            <a:ext cx="8928992" cy="1584176"/>
          </a:xfrm>
          <a:prstGeom prst="rect">
            <a:avLst/>
          </a:prstGeom>
        </p:spPr>
        <p:txBody>
          <a:bodyPr vert="horz" lIns="91440" tIns="45720" rIns="91440" bIns="45720" rtlCol="0" anchor="ctr">
            <a:normAutofit/>
          </a:bodyPr>
          <a:lstStyle/>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1.-Buscan el programa Git-Bash y le dan doble click.</a:t>
            </a:r>
          </a:p>
          <a:p>
            <a:pPr lvl="0">
              <a:spcBef>
                <a:spcPct val="0"/>
              </a:spcBef>
            </a:pPr>
            <a:r>
              <a:rPr lang="es-ES" sz="2800" dirty="0" smtClean="0">
                <a:latin typeface="+mj-lt"/>
                <a:ea typeface="+mj-ea"/>
                <a:cs typeface="+mj-cs"/>
              </a:rPr>
              <a:t>El icono del programa es este:</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5 Título"/>
          <p:cNvSpPr txBox="1">
            <a:spLocks/>
          </p:cNvSpPr>
          <p:nvPr/>
        </p:nvSpPr>
        <p:spPr>
          <a:xfrm>
            <a:off x="107504" y="3068960"/>
            <a:ext cx="8492480" cy="14700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2.-Git Bash les abrirá una consola, ahí escriben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git --version para comprobar que este instalado.</a:t>
            </a:r>
          </a:p>
        </p:txBody>
      </p:sp>
      <p:pic>
        <p:nvPicPr>
          <p:cNvPr id="28674" name="Picture 2" descr="C:\Users\José\Desktop\Windows_logo.png"/>
          <p:cNvPicPr>
            <a:picLocks noChangeAspect="1" noChangeArrowheads="1"/>
          </p:cNvPicPr>
          <p:nvPr/>
        </p:nvPicPr>
        <p:blipFill>
          <a:blip r:embed="rId3" cstate="print"/>
          <a:srcRect/>
          <a:stretch>
            <a:fillRect/>
          </a:stretch>
        </p:blipFill>
        <p:spPr bwMode="auto">
          <a:xfrm>
            <a:off x="4723333" y="123949"/>
            <a:ext cx="784771" cy="784771"/>
          </a:xfrm>
          <a:prstGeom prst="rect">
            <a:avLst/>
          </a:prstGeom>
          <a:noFill/>
        </p:spPr>
      </p:pic>
      <p:pic>
        <p:nvPicPr>
          <p:cNvPr id="9" name="Picture 2" descr="C:\Users\José\Desktop\gwindows_logo.png"/>
          <p:cNvPicPr>
            <a:picLocks noChangeAspect="1" noChangeArrowheads="1"/>
          </p:cNvPicPr>
          <p:nvPr/>
        </p:nvPicPr>
        <p:blipFill>
          <a:blip r:embed="rId4" cstate="print"/>
          <a:srcRect/>
          <a:stretch>
            <a:fillRect/>
          </a:stretch>
        </p:blipFill>
        <p:spPr bwMode="auto">
          <a:xfrm>
            <a:off x="4860032" y="2132856"/>
            <a:ext cx="1080120" cy="1080120"/>
          </a:xfrm>
          <a:prstGeom prst="rect">
            <a:avLst/>
          </a:prstGeom>
          <a:noFill/>
        </p:spPr>
      </p:pic>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1408112" y="-201265"/>
            <a:ext cx="7772400" cy="1470025"/>
          </a:xfrm>
        </p:spPr>
        <p:txBody>
          <a:bodyPr>
            <a:normAutofit/>
          </a:bodyPr>
          <a:lstStyle/>
          <a:p>
            <a:pPr algn="l"/>
            <a:r>
              <a:rPr lang="es-ES" sz="4800" dirty="0" smtClean="0"/>
              <a:t>En Windows       : </a:t>
            </a:r>
            <a:endParaRPr lang="es-MX" sz="4800" dirty="0"/>
          </a:p>
        </p:txBody>
      </p:sp>
      <p:sp>
        <p:nvSpPr>
          <p:cNvPr id="7" name="5 Título"/>
          <p:cNvSpPr txBox="1">
            <a:spLocks/>
          </p:cNvSpPr>
          <p:nvPr/>
        </p:nvSpPr>
        <p:spPr>
          <a:xfrm>
            <a:off x="107504" y="836712"/>
            <a:ext cx="8928992" cy="1584176"/>
          </a:xfrm>
          <a:prstGeom prst="rect">
            <a:avLst/>
          </a:prstGeom>
        </p:spPr>
        <p:txBody>
          <a:bodyPr vert="horz" lIns="91440" tIns="45720" rIns="91440" bIns="45720" rtlCol="0" anchor="ctr">
            <a:normAutofit/>
          </a:bodyPr>
          <a:lstStyle/>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1.-Oprime el botón Windows más R.</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5 Título"/>
          <p:cNvSpPr txBox="1">
            <a:spLocks/>
          </p:cNvSpPr>
          <p:nvPr/>
        </p:nvSpPr>
        <p:spPr>
          <a:xfrm>
            <a:off x="107504" y="2607047"/>
            <a:ext cx="8492480" cy="14700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2.-Te aparecerá un recuadro, dentro escribe cmd y dale en ejecutar.</a:t>
            </a:r>
          </a:p>
        </p:txBody>
      </p:sp>
      <p:pic>
        <p:nvPicPr>
          <p:cNvPr id="28674" name="Picture 2" descr="C:\Users\José\Desktop\Windows_logo.png"/>
          <p:cNvPicPr>
            <a:picLocks noChangeAspect="1" noChangeArrowheads="1"/>
          </p:cNvPicPr>
          <p:nvPr/>
        </p:nvPicPr>
        <p:blipFill>
          <a:blip r:embed="rId3" cstate="print"/>
          <a:srcRect/>
          <a:stretch>
            <a:fillRect/>
          </a:stretch>
        </p:blipFill>
        <p:spPr bwMode="auto">
          <a:xfrm>
            <a:off x="4723333" y="123949"/>
            <a:ext cx="784771" cy="784771"/>
          </a:xfrm>
          <a:prstGeom prst="rect">
            <a:avLst/>
          </a:prstGeom>
          <a:noFill/>
        </p:spPr>
      </p:pic>
      <p:sp>
        <p:nvSpPr>
          <p:cNvPr id="8" name="5 Título"/>
          <p:cNvSpPr txBox="1">
            <a:spLocks/>
          </p:cNvSpPr>
          <p:nvPr/>
        </p:nvSpPr>
        <p:spPr>
          <a:xfrm>
            <a:off x="1835696" y="692696"/>
            <a:ext cx="2727920" cy="504056"/>
          </a:xfrm>
          <a:prstGeom prst="rect">
            <a:avLst/>
          </a:prstGeom>
        </p:spPr>
        <p:txBody>
          <a:bodyPr vert="horz" lIns="91440" tIns="45720" rIns="91440" bIns="45720" rtlCol="0" anchor="ctr">
            <a:normAutofit lnSpcReduction="10000"/>
          </a:bodyPr>
          <a:lstStyle/>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(Desde consola)</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pic>
        <p:nvPicPr>
          <p:cNvPr id="29698" name="Picture 2" descr="C:\Users\José\Desktop\Sysinfo0_ES.png"/>
          <p:cNvPicPr>
            <a:picLocks noChangeAspect="1" noChangeArrowheads="1"/>
          </p:cNvPicPr>
          <p:nvPr/>
        </p:nvPicPr>
        <p:blipFill>
          <a:blip r:embed="rId4" cstate="print"/>
          <a:srcRect/>
          <a:stretch>
            <a:fillRect/>
          </a:stretch>
        </p:blipFill>
        <p:spPr bwMode="auto">
          <a:xfrm>
            <a:off x="2123728" y="1785993"/>
            <a:ext cx="1799604" cy="994935"/>
          </a:xfrm>
          <a:prstGeom prst="rect">
            <a:avLst/>
          </a:prstGeom>
          <a:noFill/>
        </p:spPr>
      </p:pic>
      <p:pic>
        <p:nvPicPr>
          <p:cNvPr id="29699" name="Picture 3" descr="C:\Users\José\Desktop\cda.png"/>
          <p:cNvPicPr>
            <a:picLocks noChangeAspect="1" noChangeArrowheads="1"/>
          </p:cNvPicPr>
          <p:nvPr/>
        </p:nvPicPr>
        <p:blipFill>
          <a:blip r:embed="rId5" cstate="print"/>
          <a:srcRect/>
          <a:stretch>
            <a:fillRect/>
          </a:stretch>
        </p:blipFill>
        <p:spPr bwMode="auto">
          <a:xfrm>
            <a:off x="4283968" y="3429000"/>
            <a:ext cx="3816424" cy="1949998"/>
          </a:xfrm>
          <a:prstGeom prst="rect">
            <a:avLst/>
          </a:prstGeom>
          <a:noFill/>
        </p:spPr>
      </p:pic>
      <p:sp>
        <p:nvSpPr>
          <p:cNvPr id="11" name="5 Título"/>
          <p:cNvSpPr txBox="1">
            <a:spLocks/>
          </p:cNvSpPr>
          <p:nvPr/>
        </p:nvSpPr>
        <p:spPr>
          <a:xfrm>
            <a:off x="107504" y="5343351"/>
            <a:ext cx="8492480" cy="14700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3.- Escribe git --version para comprobar que este instalado.</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1408112" y="-201265"/>
            <a:ext cx="7772400" cy="1470025"/>
          </a:xfrm>
        </p:spPr>
        <p:txBody>
          <a:bodyPr>
            <a:normAutofit/>
          </a:bodyPr>
          <a:lstStyle/>
          <a:p>
            <a:pPr algn="l"/>
            <a:r>
              <a:rPr lang="es-ES" sz="4800" dirty="0" smtClean="0"/>
              <a:t>En Mac      : </a:t>
            </a:r>
            <a:endParaRPr lang="es-MX" sz="4800" dirty="0"/>
          </a:p>
        </p:txBody>
      </p:sp>
      <p:pic>
        <p:nvPicPr>
          <p:cNvPr id="26626" name="Picture 2" descr="C:\Users\José\Desktop\Retro_Mac_Plus_Icon_101.png"/>
          <p:cNvPicPr>
            <a:picLocks noChangeAspect="1" noChangeArrowheads="1"/>
          </p:cNvPicPr>
          <p:nvPr/>
        </p:nvPicPr>
        <p:blipFill>
          <a:blip r:embed="rId3" cstate="print"/>
          <a:srcRect/>
          <a:stretch>
            <a:fillRect/>
          </a:stretch>
        </p:blipFill>
        <p:spPr bwMode="auto">
          <a:xfrm>
            <a:off x="3203848" y="0"/>
            <a:ext cx="1062834" cy="857083"/>
          </a:xfrm>
          <a:prstGeom prst="rect">
            <a:avLst/>
          </a:prstGeom>
          <a:noFill/>
        </p:spPr>
      </p:pic>
      <p:sp>
        <p:nvSpPr>
          <p:cNvPr id="7" name="5 Título"/>
          <p:cNvSpPr txBox="1">
            <a:spLocks/>
          </p:cNvSpPr>
          <p:nvPr/>
        </p:nvSpPr>
        <p:spPr>
          <a:xfrm>
            <a:off x="-36512" y="836712"/>
            <a:ext cx="7772400" cy="14700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1.-Tenemos que acceder a la terminal.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     Oprimimos </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Apple</a:t>
            </a:r>
            <a:r>
              <a:rPr lang="es-ES" sz="2800" dirty="0" smtClean="0">
                <a:latin typeface="+mj-lt"/>
                <a:ea typeface="+mj-ea"/>
                <a:cs typeface="+mj-cs"/>
              </a:rPr>
              <a:t>+Space</a:t>
            </a:r>
            <a:r>
              <a:rPr kumimoji="0" lang="es-ES" sz="2000" b="0" i="0" u="none" strike="noStrike" kern="1200" cap="none" spc="0" normalizeH="0" baseline="0" noProof="0" dirty="0" smtClean="0">
                <a:ln>
                  <a:noFill/>
                </a:ln>
                <a:solidFill>
                  <a:schemeClr val="tx1"/>
                </a:solidFill>
                <a:effectLst/>
                <a:uLnTx/>
                <a:uFillTx/>
                <a:latin typeface="+mj-lt"/>
                <a:ea typeface="+mj-ea"/>
                <a:cs typeface="+mj-cs"/>
              </a:rPr>
              <a:t> </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y buscamos la terminal</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pic>
        <p:nvPicPr>
          <p:cNvPr id="26627" name="Picture 3" descr="C:\Users\José\Desktop\apple1.jpg"/>
          <p:cNvPicPr>
            <a:picLocks noChangeAspect="1" noChangeArrowheads="1"/>
          </p:cNvPicPr>
          <p:nvPr/>
        </p:nvPicPr>
        <p:blipFill>
          <a:blip r:embed="rId4" cstate="print"/>
          <a:srcRect/>
          <a:stretch>
            <a:fillRect/>
          </a:stretch>
        </p:blipFill>
        <p:spPr bwMode="auto">
          <a:xfrm>
            <a:off x="1979712" y="2132856"/>
            <a:ext cx="572790" cy="504056"/>
          </a:xfrm>
          <a:prstGeom prst="rect">
            <a:avLst/>
          </a:prstGeom>
          <a:noFill/>
        </p:spPr>
      </p:pic>
      <p:pic>
        <p:nvPicPr>
          <p:cNvPr id="26628" name="Picture 4" descr="C:\Users\José\Desktop\Key_spacebar.png"/>
          <p:cNvPicPr>
            <a:picLocks noChangeAspect="1" noChangeArrowheads="1"/>
          </p:cNvPicPr>
          <p:nvPr/>
        </p:nvPicPr>
        <p:blipFill>
          <a:blip r:embed="rId5" cstate="print"/>
          <a:srcRect/>
          <a:stretch>
            <a:fillRect/>
          </a:stretch>
        </p:blipFill>
        <p:spPr bwMode="auto">
          <a:xfrm>
            <a:off x="3059832" y="1916832"/>
            <a:ext cx="1008112" cy="1008112"/>
          </a:xfrm>
          <a:prstGeom prst="rect">
            <a:avLst/>
          </a:prstGeom>
          <a:noFill/>
        </p:spPr>
      </p:pic>
      <p:pic>
        <p:nvPicPr>
          <p:cNvPr id="26629" name="Picture 5" descr="C:\Users\José\Desktop\plus-sign-hi.png"/>
          <p:cNvPicPr>
            <a:picLocks noChangeAspect="1" noChangeArrowheads="1"/>
          </p:cNvPicPr>
          <p:nvPr/>
        </p:nvPicPr>
        <p:blipFill>
          <a:blip r:embed="rId6" cstate="print"/>
          <a:srcRect/>
          <a:stretch>
            <a:fillRect/>
          </a:stretch>
        </p:blipFill>
        <p:spPr bwMode="auto">
          <a:xfrm>
            <a:off x="2682522" y="2276872"/>
            <a:ext cx="305302" cy="288032"/>
          </a:xfrm>
          <a:prstGeom prst="rect">
            <a:avLst/>
          </a:prstGeom>
          <a:noFill/>
        </p:spPr>
      </p:pic>
      <p:sp>
        <p:nvSpPr>
          <p:cNvPr id="10" name="5 Título"/>
          <p:cNvSpPr txBox="1">
            <a:spLocks/>
          </p:cNvSpPr>
          <p:nvPr/>
        </p:nvSpPr>
        <p:spPr>
          <a:xfrm>
            <a:off x="-36512" y="2823071"/>
            <a:ext cx="8492480" cy="14700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2.-Escribir en la terminal git --version y dar </a:t>
            </a:r>
            <a:r>
              <a:rPr lang="es-ES" sz="2800" dirty="0" err="1" smtClean="0">
                <a:latin typeface="+mj-lt"/>
                <a:ea typeface="+mj-ea"/>
                <a:cs typeface="+mj-cs"/>
              </a:rPr>
              <a:t>Enter</a:t>
            </a:r>
            <a:r>
              <a:rPr lang="es-ES" sz="2800" dirty="0" smtClean="0">
                <a:latin typeface="+mj-lt"/>
                <a:ea typeface="+mj-ea"/>
                <a:cs typeface="+mj-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Debería aparecer la version de git comprobándonos            que esta instalado.</a:t>
            </a:r>
          </a:p>
        </p:txBody>
      </p:sp>
      <p:sp>
        <p:nvSpPr>
          <p:cNvPr id="11" name="5 Título"/>
          <p:cNvSpPr txBox="1">
            <a:spLocks/>
          </p:cNvSpPr>
          <p:nvPr/>
        </p:nvSpPr>
        <p:spPr>
          <a:xfrm>
            <a:off x="-36512" y="4581128"/>
            <a:ext cx="8492480" cy="2276872"/>
          </a:xfrm>
          <a:prstGeom prst="rect">
            <a:avLst/>
          </a:prstGeom>
        </p:spPr>
        <p:txBody>
          <a:bodyPr vert="horz" lIns="91440" tIns="45720" rIns="91440" bIns="45720" rtlCol="0" anchor="ctr">
            <a:normAutofit fontScale="9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3.-En caso de no ser así escribir vi~/.</a:t>
            </a:r>
            <a:r>
              <a:rPr lang="es-ES" sz="2800" dirty="0" err="1" smtClean="0">
                <a:latin typeface="+mj-lt"/>
                <a:ea typeface="+mj-ea"/>
                <a:cs typeface="+mj-cs"/>
              </a:rPr>
              <a:t>profile</a:t>
            </a:r>
            <a:r>
              <a:rPr lang="es-ES" sz="2800" dirty="0" smtClean="0">
                <a:latin typeface="+mj-lt"/>
                <a:ea typeface="+mj-ea"/>
                <a:cs typeface="+mj-cs"/>
              </a:rPr>
              <a:t> y dar </a:t>
            </a:r>
            <a:r>
              <a:rPr lang="es-ES" sz="2800" dirty="0" err="1" smtClean="0">
                <a:latin typeface="+mj-lt"/>
                <a:ea typeface="+mj-ea"/>
                <a:cs typeface="+mj-cs"/>
              </a:rPr>
              <a:t>Enter</a:t>
            </a:r>
            <a:r>
              <a:rPr lang="es-ES" sz="2800" dirty="0" smtClean="0">
                <a:latin typeface="+mj-lt"/>
                <a:ea typeface="+mj-ea"/>
                <a:cs typeface="+mj-cs"/>
              </a:rPr>
              <a:t>. Dentro del editor oprimir i para poder insertar. Escribimos </a:t>
            </a:r>
            <a:r>
              <a:rPr lang="es-ES" sz="2800" dirty="0" err="1" smtClean="0">
                <a:latin typeface="+mj-lt"/>
                <a:ea typeface="+mj-ea"/>
                <a:cs typeface="+mj-cs"/>
              </a:rPr>
              <a:t>export</a:t>
            </a:r>
            <a:r>
              <a:rPr lang="es-ES" sz="2800" dirty="0" smtClean="0">
                <a:latin typeface="+mj-lt"/>
                <a:ea typeface="+mj-ea"/>
                <a:cs typeface="+mj-cs"/>
              </a:rPr>
              <a:t> PATH=$PATH:/</a:t>
            </a:r>
            <a:r>
              <a:rPr lang="es-ES" sz="2800" dirty="0" err="1" smtClean="0">
                <a:latin typeface="+mj-lt"/>
                <a:ea typeface="+mj-ea"/>
                <a:cs typeface="+mj-cs"/>
              </a:rPr>
              <a:t>usr</a:t>
            </a:r>
            <a:r>
              <a:rPr lang="es-ES" sz="2800" dirty="0" smtClean="0">
                <a:latin typeface="+mj-lt"/>
                <a:ea typeface="+mj-ea"/>
                <a:cs typeface="+mj-cs"/>
              </a:rPr>
              <a:t>/local/git/</a:t>
            </a:r>
            <a:r>
              <a:rPr lang="es-ES" sz="2800" dirty="0" err="1" smtClean="0">
                <a:latin typeface="+mj-lt"/>
                <a:ea typeface="+mj-ea"/>
                <a:cs typeface="+mj-cs"/>
              </a:rPr>
              <a:t>bin</a:t>
            </a:r>
            <a:endParaRPr lang="es-ES" sz="2800" dirty="0" smtClean="0">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s-ES" sz="2800" dirty="0" smtClean="0">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Salimos oprimiendo </a:t>
            </a:r>
            <a:r>
              <a:rPr lang="es-ES" sz="2800" dirty="0" err="1" smtClean="0">
                <a:latin typeface="+mj-lt"/>
                <a:ea typeface="+mj-ea"/>
                <a:cs typeface="+mj-cs"/>
              </a:rPr>
              <a:t>Esc</a:t>
            </a:r>
            <a:r>
              <a:rPr lang="es-ES" sz="2800" dirty="0" smtClean="0">
                <a:latin typeface="+mj-lt"/>
                <a:ea typeface="+mj-ea"/>
                <a:cs typeface="+mj-cs"/>
              </a:rPr>
              <a:t>, escribimos :q! y damos </a:t>
            </a:r>
            <a:r>
              <a:rPr lang="es-ES" sz="2800" dirty="0" err="1" smtClean="0">
                <a:latin typeface="+mj-lt"/>
                <a:ea typeface="+mj-ea"/>
                <a:cs typeface="+mj-cs"/>
              </a:rPr>
              <a:t>Enter</a:t>
            </a:r>
            <a:r>
              <a:rPr lang="es-ES" sz="2800" dirty="0" smtClean="0">
                <a:latin typeface="+mj-lt"/>
                <a:ea typeface="+mj-ea"/>
                <a:cs typeface="+mj-cs"/>
              </a:rPr>
              <a:t>. Volvemos a escribir git –version para comprobar.</a:t>
            </a: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6" name="5 Título"/>
          <p:cNvSpPr>
            <a:spLocks noGrp="1"/>
          </p:cNvSpPr>
          <p:nvPr>
            <p:ph type="ctrTitle"/>
          </p:nvPr>
        </p:nvSpPr>
        <p:spPr>
          <a:xfrm>
            <a:off x="1408112" y="-201265"/>
            <a:ext cx="7772400" cy="1470025"/>
          </a:xfrm>
        </p:spPr>
        <p:txBody>
          <a:bodyPr>
            <a:normAutofit/>
          </a:bodyPr>
          <a:lstStyle/>
          <a:p>
            <a:pPr algn="l"/>
            <a:r>
              <a:rPr lang="es-ES" sz="4800" dirty="0" smtClean="0"/>
              <a:t>En Linux      : </a:t>
            </a:r>
            <a:endParaRPr lang="es-MX" sz="4800" dirty="0"/>
          </a:p>
        </p:txBody>
      </p:sp>
      <p:sp>
        <p:nvSpPr>
          <p:cNvPr id="7" name="5 Título"/>
          <p:cNvSpPr txBox="1">
            <a:spLocks/>
          </p:cNvSpPr>
          <p:nvPr/>
        </p:nvSpPr>
        <p:spPr>
          <a:xfrm>
            <a:off x="107504" y="1196752"/>
            <a:ext cx="8928992" cy="1584176"/>
          </a:xfrm>
          <a:prstGeom prst="rect">
            <a:avLst/>
          </a:prstGeom>
        </p:spPr>
        <p:txBody>
          <a:bodyPr vert="horz" lIns="91440" tIns="45720" rIns="91440" bIns="45720" rtlCol="0" anchor="ctr">
            <a:normAutofit/>
          </a:bodyPr>
          <a:lstStyle/>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1.-Abrir la terminal, en Ubuntu</a:t>
            </a:r>
            <a:r>
              <a:rPr kumimoji="0" lang="es-ES" sz="2800" b="0" i="0" u="none" strike="noStrike" kern="1200" cap="none" spc="0" normalizeH="0" noProof="0" dirty="0" smtClean="0">
                <a:ln>
                  <a:noFill/>
                </a:ln>
                <a:solidFill>
                  <a:schemeClr val="tx1"/>
                </a:solidFill>
                <a:effectLst/>
                <a:uLnTx/>
                <a:uFillTx/>
                <a:latin typeface="+mj-lt"/>
                <a:ea typeface="+mj-ea"/>
                <a:cs typeface="+mj-cs"/>
              </a:rPr>
              <a:t> y Linux </a:t>
            </a:r>
            <a:r>
              <a:rPr kumimoji="0" lang="es-ES" sz="2800" b="0" i="0" u="none" strike="noStrike" kern="1200" cap="none" spc="0" normalizeH="0" noProof="0" dirty="0" err="1" smtClean="0">
                <a:ln>
                  <a:noFill/>
                </a:ln>
                <a:solidFill>
                  <a:schemeClr val="tx1"/>
                </a:solidFill>
                <a:effectLst/>
                <a:uLnTx/>
                <a:uFillTx/>
                <a:latin typeface="+mj-lt"/>
                <a:ea typeface="+mj-ea"/>
                <a:cs typeface="+mj-cs"/>
              </a:rPr>
              <a:t>Mint</a:t>
            </a:r>
            <a:r>
              <a:rPr kumimoji="0" lang="es-ES" sz="2800" b="0" i="0" u="none" strike="noStrike" kern="1200" cap="none" spc="0" normalizeH="0" noProof="0" dirty="0" smtClean="0">
                <a:ln>
                  <a:noFill/>
                </a:ln>
                <a:solidFill>
                  <a:schemeClr val="tx1"/>
                </a:solidFill>
                <a:effectLst/>
                <a:uLnTx/>
                <a:uFillTx/>
                <a:latin typeface="+mj-lt"/>
                <a:ea typeface="+mj-ea"/>
                <a:cs typeface="+mj-cs"/>
              </a:rPr>
              <a:t> el atajo es </a:t>
            </a:r>
            <a:r>
              <a:rPr lang="es-MX" sz="2800" dirty="0" err="1" smtClean="0"/>
              <a:t>Ctrl+Alt+T</a:t>
            </a:r>
            <a:r>
              <a:rPr lang="es-MX" sz="2800" dirty="0" smtClean="0"/>
              <a:t>.</a:t>
            </a:r>
            <a:r>
              <a:rPr kumimoji="0" lang="es-ES" sz="2800" b="0" i="0" u="none" strike="noStrike" kern="1200" cap="none" spc="0" normalizeH="0" noProof="0" dirty="0" smtClean="0">
                <a:ln>
                  <a:noFill/>
                </a:ln>
                <a:solidFill>
                  <a:schemeClr val="tx1"/>
                </a:solidFill>
                <a:effectLst/>
                <a:uLnTx/>
                <a:uFillTx/>
                <a:latin typeface="+mj-lt"/>
                <a:ea typeface="+mj-ea"/>
                <a:cs typeface="+mj-cs"/>
              </a:rPr>
              <a:t> </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5 Título"/>
          <p:cNvSpPr txBox="1">
            <a:spLocks/>
          </p:cNvSpPr>
          <p:nvPr/>
        </p:nvSpPr>
        <p:spPr>
          <a:xfrm>
            <a:off x="107504" y="2924944"/>
            <a:ext cx="8492480" cy="147002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2.-Escribir sudo </a:t>
            </a:r>
            <a:r>
              <a:rPr lang="es-ES" sz="2800" dirty="0" err="1" smtClean="0">
                <a:latin typeface="+mj-lt"/>
                <a:ea typeface="+mj-ea"/>
                <a:cs typeface="+mj-cs"/>
              </a:rPr>
              <a:t>apt-get</a:t>
            </a:r>
            <a:r>
              <a:rPr lang="es-ES" sz="2800" dirty="0" smtClean="0">
                <a:latin typeface="+mj-lt"/>
                <a:ea typeface="+mj-ea"/>
                <a:cs typeface="+mj-cs"/>
              </a:rPr>
              <a:t> </a:t>
            </a:r>
            <a:r>
              <a:rPr lang="es-ES" sz="2800" dirty="0" err="1" smtClean="0">
                <a:latin typeface="+mj-lt"/>
                <a:ea typeface="+mj-ea"/>
                <a:cs typeface="+mj-cs"/>
              </a:rPr>
              <a:t>install</a:t>
            </a:r>
            <a:r>
              <a:rPr lang="es-ES" sz="2800" dirty="0" smtClean="0">
                <a:latin typeface="+mj-lt"/>
                <a:ea typeface="+mj-ea"/>
                <a:cs typeface="+mj-cs"/>
              </a:rPr>
              <a:t> git</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Ingresar el </a:t>
            </a:r>
            <a:r>
              <a:rPr lang="es-ES" sz="2800" dirty="0" err="1" smtClean="0">
                <a:latin typeface="+mj-lt"/>
                <a:ea typeface="+mj-ea"/>
                <a:cs typeface="+mj-cs"/>
              </a:rPr>
              <a:t>password</a:t>
            </a:r>
            <a:r>
              <a:rPr lang="es-ES" sz="2800" dirty="0" smtClean="0">
                <a:latin typeface="+mj-lt"/>
                <a:ea typeface="+mj-ea"/>
                <a:cs typeface="+mj-cs"/>
              </a:rPr>
              <a:t>.</a:t>
            </a:r>
          </a:p>
        </p:txBody>
      </p:sp>
      <p:sp>
        <p:nvSpPr>
          <p:cNvPr id="11" name="5 Título"/>
          <p:cNvSpPr txBox="1">
            <a:spLocks/>
          </p:cNvSpPr>
          <p:nvPr/>
        </p:nvSpPr>
        <p:spPr>
          <a:xfrm>
            <a:off x="107504" y="4176464"/>
            <a:ext cx="8492480" cy="227687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3.-Cerrar y abrir la terminal.</a:t>
            </a:r>
          </a:p>
          <a:p>
            <a:pPr marL="0" marR="0" lvl="0" indent="0" algn="l" defTabSz="914400" rtl="0" eaLnBrk="1" fontAlgn="auto" latinLnBrk="0" hangingPunct="1">
              <a:lnSpc>
                <a:spcPct val="100000"/>
              </a:lnSpc>
              <a:spcBef>
                <a:spcPct val="0"/>
              </a:spcBef>
              <a:spcAft>
                <a:spcPts val="0"/>
              </a:spcAft>
              <a:buClrTx/>
              <a:buSzTx/>
              <a:buFontTx/>
              <a:buNone/>
              <a:tabLst/>
              <a:defRPr/>
            </a:pPr>
            <a:r>
              <a:rPr lang="es-ES" sz="2800" dirty="0" smtClean="0">
                <a:latin typeface="+mj-lt"/>
                <a:ea typeface="+mj-ea"/>
                <a:cs typeface="+mj-cs"/>
              </a:rPr>
              <a:t>Escribir git --version para comprobar que esta instalado</a:t>
            </a:r>
          </a:p>
        </p:txBody>
      </p:sp>
      <p:pic>
        <p:nvPicPr>
          <p:cNvPr id="27650" name="Picture 2" descr="C:\Users\José\Desktop\Tux.svg.png"/>
          <p:cNvPicPr>
            <a:picLocks noChangeAspect="1" noChangeArrowheads="1"/>
          </p:cNvPicPr>
          <p:nvPr/>
        </p:nvPicPr>
        <p:blipFill>
          <a:blip r:embed="rId3" cstate="print"/>
          <a:srcRect/>
          <a:stretch>
            <a:fillRect/>
          </a:stretch>
        </p:blipFill>
        <p:spPr bwMode="auto">
          <a:xfrm>
            <a:off x="3635896" y="60106"/>
            <a:ext cx="720080" cy="848614"/>
          </a:xfrm>
          <a:prstGeom prst="rect">
            <a:avLst/>
          </a:prstGeom>
          <a:noFill/>
        </p:spPr>
      </p:pic>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3.- CONFIGURACIÓN </a:t>
            </a:r>
            <a:r>
              <a:rPr lang="es-ES" dirty="0" smtClean="0"/>
              <a:t>INICIAL </a:t>
            </a:r>
            <a:endParaRPr lang="es-MX" dirty="0"/>
          </a:p>
        </p:txBody>
      </p:sp>
    </p:spTree>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24744"/>
            <a:ext cx="8568952" cy="180020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Cuando iniciamos por primera vez en git necesitamos hacer una configuración inicial.</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3140968"/>
            <a:ext cx="7776864" cy="288032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Primero verificamos si tenemos instalado el programa correctamente y que versión tenemos.</a:t>
            </a:r>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Escribimos :         git --version  </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INICIO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764704"/>
            <a:ext cx="8568952" cy="180020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Después de eso debemos presentarnos con git, escribiendo nuestros datos principales.</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1556792"/>
            <a:ext cx="7776864" cy="288032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git </a:t>
            </a:r>
            <a:r>
              <a:rPr lang="es-ES" sz="2800" dirty="0" err="1" smtClean="0">
                <a:latin typeface="+mj-lt"/>
                <a:ea typeface="+mj-ea"/>
                <a:cs typeface="+mj-cs"/>
              </a:rPr>
              <a:t>config</a:t>
            </a:r>
            <a:r>
              <a:rPr lang="es-ES" sz="2800" dirty="0" smtClean="0">
                <a:latin typeface="+mj-lt"/>
                <a:ea typeface="+mj-ea"/>
                <a:cs typeface="+mj-cs"/>
              </a:rPr>
              <a:t> --global user.name </a:t>
            </a:r>
            <a:r>
              <a:rPr lang="es-ES" sz="2800" dirty="0" err="1" smtClean="0">
                <a:latin typeface="+mj-lt"/>
                <a:ea typeface="+mj-ea"/>
                <a:cs typeface="+mj-cs"/>
              </a:rPr>
              <a:t>Jose</a:t>
            </a:r>
            <a:endParaRPr lang="es-ES" sz="2800" dirty="0" smtClean="0">
              <a:latin typeface="+mj-lt"/>
              <a:ea typeface="+mj-ea"/>
              <a:cs typeface="+mj-cs"/>
            </a:endParaRPr>
          </a:p>
          <a:p>
            <a:pPr lvl="0">
              <a:spcBef>
                <a:spcPct val="0"/>
              </a:spcBef>
            </a:pPr>
            <a:r>
              <a:rPr lang="es-ES" sz="2800" dirty="0" smtClean="0">
                <a:latin typeface="+mj-lt"/>
                <a:ea typeface="+mj-ea"/>
                <a:cs typeface="+mj-cs"/>
              </a:rPr>
              <a:t>g</a:t>
            </a: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it</a:t>
            </a:r>
            <a:r>
              <a:rPr kumimoji="0" lang="es-ES" sz="2800" b="0" i="0" u="none" strike="noStrike" kern="1200" cap="none" spc="0" normalizeH="0" noProof="0" dirty="0" smtClean="0">
                <a:ln>
                  <a:noFill/>
                </a:ln>
                <a:solidFill>
                  <a:schemeClr val="tx1"/>
                </a:solidFill>
                <a:effectLst/>
                <a:uLnTx/>
                <a:uFillTx/>
                <a:latin typeface="+mj-lt"/>
                <a:ea typeface="+mj-ea"/>
                <a:cs typeface="+mj-cs"/>
              </a:rPr>
              <a:t> </a:t>
            </a:r>
            <a:r>
              <a:rPr kumimoji="0" lang="es-ES" sz="2800" b="0" i="0" u="none" strike="noStrike" kern="1200" cap="none" spc="0" normalizeH="0" noProof="0" dirty="0" err="1" smtClean="0">
                <a:ln>
                  <a:noFill/>
                </a:ln>
                <a:solidFill>
                  <a:schemeClr val="tx1"/>
                </a:solidFill>
                <a:effectLst/>
                <a:uLnTx/>
                <a:uFillTx/>
                <a:latin typeface="+mj-lt"/>
                <a:ea typeface="+mj-ea"/>
                <a:cs typeface="+mj-cs"/>
              </a:rPr>
              <a:t>config</a:t>
            </a:r>
            <a:r>
              <a:rPr kumimoji="0" lang="es-ES" sz="2800" b="0" i="0" u="none" strike="noStrike" kern="1200" cap="none" spc="0" normalizeH="0" noProof="0" dirty="0" smtClean="0">
                <a:ln>
                  <a:noFill/>
                </a:ln>
                <a:solidFill>
                  <a:schemeClr val="tx1"/>
                </a:solidFill>
                <a:effectLst/>
                <a:uLnTx/>
                <a:uFillTx/>
                <a:latin typeface="+mj-lt"/>
                <a:ea typeface="+mj-ea"/>
                <a:cs typeface="+mj-cs"/>
              </a:rPr>
              <a:t> --global </a:t>
            </a:r>
            <a:r>
              <a:rPr kumimoji="0" lang="es-ES" sz="2800" b="0" i="0" u="none" strike="noStrike" kern="1200" cap="none" spc="0" normalizeH="0" noProof="0" dirty="0" err="1" smtClean="0">
                <a:ln>
                  <a:noFill/>
                </a:ln>
                <a:solidFill>
                  <a:schemeClr val="tx1"/>
                </a:solidFill>
                <a:effectLst/>
                <a:uLnTx/>
                <a:uFillTx/>
                <a:latin typeface="+mj-lt"/>
                <a:ea typeface="+mj-ea"/>
                <a:cs typeface="+mj-cs"/>
              </a:rPr>
              <a:t>user.email</a:t>
            </a:r>
            <a:r>
              <a:rPr kumimoji="0" lang="es-ES" sz="2800" b="0" i="0" u="none" strike="noStrike" kern="1200" cap="none" spc="0" normalizeH="0" noProof="0" dirty="0" smtClean="0">
                <a:ln>
                  <a:noFill/>
                </a:ln>
                <a:solidFill>
                  <a:schemeClr val="tx1"/>
                </a:solidFill>
                <a:effectLst/>
                <a:uLnTx/>
                <a:uFillTx/>
                <a:latin typeface="+mj-lt"/>
                <a:ea typeface="+mj-ea"/>
                <a:cs typeface="+mj-cs"/>
              </a:rPr>
              <a:t> jose@gmail.com</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INICIO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251520" y="5085184"/>
            <a:ext cx="7776864" cy="122413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git </a:t>
            </a:r>
            <a:r>
              <a:rPr lang="es-ES" sz="2800" dirty="0" err="1" smtClean="0">
                <a:latin typeface="+mj-lt"/>
                <a:ea typeface="+mj-ea"/>
                <a:cs typeface="+mj-cs"/>
              </a:rPr>
              <a:t>config</a:t>
            </a:r>
            <a:r>
              <a:rPr lang="es-ES" sz="2800" dirty="0" smtClean="0">
                <a:latin typeface="+mj-lt"/>
                <a:ea typeface="+mj-ea"/>
                <a:cs typeface="+mj-cs"/>
              </a:rPr>
              <a:t> --global user.name</a:t>
            </a:r>
          </a:p>
          <a:p>
            <a:pPr lvl="0">
              <a:spcBef>
                <a:spcPct val="0"/>
              </a:spcBef>
            </a:pPr>
            <a:r>
              <a:rPr lang="es-ES" sz="2800" dirty="0" smtClean="0">
                <a:latin typeface="+mj-lt"/>
                <a:ea typeface="+mj-ea"/>
                <a:cs typeface="+mj-cs"/>
              </a:rPr>
              <a:t>g</a:t>
            </a: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it</a:t>
            </a:r>
            <a:r>
              <a:rPr kumimoji="0" lang="es-ES" sz="2800" b="0" i="0" u="none" strike="noStrike" kern="1200" cap="none" spc="0" normalizeH="0" noProof="0" dirty="0" smtClean="0">
                <a:ln>
                  <a:noFill/>
                </a:ln>
                <a:solidFill>
                  <a:schemeClr val="tx1"/>
                </a:solidFill>
                <a:effectLst/>
                <a:uLnTx/>
                <a:uFillTx/>
                <a:latin typeface="+mj-lt"/>
                <a:ea typeface="+mj-ea"/>
                <a:cs typeface="+mj-cs"/>
              </a:rPr>
              <a:t> </a:t>
            </a:r>
            <a:r>
              <a:rPr kumimoji="0" lang="es-ES" sz="2800" b="0" i="0" u="none" strike="noStrike" kern="1200" cap="none" spc="0" normalizeH="0" noProof="0" dirty="0" err="1" smtClean="0">
                <a:ln>
                  <a:noFill/>
                </a:ln>
                <a:solidFill>
                  <a:schemeClr val="tx1"/>
                </a:solidFill>
                <a:effectLst/>
                <a:uLnTx/>
                <a:uFillTx/>
                <a:latin typeface="+mj-lt"/>
                <a:ea typeface="+mj-ea"/>
                <a:cs typeface="+mj-cs"/>
              </a:rPr>
              <a:t>config</a:t>
            </a:r>
            <a:r>
              <a:rPr kumimoji="0" lang="es-ES" sz="2800" b="0" i="0" u="none" strike="noStrike" kern="1200" cap="none" spc="0" normalizeH="0" noProof="0" dirty="0" smtClean="0">
                <a:ln>
                  <a:noFill/>
                </a:ln>
                <a:solidFill>
                  <a:schemeClr val="tx1"/>
                </a:solidFill>
                <a:effectLst/>
                <a:uLnTx/>
                <a:uFillTx/>
                <a:latin typeface="+mj-lt"/>
                <a:ea typeface="+mj-ea"/>
                <a:cs typeface="+mj-cs"/>
              </a:rPr>
              <a:t> --global </a:t>
            </a:r>
            <a:r>
              <a:rPr kumimoji="0" lang="es-ES" sz="2800" b="0" i="0" u="none" strike="noStrike" kern="1200" cap="none" spc="0" normalizeH="0" noProof="0" dirty="0" err="1" smtClean="0">
                <a:ln>
                  <a:noFill/>
                </a:ln>
                <a:solidFill>
                  <a:schemeClr val="tx1"/>
                </a:solidFill>
                <a:effectLst/>
                <a:uLnTx/>
                <a:uFillTx/>
                <a:latin typeface="+mj-lt"/>
                <a:ea typeface="+mj-ea"/>
                <a:cs typeface="+mj-cs"/>
              </a:rPr>
              <a:t>user.email</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5 Título"/>
          <p:cNvSpPr txBox="1">
            <a:spLocks/>
          </p:cNvSpPr>
          <p:nvPr/>
        </p:nvSpPr>
        <p:spPr>
          <a:xfrm>
            <a:off x="251520" y="3429000"/>
            <a:ext cx="8568952" cy="180020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Si escribimos el comando sin especificar nombre o correo nos confirmara el dato actual del campo.</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24744"/>
            <a:ext cx="8568952" cy="180020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Podemos inicializar otros valores, como una interfaz de usuario más agradable.</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2924944"/>
            <a:ext cx="7776864" cy="194421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git </a:t>
            </a:r>
            <a:r>
              <a:rPr lang="es-ES" sz="2800" dirty="0" err="1" smtClean="0">
                <a:latin typeface="+mj-lt"/>
                <a:ea typeface="+mj-ea"/>
                <a:cs typeface="+mj-cs"/>
              </a:rPr>
              <a:t>config</a:t>
            </a:r>
            <a:r>
              <a:rPr lang="es-ES" sz="2800" dirty="0" smtClean="0">
                <a:latin typeface="+mj-lt"/>
                <a:ea typeface="+mj-ea"/>
                <a:cs typeface="+mj-cs"/>
              </a:rPr>
              <a:t> --global </a:t>
            </a:r>
            <a:r>
              <a:rPr lang="es-ES" sz="2800" dirty="0" err="1" smtClean="0">
                <a:latin typeface="+mj-lt"/>
                <a:ea typeface="+mj-ea"/>
                <a:cs typeface="+mj-cs"/>
              </a:rPr>
              <a:t>user.ui</a:t>
            </a:r>
            <a:r>
              <a:rPr lang="es-ES" sz="2800" dirty="0" smtClean="0">
                <a:latin typeface="+mj-lt"/>
                <a:ea typeface="+mj-ea"/>
                <a:cs typeface="+mj-cs"/>
              </a:rPr>
              <a:t> true</a:t>
            </a:r>
          </a:p>
          <a:p>
            <a:pPr lvl="0">
              <a:spcBef>
                <a:spcPct val="0"/>
              </a:spcBef>
            </a:pPr>
            <a:r>
              <a:rPr lang="es-ES" sz="2800" dirty="0" smtClean="0">
                <a:latin typeface="+mj-lt"/>
                <a:ea typeface="+mj-ea"/>
                <a:cs typeface="+mj-cs"/>
              </a:rPr>
              <a:t>g</a:t>
            </a:r>
            <a:r>
              <a:rPr kumimoji="0" lang="es-ES" sz="2800" b="0" i="0" u="none" strike="noStrike" kern="1200" cap="none" spc="0" normalizeH="0" baseline="0" noProof="0" dirty="0" err="1" smtClean="0">
                <a:ln>
                  <a:noFill/>
                </a:ln>
                <a:solidFill>
                  <a:schemeClr val="tx1"/>
                </a:solidFill>
                <a:effectLst/>
                <a:uLnTx/>
                <a:uFillTx/>
                <a:latin typeface="+mj-lt"/>
                <a:ea typeface="+mj-ea"/>
                <a:cs typeface="+mj-cs"/>
              </a:rPr>
              <a:t>it</a:t>
            </a:r>
            <a:r>
              <a:rPr kumimoji="0" lang="es-ES" sz="2800" b="0" i="0" u="none" strike="noStrike" kern="1200" cap="none" spc="0" normalizeH="0" noProof="0" dirty="0" smtClean="0">
                <a:ln>
                  <a:noFill/>
                </a:ln>
                <a:solidFill>
                  <a:schemeClr val="tx1"/>
                </a:solidFill>
                <a:effectLst/>
                <a:uLnTx/>
                <a:uFillTx/>
                <a:latin typeface="+mj-lt"/>
                <a:ea typeface="+mj-ea"/>
                <a:cs typeface="+mj-cs"/>
              </a:rPr>
              <a:t> </a:t>
            </a:r>
            <a:r>
              <a:rPr kumimoji="0" lang="es-ES" sz="2800" b="0" i="0" u="none" strike="noStrike" kern="1200" cap="none" spc="0" normalizeH="0" noProof="0" dirty="0" err="1" smtClean="0">
                <a:ln>
                  <a:noFill/>
                </a:ln>
                <a:solidFill>
                  <a:schemeClr val="tx1"/>
                </a:solidFill>
                <a:effectLst/>
                <a:uLnTx/>
                <a:uFillTx/>
                <a:latin typeface="+mj-lt"/>
                <a:ea typeface="+mj-ea"/>
                <a:cs typeface="+mj-cs"/>
              </a:rPr>
              <a:t>config</a:t>
            </a:r>
            <a:r>
              <a:rPr kumimoji="0" lang="es-ES" sz="2800" b="0" i="0" u="none" strike="noStrike" kern="1200" cap="none" spc="0" normalizeH="0" noProof="0" dirty="0" smtClean="0">
                <a:ln>
                  <a:noFill/>
                </a:ln>
                <a:solidFill>
                  <a:schemeClr val="tx1"/>
                </a:solidFill>
                <a:effectLst/>
                <a:uLnTx/>
                <a:uFillTx/>
                <a:latin typeface="+mj-lt"/>
                <a:ea typeface="+mj-ea"/>
                <a:cs typeface="+mj-cs"/>
              </a:rPr>
              <a:t> --global </a:t>
            </a:r>
            <a:r>
              <a:rPr kumimoji="0" lang="es-ES" sz="2800" b="0" i="0" u="none" strike="noStrike" kern="1200" cap="none" spc="0" normalizeH="0" noProof="0" dirty="0" err="1" smtClean="0">
                <a:ln>
                  <a:noFill/>
                </a:ln>
                <a:solidFill>
                  <a:schemeClr val="tx1"/>
                </a:solidFill>
                <a:effectLst/>
                <a:uLnTx/>
                <a:uFillTx/>
                <a:latin typeface="+mj-lt"/>
                <a:ea typeface="+mj-ea"/>
                <a:cs typeface="+mj-cs"/>
              </a:rPr>
              <a:t>color.ui</a:t>
            </a:r>
            <a:r>
              <a:rPr kumimoji="0" lang="es-ES" sz="2800" b="0" i="0" u="none" strike="noStrike" kern="1200" cap="none" spc="0" normalizeH="0" noProof="0" dirty="0" smtClean="0">
                <a:ln>
                  <a:noFill/>
                </a:ln>
                <a:solidFill>
                  <a:schemeClr val="tx1"/>
                </a:solidFill>
                <a:effectLst/>
                <a:uLnTx/>
                <a:uFillTx/>
                <a:latin typeface="+mj-lt"/>
                <a:ea typeface="+mj-ea"/>
                <a:cs typeface="+mj-cs"/>
              </a:rPr>
              <a:t> true</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INICIO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Si queremos ver todos los cambios de nuestra configuración inicial escribimos:</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2780928"/>
            <a:ext cx="7776864" cy="1944216"/>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git </a:t>
            </a:r>
            <a:r>
              <a:rPr lang="es-ES" sz="2800" dirty="0" err="1" smtClean="0">
                <a:latin typeface="+mj-lt"/>
                <a:ea typeface="+mj-ea"/>
                <a:cs typeface="+mj-cs"/>
              </a:rPr>
              <a:t>config</a:t>
            </a:r>
            <a:r>
              <a:rPr lang="es-ES" sz="2800" dirty="0" smtClean="0">
                <a:latin typeface="+mj-lt"/>
                <a:ea typeface="+mj-ea"/>
                <a:cs typeface="+mj-cs"/>
              </a:rPr>
              <a:t> --global --</a:t>
            </a:r>
            <a:r>
              <a:rPr lang="es-ES" sz="2800" dirty="0" err="1" smtClean="0">
                <a:latin typeface="+mj-lt"/>
                <a:ea typeface="+mj-ea"/>
                <a:cs typeface="+mj-cs"/>
              </a:rPr>
              <a:t>list</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INICIO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980728"/>
            <a:ext cx="8640960" cy="5616624"/>
          </a:xfrm>
          <a:prstGeom prst="rect">
            <a:avLst/>
          </a:prstGeom>
        </p:spPr>
        <p:txBody>
          <a:bodyPr vert="horz" lIns="91440" tIns="45720" rIns="91440" bIns="45720" rtlCol="0" anchor="ctr">
            <a:normAutofit fontScale="92500" lnSpcReduction="10000"/>
          </a:bodyPr>
          <a:lstStyle/>
          <a:p>
            <a:pPr lvl="0">
              <a:spcBef>
                <a:spcPct val="0"/>
              </a:spcBef>
            </a:pPr>
            <a:r>
              <a:rPr lang="es-ES" sz="2800" dirty="0" smtClean="0"/>
              <a:t>Configuración inicial:</a:t>
            </a:r>
          </a:p>
          <a:p>
            <a:pPr lvl="0">
              <a:spcBef>
                <a:spcPct val="0"/>
              </a:spcBef>
            </a:pPr>
            <a:endParaRPr lang="es-ES" sz="2800" dirty="0" smtClean="0"/>
          </a:p>
          <a:p>
            <a:pPr lvl="0">
              <a:spcBef>
                <a:spcPct val="0"/>
              </a:spcBef>
            </a:pPr>
            <a:r>
              <a:rPr lang="es-ES" sz="2800" dirty="0" smtClean="0"/>
              <a:t>git –version</a:t>
            </a:r>
          </a:p>
          <a:p>
            <a:pPr lvl="0">
              <a:spcBef>
                <a:spcPct val="0"/>
              </a:spcBef>
            </a:pPr>
            <a:r>
              <a:rPr lang="es-ES" sz="2800" dirty="0" smtClean="0"/>
              <a:t>git </a:t>
            </a:r>
            <a:r>
              <a:rPr lang="es-ES" sz="2800" dirty="0" err="1" smtClean="0"/>
              <a:t>config</a:t>
            </a:r>
            <a:r>
              <a:rPr lang="es-ES" sz="2800" dirty="0" smtClean="0"/>
              <a:t> --global user.name &lt;nombre&gt;</a:t>
            </a:r>
          </a:p>
          <a:p>
            <a:pPr lvl="0">
              <a:spcBef>
                <a:spcPct val="0"/>
              </a:spcBef>
            </a:pPr>
            <a:r>
              <a:rPr lang="es-ES" sz="2800" dirty="0" smtClean="0"/>
              <a:t>git </a:t>
            </a:r>
            <a:r>
              <a:rPr lang="es-ES" sz="2800" dirty="0" err="1" smtClean="0"/>
              <a:t>config</a:t>
            </a:r>
            <a:r>
              <a:rPr lang="es-ES" sz="2800" dirty="0" smtClean="0"/>
              <a:t> --global </a:t>
            </a:r>
            <a:r>
              <a:rPr lang="es-ES" sz="2800" dirty="0" err="1" smtClean="0"/>
              <a:t>user.email</a:t>
            </a:r>
            <a:r>
              <a:rPr lang="es-ES" sz="2800" dirty="0" smtClean="0"/>
              <a:t> &lt;correo&gt;</a:t>
            </a:r>
          </a:p>
          <a:p>
            <a:pPr lvl="0">
              <a:spcBef>
                <a:spcPct val="0"/>
              </a:spcBef>
            </a:pPr>
            <a:endParaRPr lang="es-ES" sz="2800" dirty="0" smtClean="0"/>
          </a:p>
          <a:p>
            <a:pPr lvl="0">
              <a:spcBef>
                <a:spcPct val="0"/>
              </a:spcBef>
            </a:pPr>
            <a:r>
              <a:rPr lang="es-ES" sz="2800" dirty="0" smtClean="0"/>
              <a:t>git </a:t>
            </a:r>
            <a:r>
              <a:rPr lang="es-ES" sz="2800" dirty="0" err="1" smtClean="0"/>
              <a:t>config</a:t>
            </a:r>
            <a:r>
              <a:rPr lang="es-ES" sz="2800" dirty="0" smtClean="0"/>
              <a:t> --global user.name</a:t>
            </a:r>
          </a:p>
          <a:p>
            <a:pPr lvl="0">
              <a:spcBef>
                <a:spcPct val="0"/>
              </a:spcBef>
            </a:pPr>
            <a:r>
              <a:rPr lang="es-ES" sz="2800" dirty="0" smtClean="0"/>
              <a:t>git </a:t>
            </a:r>
            <a:r>
              <a:rPr lang="es-ES" sz="2800" dirty="0" err="1" smtClean="0"/>
              <a:t>config</a:t>
            </a:r>
            <a:r>
              <a:rPr lang="es-ES" sz="2800" dirty="0" smtClean="0"/>
              <a:t> --global </a:t>
            </a:r>
            <a:r>
              <a:rPr lang="es-ES" sz="2800" dirty="0" err="1" smtClean="0"/>
              <a:t>user.email</a:t>
            </a:r>
            <a:endParaRPr lang="es-ES" sz="2800" dirty="0" smtClean="0"/>
          </a:p>
          <a:p>
            <a:pPr lvl="0">
              <a:spcBef>
                <a:spcPct val="0"/>
              </a:spcBef>
            </a:pPr>
            <a:endParaRPr lang="es-ES" sz="2800" dirty="0" smtClean="0"/>
          </a:p>
          <a:p>
            <a:pPr lvl="0">
              <a:spcBef>
                <a:spcPct val="0"/>
              </a:spcBef>
            </a:pPr>
            <a:r>
              <a:rPr lang="es-ES" sz="2800" dirty="0" smtClean="0"/>
              <a:t>git </a:t>
            </a:r>
            <a:r>
              <a:rPr lang="es-ES" sz="2800" dirty="0" err="1" smtClean="0"/>
              <a:t>config</a:t>
            </a:r>
            <a:r>
              <a:rPr lang="es-ES" sz="2800" dirty="0" smtClean="0"/>
              <a:t> --global </a:t>
            </a:r>
            <a:r>
              <a:rPr lang="es-ES" sz="2800" dirty="0" err="1" smtClean="0"/>
              <a:t>user.ui</a:t>
            </a:r>
            <a:r>
              <a:rPr lang="es-ES" sz="2800" dirty="0" smtClean="0"/>
              <a:t> true</a:t>
            </a:r>
          </a:p>
          <a:p>
            <a:pPr lvl="0">
              <a:spcBef>
                <a:spcPct val="0"/>
              </a:spcBef>
            </a:pPr>
            <a:r>
              <a:rPr lang="es-ES" sz="2800" dirty="0" smtClean="0"/>
              <a:t>git </a:t>
            </a:r>
            <a:r>
              <a:rPr lang="es-ES" sz="2800" dirty="0" err="1" smtClean="0"/>
              <a:t>config</a:t>
            </a:r>
            <a:r>
              <a:rPr lang="es-ES" sz="2800" dirty="0" smtClean="0"/>
              <a:t> --global </a:t>
            </a:r>
            <a:r>
              <a:rPr lang="es-ES" sz="2800" dirty="0" err="1" smtClean="0"/>
              <a:t>color.ui</a:t>
            </a:r>
            <a:r>
              <a:rPr lang="es-ES" sz="2800" dirty="0" smtClean="0"/>
              <a:t> true</a:t>
            </a:r>
            <a:endParaRPr lang="es-MX" sz="2800" dirty="0" smtClean="0"/>
          </a:p>
          <a:p>
            <a:pPr lvl="0">
              <a:spcBef>
                <a:spcPct val="0"/>
              </a:spcBef>
            </a:pPr>
            <a:endParaRPr lang="es-MX" sz="2800" dirty="0" smtClean="0"/>
          </a:p>
          <a:p>
            <a:pPr lvl="0">
              <a:spcBef>
                <a:spcPct val="0"/>
              </a:spcBef>
            </a:pPr>
            <a:endParaRPr lang="es-ES" sz="2800" dirty="0" smtClean="0">
              <a:latin typeface="+mj-lt"/>
              <a:ea typeface="+mj-ea"/>
              <a:cs typeface="+mj-cs"/>
            </a:endParaRPr>
          </a:p>
          <a:p>
            <a:pPr lvl="0">
              <a:spcBef>
                <a:spcPct val="0"/>
              </a:spcBef>
            </a:pPr>
            <a:r>
              <a:rPr lang="es-ES" sz="2800" dirty="0" smtClean="0">
                <a:latin typeface="+mj-lt"/>
                <a:ea typeface="+mj-ea"/>
                <a:cs typeface="+mj-cs"/>
              </a:rPr>
              <a:t>git </a:t>
            </a:r>
            <a:r>
              <a:rPr lang="es-ES" sz="2800" dirty="0" err="1" smtClean="0">
                <a:latin typeface="+mj-lt"/>
                <a:ea typeface="+mj-ea"/>
                <a:cs typeface="+mj-cs"/>
              </a:rPr>
              <a:t>config</a:t>
            </a:r>
            <a:r>
              <a:rPr lang="es-ES" sz="2800" dirty="0" smtClean="0">
                <a:latin typeface="+mj-lt"/>
                <a:ea typeface="+mj-ea"/>
                <a:cs typeface="+mj-cs"/>
              </a:rPr>
              <a:t> --global --</a:t>
            </a:r>
            <a:r>
              <a:rPr lang="es-ES" sz="2800" dirty="0" err="1" smtClean="0">
                <a:latin typeface="+mj-lt"/>
                <a:ea typeface="+mj-ea"/>
                <a:cs typeface="+mj-cs"/>
              </a:rPr>
              <a:t>list</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Resumen</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1.- </a:t>
            </a:r>
            <a:r>
              <a:rPr lang="es-ES" sz="3200" dirty="0" smtClean="0"/>
              <a:t>DIAGRAMA </a:t>
            </a:r>
            <a:r>
              <a:rPr lang="es-ES" sz="3200" dirty="0" smtClean="0"/>
              <a:t>GENERAL</a:t>
            </a:r>
            <a:endParaRPr lang="es-MX" sz="3200" dirty="0"/>
          </a:p>
        </p:txBody>
      </p:sp>
      <p:pic>
        <p:nvPicPr>
          <p:cNvPr id="5" name="Picture 2" descr="C:\Users\José\Desktop\git5.png"/>
          <p:cNvPicPr>
            <a:picLocks noChangeAspect="1" noChangeArrowheads="1"/>
          </p:cNvPicPr>
          <p:nvPr/>
        </p:nvPicPr>
        <p:blipFill>
          <a:blip r:embed="rId2" cstate="print"/>
          <a:srcRect/>
          <a:stretch>
            <a:fillRect/>
          </a:stretch>
        </p:blipFill>
        <p:spPr bwMode="auto">
          <a:xfrm>
            <a:off x="35496" y="1043987"/>
            <a:ext cx="8064896" cy="5367696"/>
          </a:xfrm>
          <a:prstGeom prst="rect">
            <a:avLst/>
          </a:prstGeom>
          <a:noFill/>
        </p:spPr>
      </p:pic>
      <p:pic>
        <p:nvPicPr>
          <p:cNvPr id="6" name="Picture 2" descr="C:\Users\José\Desktop\Octocat.png"/>
          <p:cNvPicPr>
            <a:picLocks noChangeAspect="1" noChangeArrowheads="1"/>
          </p:cNvPicPr>
          <p:nvPr/>
        </p:nvPicPr>
        <p:blipFill>
          <a:blip r:embed="rId3" cstate="print"/>
          <a:srcRect/>
          <a:stretch>
            <a:fillRect/>
          </a:stretch>
        </p:blipFill>
        <p:spPr bwMode="auto">
          <a:xfrm>
            <a:off x="7884368" y="980728"/>
            <a:ext cx="1206583" cy="1002972"/>
          </a:xfrm>
          <a:prstGeom prst="rect">
            <a:avLst/>
          </a:prstGeom>
          <a:noFill/>
        </p:spPr>
      </p:pic>
    </p:spTree>
  </p:cSld>
  <p:clrMapOvr>
    <a:masterClrMapping/>
  </p:clrMapOvr>
  <p:transition spd="med">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4.- COMANDOS</a:t>
            </a:r>
            <a:endParaRPr lang="es-MX" dirty="0"/>
          </a:p>
        </p:txBody>
      </p:sp>
    </p:spTree>
  </p:cSld>
  <p:clrMapOvr>
    <a:masterClrMapping/>
  </p:clrMapOvr>
  <p:transition spd="med">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340768"/>
            <a:ext cx="8568952" cy="180020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Para ver todos los comandos que ofrece git podemos ver la lista si escribimos:</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800" dirty="0" smtClean="0">
                <a:latin typeface="+mj-lt"/>
                <a:ea typeface="+mj-ea"/>
                <a:cs typeface="+mj-cs"/>
              </a:rPr>
              <a:t>git </a:t>
            </a:r>
            <a:r>
              <a:rPr lang="es-ES" sz="2800" dirty="0" err="1" smtClean="0">
                <a:latin typeface="+mj-lt"/>
                <a:ea typeface="+mj-ea"/>
                <a:cs typeface="+mj-cs"/>
              </a:rPr>
              <a:t>help</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Lista de comandos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179512" y="3501008"/>
            <a:ext cx="8568952" cy="295232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Si tenemos dudas de algún comando en especifico escribimos git </a:t>
            </a:r>
            <a:r>
              <a:rPr lang="es-ES" sz="2400" dirty="0" err="1" smtClean="0">
                <a:latin typeface="+mj-lt"/>
                <a:ea typeface="+mj-ea"/>
                <a:cs typeface="+mj-cs"/>
              </a:rPr>
              <a:t>help</a:t>
            </a:r>
            <a:r>
              <a:rPr lang="es-ES" sz="2400" dirty="0" smtClean="0">
                <a:latin typeface="+mj-lt"/>
                <a:ea typeface="+mj-ea"/>
                <a:cs typeface="+mj-cs"/>
              </a:rPr>
              <a:t> seguido de su nombre y nos abrirá una página web con información más detallada. Por ejemplo para saber la utilidad del comando </a:t>
            </a:r>
            <a:r>
              <a:rPr lang="es-ES" sz="2400" dirty="0" err="1" smtClean="0">
                <a:latin typeface="+mj-lt"/>
                <a:ea typeface="+mj-ea"/>
                <a:cs typeface="+mj-cs"/>
              </a:rPr>
              <a:t>add</a:t>
            </a:r>
            <a:r>
              <a:rPr lang="es-ES" sz="2400" dirty="0" smtClean="0">
                <a:latin typeface="+mj-lt"/>
                <a:ea typeface="+mj-ea"/>
                <a:cs typeface="+mj-cs"/>
              </a:rPr>
              <a:t> escribimos</a:t>
            </a:r>
          </a:p>
          <a:p>
            <a:pPr lvl="0">
              <a:spcBef>
                <a:spcPct val="0"/>
              </a:spcBef>
            </a:pPr>
            <a:endParaRPr kumimoji="0" lang="es-ES" sz="28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800" dirty="0" smtClean="0">
                <a:latin typeface="+mj-lt"/>
                <a:ea typeface="+mj-ea"/>
                <a:cs typeface="+mj-cs"/>
              </a:rPr>
              <a:t>git </a:t>
            </a:r>
            <a:r>
              <a:rPr lang="es-ES" sz="2800" dirty="0" err="1" smtClean="0">
                <a:latin typeface="+mj-lt"/>
                <a:ea typeface="+mj-ea"/>
                <a:cs typeface="+mj-cs"/>
              </a:rPr>
              <a:t>help</a:t>
            </a:r>
            <a:r>
              <a:rPr lang="es-ES" sz="2800" dirty="0" smtClean="0">
                <a:latin typeface="+mj-lt"/>
                <a:ea typeface="+mj-ea"/>
                <a:cs typeface="+mj-cs"/>
              </a:rPr>
              <a:t> </a:t>
            </a:r>
            <a:r>
              <a:rPr lang="es-ES" sz="2800" dirty="0" err="1" smtClean="0">
                <a:latin typeface="+mj-lt"/>
                <a:ea typeface="+mj-ea"/>
                <a:cs typeface="+mj-cs"/>
              </a:rPr>
              <a:t>add</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1656184" cy="1656184"/>
          </a:xfrm>
          <a:prstGeom prst="rect">
            <a:avLst/>
          </a:prstGeom>
          <a:noFill/>
        </p:spPr>
      </p:pic>
      <p:pic>
        <p:nvPicPr>
          <p:cNvPr id="21506" name="Picture 2" descr="C:\Users\José\Desktop\git-transport.png"/>
          <p:cNvPicPr>
            <a:picLocks noChangeAspect="1" noChangeArrowheads="1"/>
          </p:cNvPicPr>
          <p:nvPr/>
        </p:nvPicPr>
        <p:blipFill>
          <a:blip r:embed="rId3" cstate="print"/>
          <a:srcRect/>
          <a:stretch>
            <a:fillRect/>
          </a:stretch>
        </p:blipFill>
        <p:spPr bwMode="auto">
          <a:xfrm>
            <a:off x="1763688" y="531166"/>
            <a:ext cx="6336704" cy="5994178"/>
          </a:xfrm>
          <a:prstGeom prst="rect">
            <a:avLst/>
          </a:prstGeom>
          <a:noFill/>
        </p:spPr>
      </p:pic>
      <p:pic>
        <p:nvPicPr>
          <p:cNvPr id="5" name="Picture 2" descr="C:\Users\José\Desktop\Octocat.png"/>
          <p:cNvPicPr>
            <a:picLocks noChangeAspect="1" noChangeArrowheads="1"/>
          </p:cNvPicPr>
          <p:nvPr/>
        </p:nvPicPr>
        <p:blipFill>
          <a:blip r:embed="rId4" cstate="print"/>
          <a:srcRect/>
          <a:stretch>
            <a:fillRect/>
          </a:stretch>
        </p:blipFill>
        <p:spPr bwMode="auto">
          <a:xfrm>
            <a:off x="7776864" y="2708920"/>
            <a:ext cx="1115616" cy="927356"/>
          </a:xfrm>
          <a:prstGeom prst="rect">
            <a:avLst/>
          </a:prstGeom>
          <a:noFill/>
        </p:spPr>
      </p:pic>
      <p:sp>
        <p:nvSpPr>
          <p:cNvPr id="6" name="5 Título"/>
          <p:cNvSpPr txBox="1">
            <a:spLocks/>
          </p:cNvSpPr>
          <p:nvPr/>
        </p:nvSpPr>
        <p:spPr>
          <a:xfrm>
            <a:off x="3275856" y="-99392"/>
            <a:ext cx="4824536" cy="79208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Comandos más ocupados</a:t>
            </a:r>
            <a:endParaRPr kumimoji="0" lang="es-MX" sz="2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José\Desktop\git5.png"/>
          <p:cNvPicPr>
            <a:picLocks noChangeAspect="1" noChangeArrowheads="1"/>
          </p:cNvPicPr>
          <p:nvPr/>
        </p:nvPicPr>
        <p:blipFill>
          <a:blip r:embed="rId2" cstate="print"/>
          <a:srcRect/>
          <a:stretch>
            <a:fillRect/>
          </a:stretch>
        </p:blipFill>
        <p:spPr bwMode="auto">
          <a:xfrm>
            <a:off x="1259632" y="1340768"/>
            <a:ext cx="6924232" cy="4608512"/>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107504" y="116632"/>
            <a:ext cx="1656184" cy="1656184"/>
          </a:xfrm>
          <a:prstGeom prst="rect">
            <a:avLst/>
          </a:prstGeom>
          <a:noFill/>
        </p:spPr>
      </p:pic>
      <p:pic>
        <p:nvPicPr>
          <p:cNvPr id="8" name="Picture 2" descr="C:\Users\José\Desktop\Octocat.png"/>
          <p:cNvPicPr>
            <a:picLocks noChangeAspect="1" noChangeArrowheads="1"/>
          </p:cNvPicPr>
          <p:nvPr/>
        </p:nvPicPr>
        <p:blipFill>
          <a:blip r:embed="rId4" cstate="print"/>
          <a:srcRect/>
          <a:stretch>
            <a:fillRect/>
          </a:stretch>
        </p:blipFill>
        <p:spPr bwMode="auto">
          <a:xfrm>
            <a:off x="7956376" y="1277508"/>
            <a:ext cx="1115616" cy="927356"/>
          </a:xfrm>
          <a:prstGeom prst="rect">
            <a:avLst/>
          </a:prstGeom>
          <a:noFill/>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5.- INICIALIZAR</a:t>
            </a:r>
            <a:endParaRPr lang="es-MX" dirty="0"/>
          </a:p>
        </p:txBody>
      </p:sp>
    </p:spTree>
  </p:cSld>
  <p:clrMapOvr>
    <a:masterClrMapping/>
  </p:clrMapOvr>
  <p:transition spd="med">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340768"/>
            <a:ext cx="8568952" cy="180020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Primer te debes mover a la carpeta en donde quieres crear el repositorio</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Inicializar</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179512" y="3212976"/>
            <a:ext cx="8568952" cy="3645024"/>
          </a:xfrm>
          <a:prstGeom prst="rect">
            <a:avLst/>
          </a:prstGeom>
        </p:spPr>
        <p:txBody>
          <a:bodyPr vert="horz" lIns="91440" tIns="45720" rIns="91440" bIns="45720" rtlCol="0" anchor="ctr">
            <a:normAutofit/>
          </a:bodyPr>
          <a:lstStyle/>
          <a:p>
            <a:pPr lvl="0">
              <a:spcBef>
                <a:spcPct val="0"/>
              </a:spcBef>
            </a:pPr>
            <a:endParaRPr lang="es-ES" sz="2800" dirty="0" smtClean="0">
              <a:latin typeface="+mj-lt"/>
              <a:ea typeface="+mj-ea"/>
              <a:cs typeface="+mj-cs"/>
            </a:endParaRPr>
          </a:p>
          <a:p>
            <a:pPr lvl="0">
              <a:spcBef>
                <a:spcPct val="0"/>
              </a:spcBef>
            </a:pPr>
            <a:r>
              <a:rPr lang="es-ES" sz="2800" dirty="0" err="1" smtClean="0">
                <a:latin typeface="+mj-lt"/>
                <a:ea typeface="+mj-ea"/>
                <a:cs typeface="+mj-cs"/>
              </a:rPr>
              <a:t>pwd</a:t>
            </a:r>
            <a:r>
              <a:rPr lang="es-ES" sz="2400" dirty="0" smtClean="0">
                <a:latin typeface="+mj-lt"/>
                <a:ea typeface="+mj-ea"/>
                <a:cs typeface="+mj-cs"/>
              </a:rPr>
              <a:t>   	         </a:t>
            </a:r>
            <a:r>
              <a:rPr lang="es-ES" sz="2000" dirty="0" smtClean="0">
                <a:latin typeface="+mj-lt"/>
                <a:ea typeface="+mj-ea"/>
                <a:cs typeface="+mj-cs"/>
              </a:rPr>
              <a:t>te dice la ubicación actual</a:t>
            </a:r>
          </a:p>
          <a:p>
            <a:pPr>
              <a:spcBef>
                <a:spcPct val="0"/>
              </a:spcBef>
            </a:pPr>
            <a:r>
              <a:rPr lang="es-ES" sz="2800" dirty="0" err="1" smtClean="0"/>
              <a:t>dir</a:t>
            </a:r>
            <a:r>
              <a:rPr lang="es-ES" sz="2800" dirty="0" smtClean="0"/>
              <a:t> </a:t>
            </a:r>
            <a:r>
              <a:rPr lang="es-ES" sz="3200" dirty="0" smtClean="0"/>
              <a:t>  	       </a:t>
            </a:r>
            <a:r>
              <a:rPr lang="es-ES" sz="2000" dirty="0" smtClean="0"/>
              <a:t>te dice el contenido de la carpeta en la que te encuentras.</a:t>
            </a:r>
            <a:endParaRPr lang="es-ES" sz="2000" dirty="0" smtClean="0">
              <a:latin typeface="+mj-lt"/>
              <a:ea typeface="+mj-ea"/>
              <a:cs typeface="+mj-cs"/>
            </a:endParaRPr>
          </a:p>
          <a:p>
            <a:pPr lvl="0">
              <a:spcBef>
                <a:spcPct val="0"/>
              </a:spcBef>
            </a:pPr>
            <a:r>
              <a:rPr lang="es-ES" sz="2800" dirty="0" smtClean="0">
                <a:latin typeface="+mj-lt"/>
                <a:ea typeface="+mj-ea"/>
                <a:cs typeface="+mj-cs"/>
              </a:rPr>
              <a:t>c</a:t>
            </a:r>
            <a:r>
              <a:rPr kumimoji="0" lang="es-ES" sz="2800" b="0" i="0" u="none" strike="noStrike" kern="1200" cap="none" spc="0" normalizeH="0" baseline="0" noProof="0" dirty="0" smtClean="0">
                <a:ln>
                  <a:noFill/>
                </a:ln>
                <a:solidFill>
                  <a:schemeClr val="tx1"/>
                </a:solidFill>
                <a:effectLst/>
                <a:uLnTx/>
                <a:uFillTx/>
                <a:latin typeface="+mj-lt"/>
                <a:ea typeface="+mj-ea"/>
                <a:cs typeface="+mj-cs"/>
              </a:rPr>
              <a:t>d </a:t>
            </a:r>
            <a:r>
              <a:rPr kumimoji="0" lang="es-ES" sz="2400" b="0" i="0" u="none" strike="noStrike" kern="1200" cap="none" spc="0" normalizeH="0" baseline="0" noProof="0" dirty="0" smtClean="0">
                <a:ln>
                  <a:noFill/>
                </a:ln>
                <a:solidFill>
                  <a:schemeClr val="tx1"/>
                </a:solidFill>
                <a:effectLst/>
                <a:uLnTx/>
                <a:uFillTx/>
                <a:latin typeface="+mj-lt"/>
                <a:ea typeface="+mj-ea"/>
                <a:cs typeface="+mj-cs"/>
              </a:rPr>
              <a:t>  	         </a:t>
            </a:r>
            <a:r>
              <a:rPr kumimoji="0" lang="es-ES" sz="2000" b="0" i="0" u="none" strike="noStrike" kern="1200" cap="none" spc="0" normalizeH="0" baseline="0" noProof="0" dirty="0" smtClean="0">
                <a:ln>
                  <a:noFill/>
                </a:ln>
                <a:solidFill>
                  <a:schemeClr val="tx1"/>
                </a:solidFill>
                <a:effectLst/>
                <a:uLnTx/>
                <a:uFillTx/>
                <a:latin typeface="+mj-lt"/>
                <a:ea typeface="+mj-ea"/>
                <a:cs typeface="+mj-cs"/>
              </a:rPr>
              <a:t>seguido de un nombre, indica a que carpeta quieres moverte.</a:t>
            </a:r>
          </a:p>
          <a:p>
            <a:pPr lvl="0">
              <a:spcBef>
                <a:spcPct val="0"/>
              </a:spcBef>
            </a:pPr>
            <a:r>
              <a:rPr lang="es-ES" sz="2800" dirty="0" smtClean="0">
                <a:latin typeface="+mj-lt"/>
                <a:ea typeface="+mj-ea"/>
                <a:cs typeface="+mj-cs"/>
              </a:rPr>
              <a:t>cd ..  </a:t>
            </a:r>
            <a:r>
              <a:rPr lang="es-ES" sz="2400" dirty="0" smtClean="0">
                <a:latin typeface="+mj-lt"/>
                <a:ea typeface="+mj-ea"/>
                <a:cs typeface="+mj-cs"/>
              </a:rPr>
              <a:t>	         </a:t>
            </a:r>
            <a:r>
              <a:rPr lang="es-ES" sz="2000" dirty="0" smtClean="0">
                <a:latin typeface="+mj-lt"/>
                <a:ea typeface="+mj-ea"/>
                <a:cs typeface="+mj-cs"/>
              </a:rPr>
              <a:t>sirve para subir un nivel en las carpetas.</a:t>
            </a:r>
          </a:p>
          <a:p>
            <a:pPr lvl="0">
              <a:spcBef>
                <a:spcPct val="0"/>
              </a:spcBef>
            </a:pPr>
            <a:r>
              <a:rPr lang="es-ES" sz="2800" dirty="0" err="1" smtClean="0">
                <a:latin typeface="+mj-lt"/>
                <a:ea typeface="+mj-ea"/>
                <a:cs typeface="+mj-cs"/>
              </a:rPr>
              <a:t>cd</a:t>
            </a:r>
            <a:r>
              <a:rPr lang="es-ES" sz="2800" dirty="0" smtClean="0">
                <a:latin typeface="+mj-lt"/>
                <a:ea typeface="+mj-ea"/>
                <a:cs typeface="+mj-cs"/>
              </a:rPr>
              <a:t> C:	        </a:t>
            </a:r>
            <a:r>
              <a:rPr lang="es-ES" sz="2000" dirty="0" smtClean="0">
                <a:latin typeface="+mj-lt"/>
                <a:ea typeface="+mj-ea"/>
                <a:cs typeface="+mj-cs"/>
              </a:rPr>
              <a:t>te manda directamente al disco duro.</a:t>
            </a:r>
          </a:p>
          <a:p>
            <a:pPr lvl="0">
              <a:spcBef>
                <a:spcPct val="0"/>
              </a:spcBef>
            </a:pPr>
            <a:endParaRPr lang="es-ES" sz="2000" dirty="0" smtClean="0">
              <a:latin typeface="+mj-lt"/>
              <a:ea typeface="+mj-ea"/>
              <a:cs typeface="+mj-cs"/>
            </a:endParaRPr>
          </a:p>
          <a:p>
            <a:pPr lvl="0">
              <a:spcBef>
                <a:spcPct val="0"/>
              </a:spcBef>
            </a:pPr>
            <a:r>
              <a:rPr kumimoji="0" lang="es-ES" sz="2800" b="0" i="0" u="none" strike="noStrike" kern="1200" cap="none" spc="0" normalizeH="0" baseline="0" noProof="0" dirty="0" smtClean="0">
                <a:ln>
                  <a:noFill/>
                </a:ln>
                <a:solidFill>
                  <a:schemeClr val="tx1"/>
                </a:solidFill>
                <a:effectLst/>
                <a:uLnTx/>
                <a:uFillTx/>
                <a:latin typeface="+mj-lt"/>
                <a:ea typeface="+mj-ea"/>
                <a:cs typeface="+mj-cs"/>
              </a:rPr>
              <a:t>clear</a:t>
            </a:r>
            <a:r>
              <a:rPr kumimoji="0" lang="es-ES" sz="2000" b="0" i="0" u="none" strike="noStrike" kern="1200" cap="none" spc="0" normalizeH="0" baseline="0" noProof="0" dirty="0" smtClean="0">
                <a:ln>
                  <a:noFill/>
                </a:ln>
                <a:solidFill>
                  <a:schemeClr val="tx1"/>
                </a:solidFill>
                <a:effectLst/>
                <a:uLnTx/>
                <a:uFillTx/>
                <a:latin typeface="+mj-lt"/>
                <a:ea typeface="+mj-ea"/>
                <a:cs typeface="+mj-cs"/>
              </a:rPr>
              <a:t>              </a:t>
            </a:r>
            <a:r>
              <a:rPr lang="es-ES" sz="2000" noProof="0" dirty="0" smtClean="0">
                <a:latin typeface="+mj-lt"/>
                <a:ea typeface="+mj-ea"/>
                <a:cs typeface="+mj-cs"/>
              </a:rPr>
              <a:t> </a:t>
            </a:r>
            <a:r>
              <a:rPr kumimoji="0" lang="es-ES" sz="2000" b="0" i="0" u="none" strike="noStrike" kern="1200" cap="none" spc="0" normalizeH="0" baseline="0" noProof="0" dirty="0" smtClean="0">
                <a:ln>
                  <a:noFill/>
                </a:ln>
                <a:solidFill>
                  <a:schemeClr val="tx1"/>
                </a:solidFill>
                <a:effectLst/>
                <a:uLnTx/>
                <a:uFillTx/>
                <a:latin typeface="+mj-lt"/>
                <a:ea typeface="+mj-ea"/>
                <a:cs typeface="+mj-cs"/>
              </a:rPr>
              <a:t>es para limpiar todo lo que este en pantalla.</a:t>
            </a:r>
            <a:endParaRPr lang="es-MX" sz="2000" dirty="0" smtClean="0"/>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836712"/>
            <a:ext cx="8568952" cy="180020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Una vez en la posición deseada escribes un comando para crear el repositorio de esa carpeta.</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Inicializar</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323528" y="2060848"/>
            <a:ext cx="8568952" cy="2952328"/>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git </a:t>
            </a:r>
            <a:r>
              <a:rPr lang="es-ES" sz="2800" dirty="0" err="1" smtClean="0">
                <a:latin typeface="+mj-lt"/>
                <a:ea typeface="+mj-ea"/>
                <a:cs typeface="+mj-cs"/>
              </a:rPr>
              <a:t>init</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980728"/>
            <a:ext cx="8640960" cy="5760640"/>
          </a:xfrm>
          <a:prstGeom prst="rect">
            <a:avLst/>
          </a:prstGeom>
        </p:spPr>
        <p:txBody>
          <a:bodyPr vert="horz" lIns="91440" tIns="45720" rIns="91440" bIns="45720" rtlCol="0" anchor="ctr">
            <a:normAutofit fontScale="92500" lnSpcReduction="10000"/>
          </a:bodyPr>
          <a:lstStyle/>
          <a:p>
            <a:pPr lvl="0">
              <a:spcBef>
                <a:spcPct val="0"/>
              </a:spcBef>
            </a:pPr>
            <a:r>
              <a:rPr lang="es-ES" sz="2800" dirty="0" smtClean="0"/>
              <a:t>Comandos:</a:t>
            </a:r>
          </a:p>
          <a:p>
            <a:pPr lvl="0">
              <a:spcBef>
                <a:spcPct val="0"/>
              </a:spcBef>
            </a:pPr>
            <a:endParaRPr lang="es-ES" sz="2800" dirty="0" smtClean="0"/>
          </a:p>
          <a:p>
            <a:pPr lvl="0">
              <a:spcBef>
                <a:spcPct val="0"/>
              </a:spcBef>
            </a:pPr>
            <a:r>
              <a:rPr lang="es-ES" sz="2800" dirty="0" smtClean="0"/>
              <a:t>git </a:t>
            </a:r>
            <a:r>
              <a:rPr lang="es-ES" sz="2800" dirty="0" err="1" smtClean="0"/>
              <a:t>help</a:t>
            </a:r>
            <a:endParaRPr lang="es-ES" sz="2800" dirty="0" smtClean="0"/>
          </a:p>
          <a:p>
            <a:pPr>
              <a:spcBef>
                <a:spcPct val="0"/>
              </a:spcBef>
            </a:pPr>
            <a:r>
              <a:rPr lang="es-ES" sz="2800" dirty="0" smtClean="0"/>
              <a:t>git </a:t>
            </a:r>
            <a:r>
              <a:rPr lang="es-ES" sz="2800" dirty="0" err="1" smtClean="0"/>
              <a:t>help</a:t>
            </a:r>
            <a:r>
              <a:rPr lang="es-ES" sz="2800" dirty="0" smtClean="0"/>
              <a:t> &lt;nombre del comando&gt;</a:t>
            </a:r>
          </a:p>
          <a:p>
            <a:pPr>
              <a:spcBef>
                <a:spcPct val="0"/>
              </a:spcBef>
            </a:pPr>
            <a:endParaRPr lang="es-ES" sz="2800" dirty="0" smtClean="0"/>
          </a:p>
          <a:p>
            <a:pPr>
              <a:spcBef>
                <a:spcPct val="0"/>
              </a:spcBef>
            </a:pPr>
            <a:endParaRPr lang="es-ES" sz="2800" dirty="0" smtClean="0"/>
          </a:p>
          <a:p>
            <a:pPr>
              <a:spcBef>
                <a:spcPct val="0"/>
              </a:spcBef>
            </a:pPr>
            <a:r>
              <a:rPr lang="es-ES" sz="2800" dirty="0" smtClean="0"/>
              <a:t>Inicializar:</a:t>
            </a:r>
          </a:p>
          <a:p>
            <a:pPr>
              <a:spcBef>
                <a:spcPct val="0"/>
              </a:spcBef>
            </a:pPr>
            <a:endParaRPr lang="es-ES" sz="2800" dirty="0" smtClean="0"/>
          </a:p>
          <a:p>
            <a:pPr>
              <a:spcBef>
                <a:spcPct val="0"/>
              </a:spcBef>
            </a:pPr>
            <a:r>
              <a:rPr lang="es-ES" sz="2800" dirty="0" err="1" smtClean="0"/>
              <a:t>pwd</a:t>
            </a:r>
            <a:endParaRPr lang="es-ES" sz="2800" dirty="0" smtClean="0"/>
          </a:p>
          <a:p>
            <a:pPr lvl="0">
              <a:spcBef>
                <a:spcPct val="0"/>
              </a:spcBef>
            </a:pPr>
            <a:r>
              <a:rPr lang="es-ES" sz="2800" dirty="0" smtClean="0"/>
              <a:t>dir   	</a:t>
            </a:r>
          </a:p>
          <a:p>
            <a:pPr lvl="0">
              <a:spcBef>
                <a:spcPct val="0"/>
              </a:spcBef>
            </a:pPr>
            <a:r>
              <a:rPr lang="es-ES" sz="2800" dirty="0" smtClean="0"/>
              <a:t>cd   	</a:t>
            </a:r>
          </a:p>
          <a:p>
            <a:pPr lvl="0">
              <a:spcBef>
                <a:spcPct val="0"/>
              </a:spcBef>
            </a:pPr>
            <a:r>
              <a:rPr lang="es-ES" sz="2800" dirty="0" smtClean="0"/>
              <a:t>cd ..  	</a:t>
            </a:r>
          </a:p>
          <a:p>
            <a:pPr lvl="0">
              <a:spcBef>
                <a:spcPct val="0"/>
              </a:spcBef>
            </a:pPr>
            <a:r>
              <a:rPr lang="es-ES" sz="2800" dirty="0" smtClean="0"/>
              <a:t>Clear</a:t>
            </a:r>
          </a:p>
          <a:p>
            <a:pPr lvl="0">
              <a:spcBef>
                <a:spcPct val="0"/>
              </a:spcBef>
            </a:pPr>
            <a:endParaRPr lang="es-ES" sz="2800" dirty="0" smtClean="0"/>
          </a:p>
          <a:p>
            <a:pPr>
              <a:spcBef>
                <a:spcPct val="0"/>
              </a:spcBef>
            </a:pPr>
            <a:r>
              <a:rPr lang="es-ES" sz="2800" dirty="0" smtClean="0"/>
              <a:t>git </a:t>
            </a:r>
            <a:r>
              <a:rPr lang="es-ES" sz="2800" dirty="0" err="1" smtClean="0"/>
              <a:t>init</a:t>
            </a:r>
            <a:endParaRPr lang="es-ES" sz="2800" dirty="0" smtClean="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Resumen</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6.- GUARDAR </a:t>
            </a:r>
            <a:r>
              <a:rPr lang="es-ES" dirty="0" smtClean="0"/>
              <a:t>CAMBIOS</a:t>
            </a:r>
            <a:endParaRPr lang="es-MX" dirty="0"/>
          </a:p>
        </p:txBody>
      </p:sp>
    </p:spTree>
  </p:cSld>
  <p:clrMapOvr>
    <a:masterClrMapping/>
  </p:clrMapOvr>
  <p:transition spd="med">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052736"/>
            <a:ext cx="8568952" cy="1800200"/>
          </a:xfrm>
          <a:prstGeom prst="rect">
            <a:avLst/>
          </a:prstGeom>
        </p:spPr>
        <p:txBody>
          <a:bodyPr vert="horz" lIns="91440" tIns="45720" rIns="91440" bIns="45720" rtlCol="0" anchor="ctr">
            <a:normAutofit lnSpcReduction="10000"/>
          </a:bodyPr>
          <a:lstStyle/>
          <a:p>
            <a:pPr lvl="0">
              <a:spcBef>
                <a:spcPct val="0"/>
              </a:spcBef>
            </a:pPr>
            <a:r>
              <a:rPr lang="es-ES" sz="2400" dirty="0" smtClean="0">
                <a:latin typeface="+mj-lt"/>
                <a:ea typeface="+mj-ea"/>
                <a:cs typeface="+mj-cs"/>
              </a:rPr>
              <a:t>Ya con el repositorio hecho, puedes comenzar a modificar tus archivos. </a:t>
            </a:r>
          </a:p>
          <a:p>
            <a:pPr lvl="0">
              <a:spcBef>
                <a:spcPct val="0"/>
              </a:spcBef>
            </a:pPr>
            <a:r>
              <a:rPr kumimoji="0" lang="es-ES" sz="2400" b="0" i="0" u="none" strike="noStrike" kern="1200" cap="none" spc="0" normalizeH="0" baseline="0" noProof="0" dirty="0" smtClean="0">
                <a:ln>
                  <a:noFill/>
                </a:ln>
                <a:solidFill>
                  <a:schemeClr val="tx1"/>
                </a:solidFill>
                <a:effectLst/>
                <a:uLnTx/>
                <a:uFillTx/>
                <a:latin typeface="+mj-lt"/>
                <a:ea typeface="+mj-ea"/>
                <a:cs typeface="+mj-cs"/>
              </a:rPr>
              <a:t>Para guardar los cambios, primero es recomendable</a:t>
            </a:r>
            <a:r>
              <a:rPr kumimoji="0" lang="es-ES" sz="2400" b="0" i="0" u="none" strike="noStrike" kern="1200" cap="none" spc="0" normalizeH="0" noProof="0" dirty="0" smtClean="0">
                <a:ln>
                  <a:noFill/>
                </a:ln>
                <a:solidFill>
                  <a:schemeClr val="tx1"/>
                </a:solidFill>
                <a:effectLst/>
                <a:uLnTx/>
                <a:uFillTx/>
                <a:latin typeface="+mj-lt"/>
                <a:ea typeface="+mj-ea"/>
                <a:cs typeface="+mj-cs"/>
              </a:rPr>
              <a:t> preguntar si git sabe que se ha modificado el archivo original, para eso es el comando:</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Cambios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179512" y="2276872"/>
            <a:ext cx="8568952" cy="2952328"/>
          </a:xfrm>
          <a:prstGeom prst="rect">
            <a:avLst/>
          </a:prstGeom>
        </p:spPr>
        <p:txBody>
          <a:bodyPr vert="horz" lIns="91440" tIns="45720" rIns="91440" bIns="45720" rtlCol="0" anchor="ctr">
            <a:normAutofit/>
          </a:bodyPr>
          <a:lstStyle/>
          <a:p>
            <a:pPr lvl="0">
              <a:spcBef>
                <a:spcPct val="0"/>
              </a:spcBef>
            </a:pPr>
            <a:r>
              <a:rPr lang="es-ES" sz="2800" dirty="0" smtClean="0">
                <a:latin typeface="+mj-lt"/>
                <a:ea typeface="+mj-ea"/>
                <a:cs typeface="+mj-cs"/>
              </a:rPr>
              <a:t>git status</a:t>
            </a:r>
            <a:endParaRPr kumimoji="0" lang="es-MX"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251520" y="4653136"/>
            <a:ext cx="8568952" cy="1800200"/>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Te dará información sobre los archivos modificados que no se han actualizado o no se han agregado al </a:t>
            </a:r>
            <a:r>
              <a:rPr lang="es-ES" sz="2400" noProof="0" dirty="0" err="1" smtClean="0">
                <a:latin typeface="+mj-lt"/>
                <a:ea typeface="+mj-ea"/>
                <a:cs typeface="+mj-cs"/>
              </a:rPr>
              <a:t>indice</a:t>
            </a:r>
            <a:r>
              <a:rPr lang="es-ES" sz="2400" noProof="0" dirty="0" smtClean="0">
                <a:latin typeface="+mj-lt"/>
                <a:ea typeface="+mj-ea"/>
                <a:cs typeface="+mj-cs"/>
              </a:rPr>
              <a:t>.</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979712" y="2106722"/>
            <a:ext cx="5040560" cy="1754326"/>
          </a:xfrm>
          <a:prstGeom prst="rect">
            <a:avLst/>
          </a:prstGeom>
          <a:noFill/>
        </p:spPr>
        <p:txBody>
          <a:bodyPr wrap="square" rtlCol="0">
            <a:spAutoFit/>
          </a:bodyPr>
          <a:lstStyle/>
          <a:p>
            <a:pPr algn="ctr"/>
            <a:r>
              <a:rPr lang="es-ES" sz="5400" dirty="0" smtClean="0"/>
              <a:t>2.- COMANDOS </a:t>
            </a:r>
            <a:r>
              <a:rPr lang="es-ES" sz="5400" dirty="0" smtClean="0"/>
              <a:t>MÁS UTILIZADOS</a:t>
            </a:r>
            <a:endParaRPr lang="es-MX" sz="5400" dirty="0"/>
          </a:p>
        </p:txBody>
      </p:sp>
      <p:pic>
        <p:nvPicPr>
          <p:cNvPr id="4" name="Picture 2" descr="C:\Users\José\Desktop\git_logo.png"/>
          <p:cNvPicPr>
            <a:picLocks noChangeAspect="1" noChangeArrowheads="1"/>
          </p:cNvPicPr>
          <p:nvPr/>
        </p:nvPicPr>
        <p:blipFill>
          <a:blip r:embed="rId2" cstate="print"/>
          <a:srcRect/>
          <a:stretch>
            <a:fillRect/>
          </a:stretch>
        </p:blipFill>
        <p:spPr bwMode="auto">
          <a:xfrm>
            <a:off x="107504" y="2016224"/>
            <a:ext cx="1844824" cy="1844824"/>
          </a:xfrm>
          <a:prstGeom prst="rect">
            <a:avLst/>
          </a:prstGeom>
          <a:noFill/>
        </p:spPr>
      </p:pic>
      <p:pic>
        <p:nvPicPr>
          <p:cNvPr id="5" name="Picture 2" descr="C:\Users\José\Desktop\Octocat.png"/>
          <p:cNvPicPr>
            <a:picLocks noChangeAspect="1" noChangeArrowheads="1"/>
          </p:cNvPicPr>
          <p:nvPr/>
        </p:nvPicPr>
        <p:blipFill>
          <a:blip r:embed="rId3" cstate="print"/>
          <a:srcRect/>
          <a:stretch>
            <a:fillRect/>
          </a:stretch>
        </p:blipFill>
        <p:spPr bwMode="auto">
          <a:xfrm>
            <a:off x="6876256" y="2017643"/>
            <a:ext cx="2304256" cy="1915413"/>
          </a:xfrm>
          <a:prstGeom prst="rect">
            <a:avLst/>
          </a:prstGeom>
          <a:noFill/>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323528" y="1196752"/>
            <a:ext cx="8568952" cy="5400600"/>
          </a:xfrm>
          <a:prstGeom prst="rect">
            <a:avLst/>
          </a:prstGeom>
        </p:spPr>
        <p:txBody>
          <a:bodyPr vert="horz" lIns="91440" tIns="45720" rIns="91440" bIns="45720" rtlCol="0" anchor="ctr">
            <a:normAutofit lnSpcReduction="10000"/>
          </a:bodyPr>
          <a:lstStyle/>
          <a:p>
            <a:pPr lvl="0">
              <a:spcBef>
                <a:spcPct val="0"/>
              </a:spcBef>
            </a:pPr>
            <a:r>
              <a:rPr lang="es-ES" sz="2400" dirty="0" smtClean="0">
                <a:latin typeface="+mj-lt"/>
                <a:ea typeface="+mj-ea"/>
                <a:cs typeface="+mj-cs"/>
              </a:rPr>
              <a:t>Cuando se actualiza un proyecto y se suben sus archivos al repositorio, se dice que se realizo un </a:t>
            </a:r>
            <a:r>
              <a:rPr lang="es-ES" sz="3200" dirty="0" err="1" smtClean="0">
                <a:solidFill>
                  <a:srgbClr val="C00000"/>
                </a:solidFill>
                <a:latin typeface="+mj-lt"/>
                <a:ea typeface="+mj-ea"/>
                <a:cs typeface="+mj-cs"/>
              </a:rPr>
              <a:t>commit</a:t>
            </a:r>
            <a:r>
              <a:rPr lang="es-ES" sz="2400" dirty="0" smtClean="0">
                <a:latin typeface="+mj-lt"/>
                <a:ea typeface="+mj-ea"/>
                <a:cs typeface="+mj-cs"/>
              </a:rPr>
              <a:t> (ejecución o perpetuación).</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Antes de realizar un </a:t>
            </a:r>
            <a:r>
              <a:rPr lang="es-ES" sz="2400" dirty="0" err="1" smtClean="0">
                <a:latin typeface="+mj-lt"/>
                <a:ea typeface="+mj-ea"/>
                <a:cs typeface="+mj-cs"/>
              </a:rPr>
              <a:t>commit</a:t>
            </a:r>
            <a:r>
              <a:rPr lang="es-ES" sz="2400" dirty="0" smtClean="0">
                <a:latin typeface="+mj-lt"/>
                <a:ea typeface="+mj-ea"/>
                <a:cs typeface="+mj-cs"/>
              </a:rPr>
              <a:t> los archivos deben ser subidos primero a una zona llamada el </a:t>
            </a:r>
            <a:r>
              <a:rPr lang="es-ES" sz="3200" dirty="0" err="1" smtClean="0">
                <a:solidFill>
                  <a:srgbClr val="C00000"/>
                </a:solidFill>
                <a:latin typeface="+mj-lt"/>
                <a:ea typeface="+mj-ea"/>
                <a:cs typeface="+mj-cs"/>
              </a:rPr>
              <a:t>index</a:t>
            </a:r>
            <a:r>
              <a:rPr lang="es-ES" sz="2400" dirty="0" smtClean="0">
                <a:latin typeface="+mj-lt"/>
                <a:ea typeface="+mj-ea"/>
                <a:cs typeface="+mj-cs"/>
              </a:rPr>
              <a:t> o </a:t>
            </a:r>
            <a:r>
              <a:rPr lang="es-ES" sz="3200" dirty="0" err="1" smtClean="0">
                <a:solidFill>
                  <a:srgbClr val="C00000"/>
                </a:solidFill>
                <a:latin typeface="+mj-lt"/>
                <a:ea typeface="+mj-ea"/>
                <a:cs typeface="+mj-cs"/>
              </a:rPr>
              <a:t>stage</a:t>
            </a:r>
            <a:r>
              <a:rPr lang="es-ES" sz="2400" dirty="0" smtClean="0">
                <a:latin typeface="+mj-lt"/>
                <a:ea typeface="+mj-ea"/>
                <a:cs typeface="+mj-cs"/>
              </a:rPr>
              <a:t> (índice o escenario).</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dirty="0" smtClean="0">
                <a:latin typeface="+mj-lt"/>
                <a:ea typeface="+mj-ea"/>
                <a:cs typeface="+mj-cs"/>
              </a:rPr>
              <a:t>Ahí se pueden ir subiendo los archivos uno por uno donde esperaran a que estén todos, una vez que todos los archivos que se deseen actualizar estén en el </a:t>
            </a:r>
            <a:r>
              <a:rPr lang="es-ES" sz="2400" dirty="0" err="1" smtClean="0">
                <a:latin typeface="+mj-lt"/>
                <a:ea typeface="+mj-ea"/>
                <a:cs typeface="+mj-cs"/>
              </a:rPr>
              <a:t>index</a:t>
            </a:r>
            <a:r>
              <a:rPr lang="es-ES" sz="2400" dirty="0" smtClean="0">
                <a:latin typeface="+mj-lt"/>
                <a:ea typeface="+mj-ea"/>
                <a:cs typeface="+mj-cs"/>
              </a:rPr>
              <a:t>, ahora sí se realiza el </a:t>
            </a:r>
            <a:r>
              <a:rPr lang="es-ES" sz="2400" dirty="0" err="1" smtClean="0">
                <a:latin typeface="+mj-lt"/>
                <a:ea typeface="+mj-ea"/>
                <a:cs typeface="+mj-cs"/>
              </a:rPr>
              <a:t>commite</a:t>
            </a:r>
            <a:r>
              <a:rPr lang="es-ES" sz="2400" dirty="0" smtClean="0">
                <a:latin typeface="+mj-lt"/>
                <a:ea typeface="+mj-ea"/>
                <a:cs typeface="+mj-cs"/>
              </a:rPr>
              <a:t>.</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Cambios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851920" y="188640"/>
            <a:ext cx="1656184" cy="1656184"/>
          </a:xfrm>
          <a:prstGeom prst="rect">
            <a:avLst/>
          </a:prstGeom>
          <a:noFill/>
        </p:spPr>
      </p:pic>
      <p:pic>
        <p:nvPicPr>
          <p:cNvPr id="22532" name="Picture 4" descr="C:\Users\José\Desktop\trees.png"/>
          <p:cNvPicPr>
            <a:picLocks noChangeAspect="1" noChangeArrowheads="1"/>
          </p:cNvPicPr>
          <p:nvPr/>
        </p:nvPicPr>
        <p:blipFill>
          <a:blip r:embed="rId3" cstate="print"/>
          <a:srcRect/>
          <a:stretch>
            <a:fillRect/>
          </a:stretch>
        </p:blipFill>
        <p:spPr bwMode="auto">
          <a:xfrm>
            <a:off x="395536" y="2204864"/>
            <a:ext cx="8572500" cy="3048000"/>
          </a:xfrm>
          <a:prstGeom prst="rect">
            <a:avLst/>
          </a:prstGeom>
          <a:noFill/>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323528" y="1196752"/>
            <a:ext cx="8568952" cy="187220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Para subir los archivos al índex se utiliza el comando:</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git </a:t>
            </a:r>
            <a:r>
              <a:rPr lang="es-ES" sz="2400" dirty="0" err="1" smtClean="0">
                <a:latin typeface="+mj-lt"/>
                <a:ea typeface="+mj-ea"/>
                <a:cs typeface="+mj-cs"/>
              </a:rPr>
              <a:t>add</a:t>
            </a:r>
            <a:r>
              <a:rPr lang="es-ES" sz="2400" dirty="0" smtClean="0">
                <a:latin typeface="+mj-lt"/>
                <a:ea typeface="+mj-ea"/>
                <a:cs typeface="+mj-cs"/>
              </a:rPr>
              <a:t>  &lt;nombre del archivo a actualizar&gt; </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Cambios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5 Título"/>
          <p:cNvSpPr txBox="1">
            <a:spLocks/>
          </p:cNvSpPr>
          <p:nvPr/>
        </p:nvSpPr>
        <p:spPr>
          <a:xfrm>
            <a:off x="323528" y="3789040"/>
            <a:ext cx="8568952" cy="187220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Si se desean subir todos los cambios realizados en los archivos  se ocupa el comando:</a:t>
            </a:r>
          </a:p>
          <a:p>
            <a:pPr lvl="0">
              <a:spcBef>
                <a:spcPct val="0"/>
              </a:spcBef>
            </a:pPr>
            <a:endParaRPr lang="es-ES" sz="2400" dirty="0" smtClean="0">
              <a:latin typeface="+mj-lt"/>
              <a:ea typeface="+mj-ea"/>
              <a:cs typeface="+mj-cs"/>
            </a:endParaRPr>
          </a:p>
          <a:p>
            <a:pPr lvl="0">
              <a:spcBef>
                <a:spcPct val="0"/>
              </a:spcBef>
            </a:pPr>
            <a:r>
              <a:rPr lang="es-ES" sz="2400" dirty="0" smtClean="0">
                <a:latin typeface="+mj-lt"/>
                <a:ea typeface="+mj-ea"/>
                <a:cs typeface="+mj-cs"/>
              </a:rPr>
              <a:t>git </a:t>
            </a:r>
            <a:r>
              <a:rPr lang="es-ES" sz="2400" dirty="0" err="1" smtClean="0">
                <a:latin typeface="+mj-lt"/>
                <a:ea typeface="+mj-ea"/>
                <a:cs typeface="+mj-cs"/>
              </a:rPr>
              <a:t>add</a:t>
            </a:r>
            <a:r>
              <a:rPr lang="es-ES" sz="2400" dirty="0" smtClean="0">
                <a:latin typeface="+mj-lt"/>
                <a:ea typeface="+mj-ea"/>
                <a:cs typeface="+mj-cs"/>
              </a:rPr>
              <a:t> -A</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323528" y="1484784"/>
            <a:ext cx="8568952" cy="187220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Para realizar el </a:t>
            </a:r>
            <a:r>
              <a:rPr lang="es-ES" sz="2400" dirty="0" err="1" smtClean="0">
                <a:latin typeface="+mj-lt"/>
                <a:ea typeface="+mj-ea"/>
                <a:cs typeface="+mj-cs"/>
              </a:rPr>
              <a:t>commit</a:t>
            </a:r>
            <a:r>
              <a:rPr lang="es-ES" sz="2400" dirty="0" smtClean="0">
                <a:latin typeface="+mj-lt"/>
                <a:ea typeface="+mj-ea"/>
                <a:cs typeface="+mj-cs"/>
              </a:rPr>
              <a:t> se ocupa:</a:t>
            </a: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noProof="0" dirty="0" smtClean="0">
                <a:latin typeface="+mj-lt"/>
                <a:ea typeface="+mj-ea"/>
                <a:cs typeface="+mj-cs"/>
              </a:rPr>
              <a:t>git </a:t>
            </a:r>
            <a:r>
              <a:rPr lang="es-ES" sz="2400" noProof="0" dirty="0" err="1" smtClean="0">
                <a:latin typeface="+mj-lt"/>
                <a:ea typeface="+mj-ea"/>
                <a:cs typeface="+mj-cs"/>
              </a:rPr>
              <a:t>commit</a:t>
            </a:r>
            <a:r>
              <a:rPr lang="es-ES" sz="2400" noProof="0" dirty="0" smtClean="0">
                <a:latin typeface="+mj-lt"/>
                <a:ea typeface="+mj-ea"/>
                <a:cs typeface="+mj-cs"/>
              </a:rPr>
              <a:t> –m “Mensaje que explica los cambios realizados”</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Cambios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323528" y="4293096"/>
            <a:ext cx="8568952" cy="1872208"/>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El mensaje es muy importante, debido a que con él podremos identificar de una mejor manera el tipo de cambio que se realizo.</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323528" y="764704"/>
            <a:ext cx="8568952" cy="3240360"/>
          </a:xfrm>
          <a:prstGeom prst="rect">
            <a:avLst/>
          </a:prstGeom>
        </p:spPr>
        <p:txBody>
          <a:bodyPr vert="horz" lIns="91440" tIns="45720" rIns="91440" bIns="45720" rtlCol="0" anchor="ctr">
            <a:normAutofit/>
          </a:bodyPr>
          <a:lstStyle/>
          <a:p>
            <a:pPr lvl="0">
              <a:spcBef>
                <a:spcPct val="0"/>
              </a:spcBef>
            </a:pPr>
            <a:r>
              <a:rPr lang="es-ES" sz="2400" dirty="0" smtClean="0">
                <a:latin typeface="+mj-lt"/>
                <a:ea typeface="+mj-ea"/>
                <a:cs typeface="+mj-cs"/>
              </a:rPr>
              <a:t>Si te equivocaste en el mensaje que le pusiste al </a:t>
            </a:r>
            <a:r>
              <a:rPr lang="es-ES" sz="2400" dirty="0" err="1" smtClean="0">
                <a:latin typeface="+mj-lt"/>
                <a:ea typeface="+mj-ea"/>
                <a:cs typeface="+mj-cs"/>
              </a:rPr>
              <a:t>commit</a:t>
            </a:r>
            <a:r>
              <a:rPr lang="es-ES" sz="2400" dirty="0" smtClean="0">
                <a:latin typeface="+mj-lt"/>
                <a:ea typeface="+mj-ea"/>
                <a:cs typeface="+mj-cs"/>
              </a:rPr>
              <a:t>, o quieres modificar por alguna razón el contenido, lo puedes hacer mediante el siguiente comando.</a:t>
            </a:r>
          </a:p>
          <a:p>
            <a:pPr lvl="0">
              <a:spcBef>
                <a:spcPct val="0"/>
              </a:spcBef>
            </a:pPr>
            <a:endParaRPr lang="es-ES" sz="2400" dirty="0" smtClean="0">
              <a:latin typeface="+mj-lt"/>
              <a:ea typeface="+mj-ea"/>
              <a:cs typeface="+mj-cs"/>
            </a:endParaRPr>
          </a:p>
          <a:p>
            <a:pPr lvl="0">
              <a:spcBef>
                <a:spcPct val="0"/>
              </a:spcBef>
            </a:pPr>
            <a:endParaRPr kumimoji="0" lang="es-ES" sz="2400" b="0" i="0" u="none" strike="noStrike" kern="1200" cap="none" spc="0" normalizeH="0" baseline="0" noProof="0" dirty="0" smtClean="0">
              <a:ln>
                <a:noFill/>
              </a:ln>
              <a:solidFill>
                <a:schemeClr val="tx1"/>
              </a:solidFill>
              <a:effectLst/>
              <a:uLnTx/>
              <a:uFillTx/>
              <a:latin typeface="+mj-lt"/>
              <a:ea typeface="+mj-ea"/>
              <a:cs typeface="+mj-cs"/>
            </a:endParaRPr>
          </a:p>
          <a:p>
            <a:pPr lvl="0">
              <a:spcBef>
                <a:spcPct val="0"/>
              </a:spcBef>
            </a:pPr>
            <a:r>
              <a:rPr lang="es-ES" sz="2400" noProof="0" dirty="0" err="1" smtClean="0">
                <a:latin typeface="+mj-lt"/>
                <a:ea typeface="+mj-ea"/>
                <a:cs typeface="+mj-cs"/>
              </a:rPr>
              <a:t>git</a:t>
            </a:r>
            <a:r>
              <a:rPr lang="es-ES" sz="2400" noProof="0" dirty="0" smtClean="0">
                <a:latin typeface="+mj-lt"/>
                <a:ea typeface="+mj-ea"/>
                <a:cs typeface="+mj-cs"/>
              </a:rPr>
              <a:t> </a:t>
            </a:r>
            <a:r>
              <a:rPr lang="es-ES" sz="2400" noProof="0" dirty="0" err="1" smtClean="0">
                <a:latin typeface="+mj-lt"/>
                <a:ea typeface="+mj-ea"/>
                <a:cs typeface="+mj-cs"/>
              </a:rPr>
              <a:t>commit</a:t>
            </a:r>
            <a:r>
              <a:rPr lang="es-ES" sz="2400" dirty="0" smtClean="0">
                <a:latin typeface="+mj-lt"/>
                <a:ea typeface="+mj-ea"/>
                <a:cs typeface="+mj-cs"/>
              </a:rPr>
              <a:t> --</a:t>
            </a:r>
            <a:r>
              <a:rPr lang="es-ES" sz="2400" dirty="0" err="1" smtClean="0">
                <a:latin typeface="+mj-lt"/>
                <a:ea typeface="+mj-ea"/>
                <a:cs typeface="+mj-cs"/>
              </a:rPr>
              <a:t>amend</a:t>
            </a:r>
            <a:r>
              <a:rPr lang="es-ES" sz="2400" dirty="0" smtClean="0">
                <a:latin typeface="+mj-lt"/>
                <a:ea typeface="+mj-ea"/>
                <a:cs typeface="+mj-cs"/>
              </a:rPr>
              <a:t> </a:t>
            </a:r>
            <a:r>
              <a:rPr lang="es-ES" sz="2400" noProof="0" dirty="0" smtClean="0">
                <a:latin typeface="+mj-lt"/>
                <a:ea typeface="+mj-ea"/>
                <a:cs typeface="+mj-cs"/>
              </a:rPr>
              <a:t>–m “Nuevo mensaje”</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noProof="0" dirty="0" smtClean="0">
                <a:latin typeface="+mj-lt"/>
                <a:ea typeface="+mj-ea"/>
                <a:cs typeface="+mj-cs"/>
              </a:rPr>
              <a:t>Cambios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5 Título"/>
          <p:cNvSpPr txBox="1">
            <a:spLocks/>
          </p:cNvSpPr>
          <p:nvPr/>
        </p:nvSpPr>
        <p:spPr>
          <a:xfrm>
            <a:off x="323528" y="4293096"/>
            <a:ext cx="8568952" cy="1872208"/>
          </a:xfrm>
          <a:prstGeom prst="rect">
            <a:avLst/>
          </a:prstGeom>
        </p:spPr>
        <p:txBody>
          <a:bodyPr vert="horz" lIns="91440" tIns="45720" rIns="91440" bIns="45720" rtlCol="0" anchor="ctr">
            <a:normAutofit/>
          </a:bodyPr>
          <a:lstStyle/>
          <a:p>
            <a:pPr lvl="0">
              <a:spcBef>
                <a:spcPct val="0"/>
              </a:spcBef>
            </a:pPr>
            <a:r>
              <a:rPr lang="es-ES" sz="2400" noProof="0" dirty="0" smtClean="0">
                <a:latin typeface="+mj-lt"/>
                <a:ea typeface="+mj-ea"/>
                <a:cs typeface="+mj-cs"/>
              </a:rPr>
              <a:t>Esto modificara el contenido del </a:t>
            </a:r>
            <a:r>
              <a:rPr lang="es-ES" sz="2400" noProof="0" dirty="0" err="1" smtClean="0">
                <a:latin typeface="+mj-lt"/>
                <a:ea typeface="+mj-ea"/>
                <a:cs typeface="+mj-cs"/>
              </a:rPr>
              <a:t>commit</a:t>
            </a:r>
            <a:r>
              <a:rPr lang="es-ES" sz="2400" noProof="0" dirty="0" smtClean="0">
                <a:latin typeface="+mj-lt"/>
                <a:ea typeface="+mj-ea"/>
                <a:cs typeface="+mj-cs"/>
              </a:rPr>
              <a:t> en el que te encuentras. </a:t>
            </a:r>
          </a:p>
          <a:p>
            <a:pPr lvl="0">
              <a:spcBef>
                <a:spcPct val="0"/>
              </a:spcBef>
            </a:pPr>
            <a:r>
              <a:rPr kumimoji="0" lang="es-ES" sz="2400" b="0" i="0" u="none" strike="noStrike" kern="1200" cap="none" spc="0" normalizeH="0" baseline="0" dirty="0" smtClean="0">
                <a:ln>
                  <a:noFill/>
                </a:ln>
                <a:solidFill>
                  <a:schemeClr val="tx1"/>
                </a:solidFill>
                <a:effectLst/>
                <a:uLnTx/>
                <a:uFillTx/>
                <a:latin typeface="+mj-lt"/>
                <a:ea typeface="+mj-ea"/>
                <a:cs typeface="+mj-cs"/>
              </a:rPr>
              <a:t>Si te estas</a:t>
            </a:r>
            <a:r>
              <a:rPr kumimoji="0" lang="es-ES" sz="2400" b="0" i="0" u="none" strike="noStrike" kern="1200" cap="none" spc="0" normalizeH="0" dirty="0" smtClean="0">
                <a:ln>
                  <a:noFill/>
                </a:ln>
                <a:solidFill>
                  <a:schemeClr val="tx1"/>
                </a:solidFill>
                <a:effectLst/>
                <a:uLnTx/>
                <a:uFillTx/>
                <a:latin typeface="+mj-lt"/>
                <a:ea typeface="+mj-ea"/>
                <a:cs typeface="+mj-cs"/>
              </a:rPr>
              <a:t> ubicado</a:t>
            </a:r>
            <a:r>
              <a:rPr kumimoji="0" lang="es-ES" sz="2400" b="0" i="0" u="none" strike="noStrike" kern="1200" cap="none" spc="0" normalizeH="0" baseline="0" dirty="0" smtClean="0">
                <a:ln>
                  <a:noFill/>
                </a:ln>
                <a:solidFill>
                  <a:schemeClr val="tx1"/>
                </a:solidFill>
                <a:effectLst/>
                <a:uLnTx/>
                <a:uFillTx/>
                <a:latin typeface="+mj-lt"/>
                <a:ea typeface="+mj-ea"/>
                <a:cs typeface="+mj-cs"/>
              </a:rPr>
              <a:t> en otro punto del tiempo diferente al </a:t>
            </a:r>
            <a:r>
              <a:rPr kumimoji="0" lang="es-ES" sz="2400" b="0" i="0" u="none" strike="noStrike" kern="1200" cap="none" spc="0" normalizeH="0" baseline="0" dirty="0" err="1" smtClean="0">
                <a:ln>
                  <a:noFill/>
                </a:ln>
                <a:solidFill>
                  <a:schemeClr val="tx1"/>
                </a:solidFill>
                <a:effectLst/>
                <a:uLnTx/>
                <a:uFillTx/>
                <a:latin typeface="+mj-lt"/>
                <a:ea typeface="+mj-ea"/>
                <a:cs typeface="+mj-cs"/>
              </a:rPr>
              <a:t>commit</a:t>
            </a:r>
            <a:r>
              <a:rPr kumimoji="0" lang="es-ES" sz="2400" b="0" i="0" u="none" strike="noStrike" kern="1200" cap="none" spc="0" normalizeH="0" dirty="0" smtClean="0">
                <a:ln>
                  <a:noFill/>
                </a:ln>
                <a:solidFill>
                  <a:schemeClr val="tx1"/>
                </a:solidFill>
                <a:effectLst/>
                <a:uLnTx/>
                <a:uFillTx/>
                <a:latin typeface="+mj-lt"/>
                <a:ea typeface="+mj-ea"/>
                <a:cs typeface="+mj-cs"/>
              </a:rPr>
              <a:t> que quieres cambiar, entonces tendrás que viajar a ese punto en especifico y utilizar el comando anterior.</a:t>
            </a: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980728"/>
            <a:ext cx="8640960" cy="5760640"/>
          </a:xfrm>
          <a:prstGeom prst="rect">
            <a:avLst/>
          </a:prstGeom>
        </p:spPr>
        <p:txBody>
          <a:bodyPr vert="horz" lIns="91440" tIns="45720" rIns="91440" bIns="45720" rtlCol="0" anchor="ctr">
            <a:normAutofit/>
          </a:bodyPr>
          <a:lstStyle/>
          <a:p>
            <a:pPr lvl="0">
              <a:spcBef>
                <a:spcPct val="0"/>
              </a:spcBef>
            </a:pPr>
            <a:r>
              <a:rPr lang="es-ES" sz="2800" dirty="0" smtClean="0"/>
              <a:t>Cambios:</a:t>
            </a:r>
          </a:p>
          <a:p>
            <a:pPr lvl="0">
              <a:spcBef>
                <a:spcPct val="0"/>
              </a:spcBef>
            </a:pPr>
            <a:endParaRPr lang="es-ES" sz="2800" dirty="0" smtClean="0"/>
          </a:p>
          <a:p>
            <a:pPr lvl="0">
              <a:spcBef>
                <a:spcPct val="0"/>
              </a:spcBef>
            </a:pPr>
            <a:r>
              <a:rPr lang="es-ES" sz="2800" dirty="0" smtClean="0"/>
              <a:t>git status</a:t>
            </a:r>
          </a:p>
          <a:p>
            <a:pPr>
              <a:spcBef>
                <a:spcPct val="0"/>
              </a:spcBef>
            </a:pPr>
            <a:r>
              <a:rPr lang="es-ES" sz="2800" dirty="0" smtClean="0"/>
              <a:t>git </a:t>
            </a:r>
            <a:r>
              <a:rPr lang="es-ES" sz="2800" dirty="0" err="1" smtClean="0"/>
              <a:t>add</a:t>
            </a:r>
            <a:r>
              <a:rPr lang="es-ES" sz="2800" dirty="0" smtClean="0"/>
              <a:t>  &lt;nombre del archivo a actualizar&gt;</a:t>
            </a:r>
          </a:p>
          <a:p>
            <a:pPr lvl="0">
              <a:spcBef>
                <a:spcPct val="0"/>
              </a:spcBef>
            </a:pPr>
            <a:r>
              <a:rPr lang="es-ES" sz="2800" dirty="0" smtClean="0"/>
              <a:t>git </a:t>
            </a:r>
            <a:r>
              <a:rPr lang="es-ES" sz="2800" dirty="0" err="1" smtClean="0"/>
              <a:t>add</a:t>
            </a:r>
            <a:r>
              <a:rPr lang="es-ES" sz="2800" dirty="0" smtClean="0"/>
              <a:t> –A</a:t>
            </a:r>
          </a:p>
          <a:p>
            <a:pPr>
              <a:spcBef>
                <a:spcPct val="0"/>
              </a:spcBef>
            </a:pPr>
            <a:r>
              <a:rPr lang="es-ES" sz="2800" dirty="0" smtClean="0"/>
              <a:t>git </a:t>
            </a:r>
            <a:r>
              <a:rPr lang="es-ES" sz="2800" dirty="0" err="1" smtClean="0"/>
              <a:t>commit</a:t>
            </a:r>
            <a:r>
              <a:rPr lang="es-ES" sz="2800" dirty="0" smtClean="0"/>
              <a:t> –m “</a:t>
            </a:r>
            <a:r>
              <a:rPr lang="es-ES" sz="2400" dirty="0" smtClean="0"/>
              <a:t>Mensaje que explica los cambios realizados</a:t>
            </a:r>
            <a:r>
              <a:rPr lang="es-ES" sz="2800" dirty="0" smtClean="0"/>
              <a:t>”</a:t>
            </a:r>
          </a:p>
          <a:p>
            <a:pPr>
              <a:spcBef>
                <a:spcPct val="0"/>
              </a:spcBef>
            </a:pPr>
            <a:r>
              <a:rPr lang="es-ES" sz="2800" dirty="0" err="1" smtClean="0"/>
              <a:t>git</a:t>
            </a:r>
            <a:r>
              <a:rPr lang="es-ES" sz="2800" dirty="0" smtClean="0"/>
              <a:t> </a:t>
            </a:r>
            <a:r>
              <a:rPr lang="es-ES" sz="2800" dirty="0" err="1" smtClean="0"/>
              <a:t>commit</a:t>
            </a:r>
            <a:r>
              <a:rPr lang="es-ES" sz="2800" dirty="0" smtClean="0"/>
              <a:t> --</a:t>
            </a:r>
            <a:r>
              <a:rPr lang="es-ES" sz="2800" dirty="0" err="1" smtClean="0"/>
              <a:t>amend</a:t>
            </a:r>
            <a:r>
              <a:rPr lang="es-ES" sz="2800" dirty="0" smtClean="0"/>
              <a:t> –m “</a:t>
            </a:r>
            <a:r>
              <a:rPr lang="es-ES" sz="2400" dirty="0" smtClean="0"/>
              <a:t>Nuevo mensaje</a:t>
            </a:r>
            <a:r>
              <a:rPr lang="es-ES" sz="2800" dirty="0" smtClean="0"/>
              <a:t>”</a:t>
            </a:r>
            <a:endParaRPr lang="es-MX" sz="2800" dirty="0" smtClean="0"/>
          </a:p>
          <a:p>
            <a:pPr lvl="0">
              <a:spcBef>
                <a:spcPct val="0"/>
              </a:spcBef>
            </a:pPr>
            <a:endParaRPr lang="es-MX" sz="2800" dirty="0" smtClean="0"/>
          </a:p>
          <a:p>
            <a:pPr>
              <a:spcBef>
                <a:spcPct val="0"/>
              </a:spcBef>
            </a:pPr>
            <a:r>
              <a:rPr lang="es-ES" sz="2000" dirty="0" smtClean="0"/>
              <a:t> </a:t>
            </a:r>
            <a:endParaRPr lang="es-MX" sz="2400" dirty="0" smtClean="0"/>
          </a:p>
          <a:p>
            <a:pPr lvl="0">
              <a:spcBef>
                <a:spcPct val="0"/>
              </a:spcBef>
            </a:pPr>
            <a:endParaRPr lang="es-MX" sz="20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Resumen</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7.- Viajar </a:t>
            </a:r>
            <a:r>
              <a:rPr lang="es-ES" dirty="0" smtClean="0"/>
              <a:t>en el tiempo</a:t>
            </a:r>
            <a:endParaRPr lang="es-MX" dirty="0"/>
          </a:p>
        </p:txBody>
      </p:sp>
    </p:spTree>
  </p:cSld>
  <p:clrMapOvr>
    <a:masterClrMapping/>
  </p:clrMapOvr>
  <p:transition spd="med">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260648"/>
            <a:ext cx="8640960" cy="5760640"/>
          </a:xfrm>
          <a:prstGeom prst="rect">
            <a:avLst/>
          </a:prstGeom>
        </p:spPr>
        <p:txBody>
          <a:bodyPr vert="horz" lIns="91440" tIns="45720" rIns="91440" bIns="45720" rtlCol="0" anchor="ctr">
            <a:normAutofit/>
          </a:bodyPr>
          <a:lstStyle/>
          <a:p>
            <a:pPr lvl="0">
              <a:spcBef>
                <a:spcPct val="0"/>
              </a:spcBef>
            </a:pPr>
            <a:r>
              <a:rPr lang="es-ES" sz="2800" dirty="0" smtClean="0"/>
              <a:t>Cada vez que realizas un </a:t>
            </a:r>
            <a:r>
              <a:rPr lang="es-ES" sz="2800" dirty="0" err="1" smtClean="0"/>
              <a:t>commit</a:t>
            </a:r>
            <a:r>
              <a:rPr lang="es-ES" sz="2800" dirty="0" smtClean="0"/>
              <a:t> creas un punto en la línea del tiempo.</a:t>
            </a:r>
          </a:p>
          <a:p>
            <a:pPr lvl="0">
              <a:spcBef>
                <a:spcPct val="0"/>
              </a:spcBef>
            </a:pPr>
            <a:r>
              <a:rPr lang="es-ES" sz="2800" dirty="0" smtClean="0"/>
              <a:t>Para ver todos los puntos que has creado en esta línea puedes ocupar el comando:</a:t>
            </a:r>
          </a:p>
          <a:p>
            <a:pPr lvl="0">
              <a:spcBef>
                <a:spcPct val="0"/>
              </a:spcBef>
            </a:pPr>
            <a:endParaRPr lang="es-ES" sz="2800" dirty="0" smtClean="0"/>
          </a:p>
          <a:p>
            <a:pPr lvl="0">
              <a:spcBef>
                <a:spcPct val="0"/>
              </a:spcBef>
            </a:pPr>
            <a:endParaRPr lang="es-ES" sz="2800" dirty="0" smtClean="0"/>
          </a:p>
          <a:p>
            <a:pPr>
              <a:spcBef>
                <a:spcPct val="0"/>
              </a:spcBef>
            </a:pPr>
            <a:r>
              <a:rPr lang="es-MX" sz="2800" dirty="0" err="1" smtClean="0"/>
              <a:t>git</a:t>
            </a:r>
            <a:r>
              <a:rPr lang="es-MX" sz="2800" dirty="0" smtClean="0"/>
              <a:t> log				</a:t>
            </a:r>
            <a:endParaRPr lang="es-ES" sz="2800" dirty="0" smtClean="0"/>
          </a:p>
          <a:p>
            <a:pPr lvl="0">
              <a:spcBef>
                <a:spcPct val="0"/>
              </a:spcBef>
            </a:pPr>
            <a:endParaRPr lang="es-MX" sz="2400" dirty="0" smtClean="0"/>
          </a:p>
          <a:p>
            <a:pPr lvl="0">
              <a:spcBef>
                <a:spcPct val="0"/>
              </a:spcBef>
            </a:pPr>
            <a:endParaRPr lang="es-MX" sz="20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171400"/>
            <a:ext cx="8640960" cy="5760640"/>
          </a:xfrm>
          <a:prstGeom prst="rect">
            <a:avLst/>
          </a:prstGeom>
        </p:spPr>
        <p:txBody>
          <a:bodyPr vert="horz" lIns="91440" tIns="45720" rIns="91440" bIns="45720" rtlCol="0" anchor="ctr">
            <a:normAutofit/>
          </a:bodyPr>
          <a:lstStyle/>
          <a:p>
            <a:pPr lvl="0">
              <a:spcBef>
                <a:spcPct val="0"/>
              </a:spcBef>
            </a:pPr>
            <a:r>
              <a:rPr lang="es-ES" sz="2400" dirty="0" smtClean="0"/>
              <a:t>Puedes viajar a voluntad entre cualquiera de estos puntos en el tiempo que has creado, ir y regresar.</a:t>
            </a:r>
          </a:p>
          <a:p>
            <a:pPr lvl="0">
              <a:spcBef>
                <a:spcPct val="0"/>
              </a:spcBef>
            </a:pPr>
            <a:r>
              <a:rPr lang="es-ES" sz="2400" dirty="0" smtClean="0"/>
              <a:t>Te darás cuenta que a lado de cada </a:t>
            </a:r>
            <a:r>
              <a:rPr lang="es-ES" sz="2400" dirty="0" err="1" smtClean="0"/>
              <a:t>commit</a:t>
            </a:r>
            <a:r>
              <a:rPr lang="es-ES" sz="2400" dirty="0" smtClean="0"/>
              <a:t> se puede distinguir por el mensaje que escribiste y también por un código a su derecha.</a:t>
            </a:r>
          </a:p>
          <a:p>
            <a:pPr lvl="0">
              <a:spcBef>
                <a:spcPct val="0"/>
              </a:spcBef>
            </a:pPr>
            <a:endParaRPr lang="es-ES" sz="2400" dirty="0" smtClean="0"/>
          </a:p>
          <a:p>
            <a:pPr lvl="0">
              <a:spcBef>
                <a:spcPct val="0"/>
              </a:spcBef>
            </a:pPr>
            <a:r>
              <a:rPr lang="es-ES" sz="2400" dirty="0" smtClean="0"/>
              <a:t>Esos números son el llamado código </a:t>
            </a:r>
            <a:r>
              <a:rPr lang="es-ES" sz="2400" dirty="0" err="1" smtClean="0"/>
              <a:t>Sha</a:t>
            </a:r>
            <a:r>
              <a:rPr lang="es-ES" sz="2400" dirty="0" smtClean="0"/>
              <a:t> (</a:t>
            </a:r>
            <a:r>
              <a:rPr lang="es-MX" sz="2400" dirty="0" err="1" smtClean="0"/>
              <a:t>Secure</a:t>
            </a:r>
            <a:r>
              <a:rPr lang="es-MX" sz="2400" dirty="0" smtClean="0"/>
              <a:t> Hash </a:t>
            </a:r>
            <a:r>
              <a:rPr lang="es-MX" sz="2400" dirty="0" err="1" smtClean="0"/>
              <a:t>Algorithm</a:t>
            </a:r>
            <a:r>
              <a:rPr lang="es-ES" sz="2400" dirty="0" smtClean="0"/>
              <a:t>) y es sumamente importante, ya que será necesario para viajar en el tiempo.</a:t>
            </a:r>
            <a:r>
              <a:rPr lang="es-MX" sz="2800" dirty="0" smtClean="0"/>
              <a:t>			</a:t>
            </a:r>
            <a:endParaRPr lang="es-ES" sz="2800" dirty="0" smtClean="0"/>
          </a:p>
          <a:p>
            <a:pPr lvl="0">
              <a:spcBef>
                <a:spcPct val="0"/>
              </a:spcBef>
            </a:pPr>
            <a:endParaRPr lang="es-MX" sz="2400" dirty="0" smtClean="0"/>
          </a:p>
          <a:p>
            <a:pPr lvl="0">
              <a:spcBef>
                <a:spcPct val="0"/>
              </a:spcBef>
            </a:pPr>
            <a:endParaRPr lang="es-MX" sz="20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pic>
        <p:nvPicPr>
          <p:cNvPr id="2050" name="Picture 2" descr="C:\Users\José\Desktop\codigo1.png"/>
          <p:cNvPicPr>
            <a:picLocks noChangeAspect="1" noChangeArrowheads="1"/>
          </p:cNvPicPr>
          <p:nvPr/>
        </p:nvPicPr>
        <p:blipFill>
          <a:blip r:embed="rId3" cstate="print"/>
          <a:srcRect/>
          <a:stretch>
            <a:fillRect/>
          </a:stretch>
        </p:blipFill>
        <p:spPr bwMode="auto">
          <a:xfrm>
            <a:off x="1691680" y="3775135"/>
            <a:ext cx="5904656" cy="3038241"/>
          </a:xfrm>
          <a:prstGeom prst="rect">
            <a:avLst/>
          </a:prstGeom>
          <a:noFill/>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171400"/>
            <a:ext cx="8640960" cy="5760640"/>
          </a:xfrm>
          <a:prstGeom prst="rect">
            <a:avLst/>
          </a:prstGeom>
        </p:spPr>
        <p:txBody>
          <a:bodyPr vert="horz" lIns="91440" tIns="45720" rIns="91440" bIns="45720" rtlCol="0" anchor="ctr">
            <a:normAutofit/>
          </a:bodyPr>
          <a:lstStyle/>
          <a:p>
            <a:pPr lvl="0">
              <a:spcBef>
                <a:spcPct val="0"/>
              </a:spcBef>
            </a:pPr>
            <a:r>
              <a:rPr lang="es-ES" sz="2400" dirty="0" smtClean="0"/>
              <a:t>Posiblemente cuando llenes la pantalla de </a:t>
            </a:r>
            <a:r>
              <a:rPr lang="es-ES" sz="2400" dirty="0" err="1" smtClean="0"/>
              <a:t>commits</a:t>
            </a:r>
            <a:r>
              <a:rPr lang="es-ES" sz="2400" dirty="0" smtClean="0"/>
              <a:t> y rebases su tamaño te aparezcan dos puntos “ : ”, que ya no te dejaran seguir escribiendo.</a:t>
            </a:r>
          </a:p>
          <a:p>
            <a:pPr lvl="0">
              <a:spcBef>
                <a:spcPct val="0"/>
              </a:spcBef>
            </a:pPr>
            <a:endParaRPr lang="es-ES" sz="2400" dirty="0" smtClean="0"/>
          </a:p>
          <a:p>
            <a:pPr lvl="0">
              <a:spcBef>
                <a:spcPct val="0"/>
              </a:spcBef>
            </a:pPr>
            <a:r>
              <a:rPr lang="es-ES" sz="2400" dirty="0" smtClean="0"/>
              <a:t>Para salir de este modo y volver a la normalidad simplemente presiona la tecla “ q ” .</a:t>
            </a:r>
            <a:r>
              <a:rPr lang="es-MX" sz="2800" dirty="0" smtClean="0"/>
              <a:t>			</a:t>
            </a:r>
            <a:endParaRPr lang="es-ES" sz="2800" dirty="0" smtClean="0"/>
          </a:p>
          <a:p>
            <a:pPr lvl="0">
              <a:spcBef>
                <a:spcPct val="0"/>
              </a:spcBef>
            </a:pPr>
            <a:endParaRPr lang="es-MX" sz="2400" dirty="0" smtClean="0"/>
          </a:p>
          <a:p>
            <a:pPr lvl="0">
              <a:spcBef>
                <a:spcPct val="0"/>
              </a:spcBef>
            </a:pPr>
            <a:endParaRPr lang="es-MX" sz="20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4" name="Picture 2" descr="C:\Users\José\Desktop\teclaq.png"/>
          <p:cNvPicPr>
            <a:picLocks noChangeAspect="1" noChangeArrowheads="1"/>
          </p:cNvPicPr>
          <p:nvPr/>
        </p:nvPicPr>
        <p:blipFill>
          <a:blip r:embed="rId3" cstate="print"/>
          <a:srcRect/>
          <a:stretch>
            <a:fillRect/>
          </a:stretch>
        </p:blipFill>
        <p:spPr bwMode="auto">
          <a:xfrm>
            <a:off x="1259632" y="3573016"/>
            <a:ext cx="6120680" cy="3149396"/>
          </a:xfrm>
          <a:prstGeom prst="rect">
            <a:avLst/>
          </a:prstGeom>
          <a:noFill/>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11560" y="-27384"/>
            <a:ext cx="7920880" cy="584775"/>
          </a:xfrm>
          <a:prstGeom prst="rect">
            <a:avLst/>
          </a:prstGeom>
          <a:noFill/>
        </p:spPr>
        <p:txBody>
          <a:bodyPr wrap="square" rtlCol="0">
            <a:spAutoFit/>
          </a:bodyPr>
          <a:lstStyle/>
          <a:p>
            <a:pPr algn="ctr"/>
            <a:r>
              <a:rPr lang="es-ES" sz="3200" dirty="0" smtClean="0"/>
              <a:t>Manejo de la consola</a:t>
            </a:r>
            <a:endParaRPr lang="es-MX" sz="3200" dirty="0"/>
          </a:p>
        </p:txBody>
      </p:sp>
      <p:pic>
        <p:nvPicPr>
          <p:cNvPr id="6" name="Picture 2" descr="C:\Users\José\Desktop\Octocat.png"/>
          <p:cNvPicPr>
            <a:picLocks noChangeAspect="1" noChangeArrowheads="1"/>
          </p:cNvPicPr>
          <p:nvPr/>
        </p:nvPicPr>
        <p:blipFill>
          <a:blip r:embed="rId2" cstate="print"/>
          <a:srcRect/>
          <a:stretch>
            <a:fillRect/>
          </a:stretch>
        </p:blipFill>
        <p:spPr bwMode="auto">
          <a:xfrm>
            <a:off x="8316416" y="46424"/>
            <a:ext cx="792088" cy="658423"/>
          </a:xfrm>
          <a:prstGeom prst="rect">
            <a:avLst/>
          </a:prstGeom>
          <a:noFill/>
        </p:spPr>
      </p:pic>
      <p:pic>
        <p:nvPicPr>
          <p:cNvPr id="7" name="Picture 2" descr="C:\Users\José\Desktop\git_logo.png"/>
          <p:cNvPicPr>
            <a:picLocks noChangeAspect="1" noChangeArrowheads="1"/>
          </p:cNvPicPr>
          <p:nvPr/>
        </p:nvPicPr>
        <p:blipFill>
          <a:blip r:embed="rId3" cstate="print"/>
          <a:srcRect/>
          <a:stretch>
            <a:fillRect/>
          </a:stretch>
        </p:blipFill>
        <p:spPr bwMode="auto">
          <a:xfrm>
            <a:off x="62880" y="44624"/>
            <a:ext cx="620688" cy="620688"/>
          </a:xfrm>
          <a:prstGeom prst="rect">
            <a:avLst/>
          </a:prstGeom>
          <a:noFill/>
        </p:spPr>
      </p:pic>
      <p:sp>
        <p:nvSpPr>
          <p:cNvPr id="8" name="7 CuadroTexto"/>
          <p:cNvSpPr txBox="1"/>
          <p:nvPr/>
        </p:nvSpPr>
        <p:spPr>
          <a:xfrm>
            <a:off x="179512" y="637514"/>
            <a:ext cx="8784976" cy="10064294"/>
          </a:xfrm>
          <a:prstGeom prst="rect">
            <a:avLst/>
          </a:prstGeom>
          <a:noFill/>
        </p:spPr>
        <p:txBody>
          <a:bodyPr wrap="square" rtlCol="0">
            <a:spAutoFit/>
          </a:bodyPr>
          <a:lstStyle/>
          <a:p>
            <a:r>
              <a:rPr lang="es-ES" sz="3200" dirty="0" err="1" smtClean="0"/>
              <a:t>pwd</a:t>
            </a:r>
            <a:r>
              <a:rPr lang="es-ES" sz="3200" dirty="0" smtClean="0"/>
              <a:t>				  </a:t>
            </a:r>
            <a:r>
              <a:rPr lang="es-ES" sz="2000" dirty="0" smtClean="0"/>
              <a:t>//Ver ubicación actual</a:t>
            </a:r>
          </a:p>
          <a:p>
            <a:r>
              <a:rPr lang="es-ES" sz="3200" dirty="0" err="1" smtClean="0"/>
              <a:t>dir</a:t>
            </a:r>
            <a:r>
              <a:rPr lang="es-ES" sz="3200" dirty="0" smtClean="0"/>
              <a:t>				  </a:t>
            </a:r>
            <a:r>
              <a:rPr lang="es-ES" sz="2000" dirty="0" smtClean="0"/>
              <a:t>//Ver contenido de la </a:t>
            </a:r>
            <a:r>
              <a:rPr lang="es-ES" sz="2000" dirty="0" smtClean="0"/>
              <a:t>ubicación</a:t>
            </a:r>
          </a:p>
          <a:p>
            <a:r>
              <a:rPr lang="es-ES" sz="3200" dirty="0" err="1" smtClean="0"/>
              <a:t>ls</a:t>
            </a:r>
            <a:r>
              <a:rPr lang="es-ES" sz="2000" dirty="0" smtClean="0"/>
              <a:t>				   //Ver contenido de la ubicación (en color por 				   defecto)</a:t>
            </a:r>
          </a:p>
          <a:p>
            <a:endParaRPr lang="es-ES" sz="900" dirty="0" smtClean="0"/>
          </a:p>
          <a:p>
            <a:r>
              <a:rPr lang="es-ES" sz="3200" dirty="0" err="1" smtClean="0"/>
              <a:t>cd</a:t>
            </a:r>
            <a:r>
              <a:rPr lang="es-ES" sz="3200" dirty="0" smtClean="0"/>
              <a:t> </a:t>
            </a:r>
            <a:r>
              <a:rPr lang="es-ES" sz="3200" dirty="0" smtClean="0"/>
              <a:t>&lt;</a:t>
            </a:r>
            <a:r>
              <a:rPr lang="es-ES" sz="2800" dirty="0" smtClean="0"/>
              <a:t>directorio</a:t>
            </a:r>
            <a:r>
              <a:rPr lang="es-ES" sz="3200" dirty="0" smtClean="0"/>
              <a:t>&gt;		  </a:t>
            </a:r>
            <a:r>
              <a:rPr lang="es-ES" sz="2000" dirty="0" smtClean="0"/>
              <a:t>//Entrar al directorio o archivo indicado</a:t>
            </a:r>
          </a:p>
          <a:p>
            <a:r>
              <a:rPr lang="es-ES" sz="3200" dirty="0" err="1" smtClean="0"/>
              <a:t>cd</a:t>
            </a:r>
            <a:r>
              <a:rPr lang="es-ES" sz="3200" dirty="0" smtClean="0"/>
              <a:t>..				</a:t>
            </a:r>
            <a:r>
              <a:rPr lang="es-ES" sz="2000" dirty="0" smtClean="0"/>
              <a:t>   //Subir un nivel en el directorio</a:t>
            </a:r>
            <a:r>
              <a:rPr lang="es-ES" sz="3200" dirty="0" smtClean="0"/>
              <a:t>	        	</a:t>
            </a:r>
          </a:p>
          <a:p>
            <a:r>
              <a:rPr lang="es-ES" sz="3200" dirty="0" err="1" smtClean="0"/>
              <a:t>cd</a:t>
            </a:r>
            <a:r>
              <a:rPr lang="es-ES" sz="3200" dirty="0" smtClean="0"/>
              <a:t> C:				  </a:t>
            </a:r>
            <a:r>
              <a:rPr lang="es-ES" dirty="0" smtClean="0"/>
              <a:t>//Subir hasta el nivel del disco duro</a:t>
            </a:r>
            <a:r>
              <a:rPr lang="es-ES" sz="3200" dirty="0" smtClean="0"/>
              <a:t>	</a:t>
            </a:r>
          </a:p>
          <a:p>
            <a:endParaRPr lang="es-ES" sz="900" dirty="0" smtClean="0"/>
          </a:p>
          <a:p>
            <a:r>
              <a:rPr lang="es-ES" sz="3200" dirty="0" err="1" smtClean="0"/>
              <a:t>clear</a:t>
            </a:r>
            <a:r>
              <a:rPr lang="es-ES" sz="3200" dirty="0" smtClean="0"/>
              <a:t>				</a:t>
            </a:r>
            <a:r>
              <a:rPr lang="es-ES" dirty="0" smtClean="0"/>
              <a:t>  //Limpiar la pantalla</a:t>
            </a:r>
          </a:p>
          <a:p>
            <a:endParaRPr lang="es-ES" sz="800" dirty="0" smtClean="0"/>
          </a:p>
          <a:p>
            <a:r>
              <a:rPr lang="es-ES" sz="3200" dirty="0" smtClean="0"/>
              <a:t>q 				 </a:t>
            </a:r>
            <a:r>
              <a:rPr lang="es-ES" dirty="0" smtClean="0"/>
              <a:t>//</a:t>
            </a:r>
            <a:r>
              <a:rPr lang="es-ES" dirty="0" smtClean="0"/>
              <a:t>Regresar al modo de navegación si la consola esta 				 </a:t>
            </a:r>
            <a:r>
              <a:rPr lang="es-ES" dirty="0" smtClean="0"/>
              <a:t> </a:t>
            </a:r>
            <a:r>
              <a:rPr lang="es-ES" dirty="0" smtClean="0"/>
              <a:t>en dos puntos :  </a:t>
            </a:r>
          </a:p>
          <a:p>
            <a:endParaRPr lang="es-ES" sz="800" dirty="0" smtClean="0"/>
          </a:p>
          <a:p>
            <a:r>
              <a:rPr lang="es-ES" sz="3200" dirty="0" err="1" smtClean="0"/>
              <a:t>Ctrl+Insert</a:t>
            </a:r>
            <a:r>
              <a:rPr lang="es-ES" sz="3200" dirty="0" smtClean="0"/>
              <a:t>			 </a:t>
            </a:r>
            <a:r>
              <a:rPr lang="es-ES" dirty="0" smtClean="0"/>
              <a:t>//copiar</a:t>
            </a:r>
          </a:p>
          <a:p>
            <a:r>
              <a:rPr lang="es-ES" sz="3200" dirty="0" err="1" smtClean="0"/>
              <a:t>Shift+Inset</a:t>
            </a:r>
            <a:r>
              <a:rPr lang="es-ES" sz="3200" dirty="0" smtClean="0"/>
              <a:t> 		 </a:t>
            </a:r>
            <a:r>
              <a:rPr lang="es-ES" dirty="0" smtClean="0"/>
              <a:t>//pegar</a:t>
            </a:r>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ES" sz="3200" dirty="0" smtClean="0"/>
          </a:p>
          <a:p>
            <a:pPr algn="ctr"/>
            <a:endParaRPr lang="es-MX" sz="3200" dirty="0"/>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747464"/>
            <a:ext cx="8640960" cy="5760640"/>
          </a:xfrm>
          <a:prstGeom prst="rect">
            <a:avLst/>
          </a:prstGeom>
        </p:spPr>
        <p:txBody>
          <a:bodyPr vert="horz" lIns="91440" tIns="45720" rIns="91440" bIns="45720" rtlCol="0" anchor="ctr">
            <a:normAutofit/>
          </a:bodyPr>
          <a:lstStyle/>
          <a:p>
            <a:pPr lvl="0">
              <a:spcBef>
                <a:spcPct val="0"/>
              </a:spcBef>
            </a:pPr>
            <a:r>
              <a:rPr lang="es-ES" sz="2400" dirty="0" smtClean="0"/>
              <a:t>Para poder viajar en el tiempo necesitamos copiar el código del punto al que queramos ir. </a:t>
            </a:r>
          </a:p>
          <a:p>
            <a:pPr lvl="0">
              <a:spcBef>
                <a:spcPct val="0"/>
              </a:spcBef>
            </a:pPr>
            <a:r>
              <a:rPr lang="es-ES" sz="2400" dirty="0" smtClean="0"/>
              <a:t>Para copiar el código seleccionamos todo y presionamos:</a:t>
            </a:r>
          </a:p>
          <a:p>
            <a:pPr lvl="0">
              <a:spcBef>
                <a:spcPct val="0"/>
              </a:spcBef>
            </a:pPr>
            <a:r>
              <a:rPr lang="es-ES" sz="2400" dirty="0" err="1" smtClean="0"/>
              <a:t>Ctrl</a:t>
            </a:r>
            <a:r>
              <a:rPr lang="es-ES" sz="2400" dirty="0" smtClean="0"/>
              <a:t> + </a:t>
            </a:r>
            <a:r>
              <a:rPr lang="es-ES" sz="2400" dirty="0" err="1" smtClean="0"/>
              <a:t>Insert</a:t>
            </a:r>
            <a:r>
              <a:rPr lang="es-MX" sz="2800" dirty="0" smtClean="0"/>
              <a:t>			</a:t>
            </a:r>
            <a:endParaRPr lang="es-ES" sz="2800" dirty="0" smtClean="0"/>
          </a:p>
          <a:p>
            <a:pPr lvl="0">
              <a:spcBef>
                <a:spcPct val="0"/>
              </a:spcBef>
            </a:pPr>
            <a:endParaRPr lang="es-MX" sz="2400" dirty="0" smtClean="0"/>
          </a:p>
          <a:p>
            <a:pPr lvl="0">
              <a:spcBef>
                <a:spcPct val="0"/>
              </a:spcBef>
            </a:pPr>
            <a:endParaRPr lang="es-MX" sz="20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descr="C:\Users\José\Desktop\copiar.png"/>
          <p:cNvPicPr>
            <a:picLocks noChangeAspect="1" noChangeArrowheads="1"/>
          </p:cNvPicPr>
          <p:nvPr/>
        </p:nvPicPr>
        <p:blipFill>
          <a:blip r:embed="rId3" cstate="print"/>
          <a:srcRect/>
          <a:stretch>
            <a:fillRect/>
          </a:stretch>
        </p:blipFill>
        <p:spPr bwMode="auto">
          <a:xfrm>
            <a:off x="755576" y="2708919"/>
            <a:ext cx="7632848" cy="3923193"/>
          </a:xfrm>
          <a:prstGeom prst="rect">
            <a:avLst/>
          </a:prstGeom>
          <a:noFill/>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620688"/>
            <a:ext cx="8640960" cy="5760640"/>
          </a:xfrm>
          <a:prstGeom prst="rect">
            <a:avLst/>
          </a:prstGeom>
        </p:spPr>
        <p:txBody>
          <a:bodyPr vert="horz" lIns="91440" tIns="45720" rIns="91440" bIns="45720" rtlCol="0" anchor="ctr">
            <a:normAutofit/>
          </a:bodyPr>
          <a:lstStyle/>
          <a:p>
            <a:pPr lvl="0">
              <a:spcBef>
                <a:spcPct val="0"/>
              </a:spcBef>
            </a:pPr>
            <a:r>
              <a:rPr lang="es-ES" sz="2400" dirty="0" smtClean="0"/>
              <a:t>Ahora escribimos el comando </a:t>
            </a:r>
            <a:r>
              <a:rPr lang="es-ES" sz="2400" dirty="0" err="1" smtClean="0"/>
              <a:t>git</a:t>
            </a:r>
            <a:r>
              <a:rPr lang="es-ES" sz="2400" dirty="0" smtClean="0"/>
              <a:t> log seguido del código que acabamos de copiar:</a:t>
            </a:r>
          </a:p>
          <a:p>
            <a:pPr lvl="0">
              <a:spcBef>
                <a:spcPct val="0"/>
              </a:spcBef>
            </a:pPr>
            <a:endParaRPr lang="es-ES" sz="2400" dirty="0" smtClean="0"/>
          </a:p>
          <a:p>
            <a:pPr lvl="0">
              <a:spcBef>
                <a:spcPct val="0"/>
              </a:spcBef>
            </a:pPr>
            <a:endParaRPr lang="es-ES" sz="2400" dirty="0" smtClean="0"/>
          </a:p>
          <a:p>
            <a:pPr lvl="0">
              <a:spcBef>
                <a:spcPct val="0"/>
              </a:spcBef>
            </a:pPr>
            <a:r>
              <a:rPr lang="es-MX" sz="2800" dirty="0" err="1" smtClean="0"/>
              <a:t>git</a:t>
            </a:r>
            <a:r>
              <a:rPr lang="es-MX" sz="2800" dirty="0" smtClean="0"/>
              <a:t> </a:t>
            </a:r>
            <a:r>
              <a:rPr lang="es-MX" sz="2800" dirty="0" err="1" smtClean="0"/>
              <a:t>checkout</a:t>
            </a:r>
            <a:r>
              <a:rPr lang="es-MX" sz="2800" dirty="0" smtClean="0"/>
              <a:t> &lt;código </a:t>
            </a:r>
            <a:r>
              <a:rPr lang="es-MX" sz="2800" dirty="0" err="1" smtClean="0"/>
              <a:t>Sha</a:t>
            </a:r>
            <a:r>
              <a:rPr lang="es-MX" sz="2800" dirty="0" smtClean="0"/>
              <a:t>&gt;</a:t>
            </a:r>
          </a:p>
          <a:p>
            <a:pPr lvl="0">
              <a:spcBef>
                <a:spcPct val="0"/>
              </a:spcBef>
            </a:pPr>
            <a:endParaRPr lang="es-MX" sz="2800" dirty="0" smtClean="0"/>
          </a:p>
          <a:p>
            <a:pPr lvl="0">
              <a:spcBef>
                <a:spcPct val="0"/>
              </a:spcBef>
            </a:pPr>
            <a:endParaRPr lang="es-MX" sz="2400" dirty="0" smtClean="0"/>
          </a:p>
          <a:p>
            <a:pPr lvl="0">
              <a:spcBef>
                <a:spcPct val="0"/>
              </a:spcBef>
            </a:pPr>
            <a:r>
              <a:rPr lang="es-MX" sz="2400" dirty="0" smtClean="0"/>
              <a:t>Para pegar el código que copiamos presionamos:</a:t>
            </a:r>
          </a:p>
          <a:p>
            <a:pPr lvl="0">
              <a:spcBef>
                <a:spcPct val="0"/>
              </a:spcBef>
            </a:pPr>
            <a:r>
              <a:rPr lang="es-MX" sz="2400" dirty="0" err="1" smtClean="0"/>
              <a:t>Shift</a:t>
            </a:r>
            <a:r>
              <a:rPr lang="es-MX" sz="2400" dirty="0" smtClean="0"/>
              <a:t> + </a:t>
            </a:r>
            <a:r>
              <a:rPr lang="es-MX" sz="2400" dirty="0" err="1" smtClean="0"/>
              <a:t>Insert</a:t>
            </a:r>
            <a:r>
              <a:rPr lang="es-MX" sz="2800" dirty="0" smtClean="0"/>
              <a:t>		</a:t>
            </a:r>
            <a:endParaRPr lang="es-ES" sz="2800" dirty="0" smtClean="0"/>
          </a:p>
          <a:p>
            <a:pPr lvl="0">
              <a:spcBef>
                <a:spcPct val="0"/>
              </a:spcBef>
            </a:pPr>
            <a:endParaRPr lang="es-MX" sz="2400" dirty="0" smtClean="0"/>
          </a:p>
          <a:p>
            <a:pPr lvl="0">
              <a:spcBef>
                <a:spcPct val="0"/>
              </a:spcBef>
            </a:pPr>
            <a:endParaRPr lang="es-MX" sz="20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pic>
        <p:nvPicPr>
          <p:cNvPr id="5122" name="Picture 2" descr="C:\Users\José\Desktop\checkout.png"/>
          <p:cNvPicPr>
            <a:picLocks noChangeAspect="1" noChangeArrowheads="1"/>
          </p:cNvPicPr>
          <p:nvPr/>
        </p:nvPicPr>
        <p:blipFill>
          <a:blip r:embed="rId3" cstate="print"/>
          <a:srcRect/>
          <a:stretch>
            <a:fillRect/>
          </a:stretch>
        </p:blipFill>
        <p:spPr bwMode="auto">
          <a:xfrm>
            <a:off x="179512" y="1412776"/>
            <a:ext cx="8786510" cy="4536504"/>
          </a:xfrm>
          <a:prstGeom prst="rect">
            <a:avLst/>
          </a:prstGeom>
          <a:noFill/>
        </p:spPr>
      </p:pic>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836712"/>
            <a:ext cx="8640960" cy="5877272"/>
          </a:xfrm>
          <a:prstGeom prst="rect">
            <a:avLst/>
          </a:prstGeom>
        </p:spPr>
        <p:txBody>
          <a:bodyPr vert="horz" lIns="91440" tIns="45720" rIns="91440" bIns="45720" rtlCol="0" anchor="ctr">
            <a:normAutofit lnSpcReduction="10000"/>
          </a:bodyPr>
          <a:lstStyle/>
          <a:p>
            <a:pPr lvl="0">
              <a:spcBef>
                <a:spcPct val="0"/>
              </a:spcBef>
            </a:pPr>
            <a:r>
              <a:rPr lang="es-ES" sz="2000" dirty="0" smtClean="0"/>
              <a:t>Ahora te encuentras en otra parte del tiempo, si quieres regresar al presente, a la cabeza de la línea del tiempo simplemente introduce el comando.</a:t>
            </a:r>
          </a:p>
          <a:p>
            <a:pPr lvl="0">
              <a:spcBef>
                <a:spcPct val="0"/>
              </a:spcBef>
            </a:pPr>
            <a:endParaRPr lang="es-ES" sz="2000" dirty="0" smtClean="0"/>
          </a:p>
          <a:p>
            <a:pPr lvl="0">
              <a:spcBef>
                <a:spcPct val="0"/>
              </a:spcBef>
            </a:pPr>
            <a:endParaRPr lang="es-ES" sz="2000" dirty="0" smtClean="0"/>
          </a:p>
          <a:p>
            <a:pPr lvl="0">
              <a:spcBef>
                <a:spcPct val="0"/>
              </a:spcBef>
            </a:pPr>
            <a:endParaRPr lang="es-ES" sz="2000" dirty="0" smtClean="0"/>
          </a:p>
          <a:p>
            <a:pPr lvl="0">
              <a:spcBef>
                <a:spcPct val="0"/>
              </a:spcBef>
            </a:pPr>
            <a:r>
              <a:rPr lang="es-ES" sz="2000" dirty="0" err="1" smtClean="0"/>
              <a:t>git</a:t>
            </a:r>
            <a:r>
              <a:rPr lang="es-ES" sz="2000" dirty="0" smtClean="0"/>
              <a:t> </a:t>
            </a:r>
            <a:r>
              <a:rPr lang="es-ES" sz="2000" dirty="0" err="1" smtClean="0"/>
              <a:t>checkout</a:t>
            </a:r>
            <a:r>
              <a:rPr lang="es-ES" sz="2000" dirty="0" smtClean="0"/>
              <a:t> head</a:t>
            </a:r>
          </a:p>
          <a:p>
            <a:pPr lvl="0">
              <a:spcBef>
                <a:spcPct val="0"/>
              </a:spcBef>
            </a:pPr>
            <a:endParaRPr lang="es-ES" sz="2000" dirty="0" smtClean="0"/>
          </a:p>
          <a:p>
            <a:pPr lvl="0">
              <a:spcBef>
                <a:spcPct val="0"/>
              </a:spcBef>
            </a:pPr>
            <a:endParaRPr lang="es-ES" sz="2000" dirty="0" smtClean="0"/>
          </a:p>
          <a:p>
            <a:pPr lvl="0">
              <a:spcBef>
                <a:spcPct val="0"/>
              </a:spcBef>
            </a:pPr>
            <a:endParaRPr lang="es-ES" sz="2000" dirty="0" smtClean="0"/>
          </a:p>
          <a:p>
            <a:pPr lvl="0">
              <a:spcBef>
                <a:spcPct val="0"/>
              </a:spcBef>
            </a:pPr>
            <a:r>
              <a:rPr lang="es-ES" sz="2000" dirty="0" smtClean="0"/>
              <a:t>Si te sabes el nombre de la rama en la que estas, también puedes ir a la cabeza dicha rama con el comando:</a:t>
            </a:r>
          </a:p>
          <a:p>
            <a:pPr lvl="0">
              <a:spcBef>
                <a:spcPct val="0"/>
              </a:spcBef>
            </a:pPr>
            <a:endParaRPr lang="es-ES" sz="2000" dirty="0" smtClean="0"/>
          </a:p>
          <a:p>
            <a:pPr lvl="0">
              <a:spcBef>
                <a:spcPct val="0"/>
              </a:spcBef>
            </a:pPr>
            <a:endParaRPr lang="es-ES" sz="2000" dirty="0" smtClean="0"/>
          </a:p>
          <a:p>
            <a:pPr lvl="0">
              <a:spcBef>
                <a:spcPct val="0"/>
              </a:spcBef>
            </a:pPr>
            <a:r>
              <a:rPr lang="es-ES" sz="2000" dirty="0" err="1" smtClean="0"/>
              <a:t>git</a:t>
            </a:r>
            <a:r>
              <a:rPr lang="es-ES" sz="2000" dirty="0" smtClean="0"/>
              <a:t> </a:t>
            </a:r>
            <a:r>
              <a:rPr lang="es-ES" sz="2000" dirty="0" err="1" smtClean="0"/>
              <a:t>checkout</a:t>
            </a:r>
            <a:r>
              <a:rPr lang="es-ES" sz="2000" dirty="0" smtClean="0"/>
              <a:t> &lt;nombre de la rama&gt;</a:t>
            </a:r>
          </a:p>
          <a:p>
            <a:pPr lvl="0">
              <a:spcBef>
                <a:spcPct val="0"/>
              </a:spcBef>
            </a:pPr>
            <a:endParaRPr lang="es-ES" sz="2000" dirty="0" smtClean="0"/>
          </a:p>
          <a:p>
            <a:pPr lvl="0">
              <a:spcBef>
                <a:spcPct val="0"/>
              </a:spcBef>
            </a:pPr>
            <a:endParaRPr lang="es-ES" sz="2000" dirty="0" smtClean="0"/>
          </a:p>
          <a:p>
            <a:pPr lvl="0">
              <a:spcBef>
                <a:spcPct val="0"/>
              </a:spcBef>
            </a:pPr>
            <a:r>
              <a:rPr lang="es-ES" sz="2000" dirty="0" smtClean="0"/>
              <a:t>Por ejemplo:</a:t>
            </a:r>
          </a:p>
          <a:p>
            <a:pPr lvl="0">
              <a:spcBef>
                <a:spcPct val="0"/>
              </a:spcBef>
            </a:pPr>
            <a:endParaRPr lang="es-ES" sz="2000" dirty="0" smtClean="0"/>
          </a:p>
          <a:p>
            <a:pPr lvl="0">
              <a:spcBef>
                <a:spcPct val="0"/>
              </a:spcBef>
            </a:pPr>
            <a:r>
              <a:rPr lang="es-ES" sz="2000" dirty="0" err="1" smtClean="0"/>
              <a:t>git</a:t>
            </a:r>
            <a:r>
              <a:rPr lang="es-ES" sz="2000" dirty="0" smtClean="0"/>
              <a:t> </a:t>
            </a:r>
            <a:r>
              <a:rPr lang="es-ES" sz="2000" dirty="0" err="1" smtClean="0"/>
              <a:t>checkout</a:t>
            </a:r>
            <a:r>
              <a:rPr lang="es-ES" sz="2000" dirty="0" smtClean="0"/>
              <a:t> </a:t>
            </a:r>
            <a:r>
              <a:rPr lang="es-ES" sz="2000" dirty="0" err="1" smtClean="0"/>
              <a:t>master</a:t>
            </a:r>
            <a:r>
              <a:rPr lang="es-MX" sz="2000" dirty="0" smtClean="0"/>
              <a:t>	</a:t>
            </a:r>
            <a:endParaRPr lang="es-ES" sz="2000" dirty="0" smtClean="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Viajar en el tiempo</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620688"/>
            <a:ext cx="8640960" cy="5760640"/>
          </a:xfrm>
          <a:prstGeom prst="rect">
            <a:avLst/>
          </a:prstGeom>
        </p:spPr>
        <p:txBody>
          <a:bodyPr vert="horz" lIns="91440" tIns="45720" rIns="91440" bIns="45720" rtlCol="0" anchor="ctr">
            <a:normAutofit/>
          </a:bodyPr>
          <a:lstStyle/>
          <a:p>
            <a:r>
              <a:rPr lang="es-MX" sz="2000" dirty="0" err="1" smtClean="0"/>
              <a:t>git</a:t>
            </a:r>
            <a:r>
              <a:rPr lang="es-MX" sz="2000" dirty="0" smtClean="0"/>
              <a:t> log						//ver toda la línea de tiempo</a:t>
            </a:r>
          </a:p>
          <a:p>
            <a:endParaRPr lang="es-ES" sz="2000" dirty="0" smtClean="0"/>
          </a:p>
          <a:p>
            <a:r>
              <a:rPr lang="es-ES" sz="2000" dirty="0" err="1" smtClean="0"/>
              <a:t>Ctrl+Insert</a:t>
            </a:r>
            <a:r>
              <a:rPr lang="es-ES" sz="2000" dirty="0" smtClean="0"/>
              <a:t>					//copiar</a:t>
            </a:r>
          </a:p>
          <a:p>
            <a:endParaRPr lang="es-ES" sz="2000" dirty="0" smtClean="0"/>
          </a:p>
          <a:p>
            <a:r>
              <a:rPr lang="es-ES" sz="2000" dirty="0" err="1" smtClean="0"/>
              <a:t>Shift+Insert</a:t>
            </a:r>
            <a:r>
              <a:rPr lang="es-ES" sz="2000" dirty="0" smtClean="0"/>
              <a:t>					//Pegar</a:t>
            </a:r>
          </a:p>
          <a:p>
            <a:endParaRPr lang="es-MX" sz="2000" dirty="0" smtClean="0"/>
          </a:p>
          <a:p>
            <a:r>
              <a:rPr lang="es-MX" sz="2000" dirty="0" err="1" smtClean="0"/>
              <a:t>git</a:t>
            </a:r>
            <a:r>
              <a:rPr lang="es-MX" sz="2000" dirty="0" smtClean="0"/>
              <a:t> </a:t>
            </a:r>
            <a:r>
              <a:rPr lang="es-MX" sz="2000" dirty="0" err="1" smtClean="0"/>
              <a:t>checkout</a:t>
            </a:r>
            <a:r>
              <a:rPr lang="es-MX" sz="2000" dirty="0" smtClean="0"/>
              <a:t> &lt;código </a:t>
            </a:r>
            <a:r>
              <a:rPr lang="es-MX" sz="2000" dirty="0" err="1" smtClean="0"/>
              <a:t>Sha</a:t>
            </a:r>
            <a:r>
              <a:rPr lang="es-MX" sz="2000" dirty="0" smtClean="0"/>
              <a:t>&gt;				//viaja a ese momento</a:t>
            </a:r>
          </a:p>
          <a:p>
            <a:endParaRPr lang="es-MX" sz="2000" dirty="0" smtClean="0"/>
          </a:p>
          <a:p>
            <a:r>
              <a:rPr lang="es-MX" sz="2000" dirty="0" err="1" smtClean="0"/>
              <a:t>git</a:t>
            </a:r>
            <a:r>
              <a:rPr lang="es-MX" sz="2000" dirty="0" smtClean="0"/>
              <a:t> </a:t>
            </a:r>
            <a:r>
              <a:rPr lang="es-MX" sz="2000" dirty="0" err="1" smtClean="0"/>
              <a:t>checkout</a:t>
            </a:r>
            <a:r>
              <a:rPr lang="es-MX" sz="2000" dirty="0" smtClean="0"/>
              <a:t> head				//Regresa a la cabeza</a:t>
            </a:r>
          </a:p>
          <a:p>
            <a:pPr lvl="0">
              <a:spcBef>
                <a:spcPct val="0"/>
              </a:spcBef>
            </a:pPr>
            <a:endParaRPr lang="es-ES" sz="2000" dirty="0" smtClean="0"/>
          </a:p>
          <a:p>
            <a:pPr lvl="0">
              <a:spcBef>
                <a:spcPct val="0"/>
              </a:spcBef>
            </a:pPr>
            <a:r>
              <a:rPr lang="es-ES" sz="2000" dirty="0" err="1" smtClean="0"/>
              <a:t>Git</a:t>
            </a:r>
            <a:r>
              <a:rPr lang="es-ES" sz="2000" dirty="0" smtClean="0"/>
              <a:t> </a:t>
            </a:r>
            <a:r>
              <a:rPr lang="es-ES" sz="2000" dirty="0" err="1" smtClean="0"/>
              <a:t>checkout</a:t>
            </a:r>
            <a:r>
              <a:rPr lang="es-ES" sz="2000" dirty="0" smtClean="0"/>
              <a:t> &lt;</a:t>
            </a:r>
            <a:r>
              <a:rPr lang="es-ES" sz="2000" dirty="0" err="1" smtClean="0"/>
              <a:t>nombreDeLaRama</a:t>
            </a:r>
            <a:r>
              <a:rPr lang="es-ES" sz="2000" dirty="0" smtClean="0"/>
              <a:t>&gt;			//Ir a la rama y posicionarte 						en la cabeza de ella.</a:t>
            </a:r>
            <a:endParaRPr lang="es-MX" sz="2000" dirty="0"/>
          </a:p>
        </p:txBody>
      </p:sp>
      <p:sp>
        <p:nvSpPr>
          <p:cNvPr id="14" name="5 Título"/>
          <p:cNvSpPr txBox="1">
            <a:spLocks/>
          </p:cNvSpPr>
          <p:nvPr/>
        </p:nvSpPr>
        <p:spPr>
          <a:xfrm>
            <a:off x="1331640" y="260648"/>
            <a:ext cx="7812360" cy="720080"/>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Resumen</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8.- Borrar </a:t>
            </a:r>
            <a:r>
              <a:rPr lang="es-ES" dirty="0" smtClean="0"/>
              <a:t>un </a:t>
            </a:r>
            <a:r>
              <a:rPr lang="es-ES" dirty="0" err="1" smtClean="0"/>
              <a:t>commit</a:t>
            </a:r>
            <a:endParaRPr lang="es-MX" dirty="0"/>
          </a:p>
        </p:txBody>
      </p:sp>
    </p:spTree>
  </p:cSld>
  <p:clrMapOvr>
    <a:masterClrMapping/>
  </p:clrMapOvr>
  <p:transition spd="med">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5 Título"/>
          <p:cNvSpPr txBox="1">
            <a:spLocks/>
          </p:cNvSpPr>
          <p:nvPr/>
        </p:nvSpPr>
        <p:spPr>
          <a:xfrm>
            <a:off x="251520" y="44624"/>
            <a:ext cx="8640960" cy="6813376"/>
          </a:xfrm>
          <a:prstGeom prst="rect">
            <a:avLst/>
          </a:prstGeom>
        </p:spPr>
        <p:txBody>
          <a:bodyPr vert="horz" lIns="91440" tIns="45720" rIns="91440" bIns="45720" rtlCol="0" anchor="ctr">
            <a:normAutofit/>
          </a:bodyPr>
          <a:lstStyle/>
          <a:p>
            <a:pPr lvl="0">
              <a:spcBef>
                <a:spcPct val="0"/>
              </a:spcBef>
            </a:pPr>
            <a:r>
              <a:rPr lang="es-ES" sz="2400" dirty="0" smtClean="0"/>
              <a:t>Si deseas borrar un </a:t>
            </a:r>
            <a:r>
              <a:rPr lang="es-ES" sz="2400" dirty="0" err="1" smtClean="0"/>
              <a:t>commit</a:t>
            </a:r>
            <a:r>
              <a:rPr lang="es-ES" sz="2400" dirty="0" smtClean="0"/>
              <a:t> en especifico dirígete a ese punto en el tiempo utilizando el comando </a:t>
            </a:r>
            <a:r>
              <a:rPr lang="es-ES" sz="2400" dirty="0" err="1" smtClean="0"/>
              <a:t>git</a:t>
            </a:r>
            <a:r>
              <a:rPr lang="es-ES" sz="2400" dirty="0" smtClean="0"/>
              <a:t> </a:t>
            </a:r>
            <a:r>
              <a:rPr lang="es-ES" sz="2400" dirty="0" err="1" smtClean="0"/>
              <a:t>checkout</a:t>
            </a:r>
            <a:r>
              <a:rPr lang="es-ES" sz="2400" dirty="0" smtClean="0"/>
              <a:t>.</a:t>
            </a:r>
          </a:p>
          <a:p>
            <a:pPr lvl="0">
              <a:spcBef>
                <a:spcPct val="0"/>
              </a:spcBef>
            </a:pPr>
            <a:endParaRPr lang="es-ES" sz="2400" dirty="0" smtClean="0"/>
          </a:p>
          <a:p>
            <a:pPr lvl="0">
              <a:spcBef>
                <a:spcPct val="0"/>
              </a:spcBef>
            </a:pPr>
            <a:r>
              <a:rPr lang="es-ES" sz="2400" dirty="0" smtClean="0"/>
              <a:t>Una vez que te encuentres en ese punto escribe el tipo de borrado que quieras:</a:t>
            </a:r>
            <a:r>
              <a:rPr lang="es-MX" sz="2800" dirty="0" smtClean="0"/>
              <a:t>	</a:t>
            </a:r>
            <a:endParaRPr lang="es-ES" sz="2800" dirty="0" smtClean="0"/>
          </a:p>
          <a:p>
            <a:pPr lvl="0">
              <a:spcBef>
                <a:spcPct val="0"/>
              </a:spcBef>
            </a:pPr>
            <a:endParaRPr lang="es-ES" sz="2400" dirty="0" smtClean="0"/>
          </a:p>
          <a:p>
            <a:pPr lvl="0">
              <a:spcBef>
                <a:spcPct val="0"/>
              </a:spcBef>
            </a:pPr>
            <a:endParaRPr lang="es-MX" sz="2000" dirty="0" smtClean="0"/>
          </a:p>
          <a:p>
            <a:pPr>
              <a:spcBef>
                <a:spcPct val="0"/>
              </a:spcBef>
            </a:pPr>
            <a:r>
              <a:rPr lang="es-MX" sz="2800" dirty="0" err="1" smtClean="0"/>
              <a:t>git</a:t>
            </a:r>
            <a:r>
              <a:rPr lang="es-MX" sz="2800" dirty="0" smtClean="0"/>
              <a:t> </a:t>
            </a:r>
            <a:r>
              <a:rPr lang="es-MX" sz="2800" dirty="0" err="1" smtClean="0"/>
              <a:t>reset</a:t>
            </a:r>
            <a:r>
              <a:rPr lang="es-MX" sz="2800" dirty="0" smtClean="0"/>
              <a:t> --</a:t>
            </a:r>
            <a:r>
              <a:rPr lang="es-MX" sz="2800" dirty="0" err="1" smtClean="0"/>
              <a:t>soft</a:t>
            </a:r>
            <a:r>
              <a:rPr lang="es-MX" sz="2800" dirty="0" smtClean="0"/>
              <a:t>	      //</a:t>
            </a:r>
            <a:r>
              <a:rPr lang="es-MX" dirty="0" smtClean="0"/>
              <a:t>Borra el </a:t>
            </a:r>
            <a:r>
              <a:rPr lang="es-MX" dirty="0" err="1" smtClean="0"/>
              <a:t>commit</a:t>
            </a:r>
            <a:r>
              <a:rPr lang="es-MX" dirty="0" smtClean="0"/>
              <a:t> pero no se mete ni con el 				         </a:t>
            </a:r>
            <a:r>
              <a:rPr lang="es-MX" dirty="0" err="1" smtClean="0"/>
              <a:t>working</a:t>
            </a:r>
            <a:r>
              <a:rPr lang="es-MX" dirty="0" smtClean="0"/>
              <a:t> </a:t>
            </a:r>
            <a:r>
              <a:rPr lang="es-MX" dirty="0" err="1" smtClean="0"/>
              <a:t>area</a:t>
            </a:r>
            <a:r>
              <a:rPr lang="es-MX" dirty="0" smtClean="0"/>
              <a:t> ni con el índice.</a:t>
            </a:r>
          </a:p>
          <a:p>
            <a:pPr>
              <a:spcBef>
                <a:spcPct val="0"/>
              </a:spcBef>
            </a:pPr>
            <a:endParaRPr lang="es-MX" dirty="0" smtClean="0"/>
          </a:p>
          <a:p>
            <a:pPr>
              <a:spcBef>
                <a:spcPct val="0"/>
              </a:spcBef>
            </a:pPr>
            <a:r>
              <a:rPr lang="es-MX" sz="2800" dirty="0" err="1" smtClean="0"/>
              <a:t>git</a:t>
            </a:r>
            <a:r>
              <a:rPr lang="es-MX" sz="2800" dirty="0" smtClean="0"/>
              <a:t> </a:t>
            </a:r>
            <a:r>
              <a:rPr lang="es-MX" sz="2800" dirty="0" err="1" smtClean="0"/>
              <a:t>reset</a:t>
            </a:r>
            <a:r>
              <a:rPr lang="es-MX" sz="2800" dirty="0" smtClean="0"/>
              <a:t> –</a:t>
            </a:r>
            <a:r>
              <a:rPr lang="es-MX" sz="2800" dirty="0" err="1" smtClean="0"/>
              <a:t>mixed</a:t>
            </a:r>
            <a:r>
              <a:rPr lang="es-MX" sz="2800" dirty="0" smtClean="0"/>
              <a:t>	      //</a:t>
            </a:r>
            <a:r>
              <a:rPr lang="es-MX" dirty="0" smtClean="0"/>
              <a:t>Borra el </a:t>
            </a:r>
            <a:r>
              <a:rPr lang="es-MX" dirty="0" err="1" smtClean="0"/>
              <a:t>commit</a:t>
            </a:r>
            <a:r>
              <a:rPr lang="es-MX" dirty="0" smtClean="0"/>
              <a:t> y el índice pero no se mete ni			                           </a:t>
            </a:r>
            <a:r>
              <a:rPr lang="es-MX" dirty="0" err="1" smtClean="0"/>
              <a:t>working</a:t>
            </a:r>
            <a:r>
              <a:rPr lang="es-MX" dirty="0" smtClean="0"/>
              <a:t> </a:t>
            </a:r>
            <a:r>
              <a:rPr lang="es-MX" dirty="0" err="1" smtClean="0"/>
              <a:t>area</a:t>
            </a:r>
            <a:r>
              <a:rPr lang="es-MX" dirty="0" smtClean="0"/>
              <a:t>.</a:t>
            </a:r>
          </a:p>
          <a:p>
            <a:pPr>
              <a:spcBef>
                <a:spcPct val="0"/>
              </a:spcBef>
            </a:pPr>
            <a:endParaRPr lang="es-MX" sz="2800" dirty="0" smtClean="0"/>
          </a:p>
          <a:p>
            <a:pPr>
              <a:spcBef>
                <a:spcPct val="0"/>
              </a:spcBef>
            </a:pPr>
            <a:r>
              <a:rPr lang="es-MX" sz="2800" dirty="0" err="1" smtClean="0"/>
              <a:t>git</a:t>
            </a:r>
            <a:r>
              <a:rPr lang="es-MX" sz="2800" dirty="0" smtClean="0"/>
              <a:t> </a:t>
            </a:r>
            <a:r>
              <a:rPr lang="es-MX" sz="2800" dirty="0" err="1" smtClean="0"/>
              <a:t>reset</a:t>
            </a:r>
            <a:r>
              <a:rPr lang="es-MX" sz="2800" dirty="0" smtClean="0"/>
              <a:t> --</a:t>
            </a:r>
            <a:r>
              <a:rPr lang="es-MX" sz="2800" dirty="0" err="1" smtClean="0"/>
              <a:t>hard</a:t>
            </a:r>
            <a:r>
              <a:rPr lang="es-MX" sz="2800" dirty="0" smtClean="0"/>
              <a:t>	      //</a:t>
            </a:r>
            <a:r>
              <a:rPr lang="es-MX" dirty="0" smtClean="0"/>
              <a:t>Borra todo.  El </a:t>
            </a:r>
            <a:r>
              <a:rPr lang="es-MX" dirty="0" err="1" smtClean="0"/>
              <a:t>commit</a:t>
            </a:r>
            <a:r>
              <a:rPr lang="es-MX" dirty="0" smtClean="0"/>
              <a:t>, el índice y el </a:t>
            </a:r>
            <a:r>
              <a:rPr lang="es-MX" dirty="0" err="1" smtClean="0"/>
              <a:t>working</a:t>
            </a:r>
            <a:r>
              <a:rPr lang="es-MX" dirty="0" smtClean="0"/>
              <a:t> </a:t>
            </a:r>
            <a:r>
              <a:rPr lang="es-MX" dirty="0" err="1" smtClean="0"/>
              <a:t>area</a:t>
            </a:r>
            <a:r>
              <a:rPr lang="es-MX" dirty="0" smtClean="0"/>
              <a:t>. </a:t>
            </a:r>
            <a:r>
              <a:rPr lang="es-MX" sz="2800" dirty="0" smtClean="0"/>
              <a:t>	</a:t>
            </a:r>
            <a:endParaRPr lang="es-MX" sz="2800" dirty="0"/>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Borrar un </a:t>
            </a:r>
            <a:r>
              <a:rPr lang="es-ES" sz="5400" dirty="0" err="1" smtClean="0">
                <a:latin typeface="+mj-lt"/>
                <a:ea typeface="+mj-ea"/>
                <a:cs typeface="+mj-cs"/>
              </a:rPr>
              <a:t>commit</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3419872" y="620688"/>
            <a:ext cx="2592288" cy="2592288"/>
          </a:xfrm>
          <a:prstGeom prst="rect">
            <a:avLst/>
          </a:prstGeom>
          <a:noFill/>
        </p:spPr>
      </p:pic>
      <p:sp>
        <p:nvSpPr>
          <p:cNvPr id="6" name="5 Título"/>
          <p:cNvSpPr>
            <a:spLocks noGrp="1"/>
          </p:cNvSpPr>
          <p:nvPr>
            <p:ph type="ctrTitle"/>
          </p:nvPr>
        </p:nvSpPr>
        <p:spPr>
          <a:xfrm>
            <a:off x="827584" y="3327127"/>
            <a:ext cx="7772400" cy="1470025"/>
          </a:xfrm>
        </p:spPr>
        <p:txBody>
          <a:bodyPr/>
          <a:lstStyle/>
          <a:p>
            <a:r>
              <a:rPr lang="es-ES" dirty="0" smtClean="0"/>
              <a:t>9.- Ramificaciones</a:t>
            </a:r>
            <a:endParaRPr lang="es-MX" dirty="0"/>
          </a:p>
        </p:txBody>
      </p:sp>
    </p:spTree>
  </p:cSld>
  <p:clrMapOvr>
    <a:masterClrMapping/>
  </p:clrMapOvr>
  <p:transition spd="med">
    <p:fade thruBlk="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Ramificaciones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20688"/>
            <a:ext cx="8640960" cy="6192688"/>
          </a:xfrm>
          <a:prstGeom prst="rect">
            <a:avLst/>
          </a:prstGeom>
        </p:spPr>
        <p:txBody>
          <a:bodyPr vert="horz" lIns="91440" tIns="45720" rIns="91440" bIns="45720" rtlCol="0" anchor="ctr">
            <a:normAutofit/>
          </a:bodyPr>
          <a:lstStyle/>
          <a:p>
            <a:pPr lvl="0">
              <a:spcBef>
                <a:spcPct val="0"/>
              </a:spcBef>
            </a:pPr>
            <a:r>
              <a:rPr lang="es-ES" sz="2800" dirty="0" smtClean="0"/>
              <a:t>Para crear una ramificación basta con situarse en la parte del tiempo donde quieras crear esa ramificación.</a:t>
            </a:r>
          </a:p>
          <a:p>
            <a:pPr lvl="0">
              <a:spcBef>
                <a:spcPct val="0"/>
              </a:spcBef>
            </a:pPr>
            <a:r>
              <a:rPr lang="es-ES" sz="2800" dirty="0" smtClean="0"/>
              <a:t>Una vez ahí escribes el comando:</a:t>
            </a:r>
          </a:p>
          <a:p>
            <a:pPr lvl="0">
              <a:spcBef>
                <a:spcPct val="0"/>
              </a:spcBef>
            </a:pPr>
            <a:endParaRPr lang="es-ES" sz="2800" dirty="0" smtClean="0"/>
          </a:p>
          <a:p>
            <a:pPr lvl="0">
              <a:spcBef>
                <a:spcPct val="0"/>
              </a:spcBef>
            </a:pPr>
            <a:endParaRPr lang="es-ES" sz="2800" dirty="0" smtClean="0"/>
          </a:p>
          <a:p>
            <a:pPr lvl="0">
              <a:spcBef>
                <a:spcPct val="0"/>
              </a:spcBef>
            </a:pPr>
            <a:r>
              <a:rPr lang="es-ES" sz="2800" dirty="0" err="1" smtClean="0"/>
              <a:t>git</a:t>
            </a:r>
            <a:r>
              <a:rPr lang="es-ES" sz="2800" dirty="0" smtClean="0"/>
              <a:t> </a:t>
            </a:r>
            <a:r>
              <a:rPr lang="es-ES" sz="2800" dirty="0" err="1" smtClean="0"/>
              <a:t>branch</a:t>
            </a:r>
            <a:r>
              <a:rPr lang="es-ES" sz="2800" dirty="0" smtClean="0"/>
              <a:t> &lt;nombre de la rama&gt;</a:t>
            </a:r>
          </a:p>
          <a:p>
            <a:pPr lvl="0">
              <a:spcBef>
                <a:spcPct val="0"/>
              </a:spcBef>
            </a:pPr>
            <a:endParaRPr lang="es-ES" sz="2800" dirty="0" smtClean="0"/>
          </a:p>
          <a:p>
            <a:pPr lvl="0">
              <a:spcBef>
                <a:spcPct val="0"/>
              </a:spcBef>
            </a:pPr>
            <a:endParaRPr lang="es-ES" sz="2800" dirty="0" smtClean="0"/>
          </a:p>
          <a:p>
            <a:pPr lvl="0">
              <a:spcBef>
                <a:spcPct val="0"/>
              </a:spcBef>
            </a:pPr>
            <a:r>
              <a:rPr lang="es-ES" sz="2800" dirty="0" smtClean="0"/>
              <a:t>Con esta instrucción creas la ramificación y también la nombras.</a:t>
            </a:r>
          </a:p>
          <a:p>
            <a:pPr lvl="0">
              <a:spcBef>
                <a:spcPct val="0"/>
              </a:spcBef>
            </a:pPr>
            <a:endParaRPr lang="es-MX" sz="2800" dirty="0"/>
          </a:p>
        </p:txBody>
      </p:sp>
    </p:spTree>
  </p:cSld>
  <p:clrMapOvr>
    <a:masterClrMapping/>
  </p:clrMapOvr>
  <p:transition spd="med">
    <p:fade thruBlk="1"/>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sé\Desktop\git_logo.png"/>
          <p:cNvPicPr>
            <a:picLocks noChangeAspect="1" noChangeArrowheads="1"/>
          </p:cNvPicPr>
          <p:nvPr/>
        </p:nvPicPr>
        <p:blipFill>
          <a:blip r:embed="rId2" cstate="print"/>
          <a:srcRect/>
          <a:stretch>
            <a:fillRect/>
          </a:stretch>
        </p:blipFill>
        <p:spPr bwMode="auto">
          <a:xfrm>
            <a:off x="107504" y="116632"/>
            <a:ext cx="864096" cy="864096"/>
          </a:xfrm>
          <a:prstGeom prst="rect">
            <a:avLst/>
          </a:prstGeom>
          <a:noFill/>
        </p:spPr>
      </p:pic>
      <p:sp>
        <p:nvSpPr>
          <p:cNvPr id="7" name="5 Título"/>
          <p:cNvSpPr txBox="1">
            <a:spLocks/>
          </p:cNvSpPr>
          <p:nvPr/>
        </p:nvSpPr>
        <p:spPr>
          <a:xfrm>
            <a:off x="251520" y="1196752"/>
            <a:ext cx="8568952" cy="1800200"/>
          </a:xfrm>
          <a:prstGeom prst="rect">
            <a:avLst/>
          </a:prstGeom>
        </p:spPr>
        <p:txBody>
          <a:bodyPr vert="horz" lIns="91440" tIns="45720" rIns="91440" bIns="45720" rtlCol="0" anchor="ctr">
            <a:normAutofit/>
          </a:bodyPr>
          <a:lstStyle/>
          <a:p>
            <a:pPr lvl="0">
              <a:spcBef>
                <a:spcPct val="0"/>
              </a:spcBef>
            </a:pPr>
            <a:endParaRPr kumimoji="0" lang="es-MX"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5 Título"/>
          <p:cNvSpPr txBox="1">
            <a:spLocks/>
          </p:cNvSpPr>
          <p:nvPr/>
        </p:nvSpPr>
        <p:spPr>
          <a:xfrm>
            <a:off x="0" y="260648"/>
            <a:ext cx="9144000" cy="648072"/>
          </a:xfrm>
          <a:prstGeom prst="rect">
            <a:avLst/>
          </a:prstGeom>
        </p:spPr>
        <p:txBody>
          <a:bodyPr vert="horz" lIns="91440" tIns="45720" rIns="91440" bIns="45720" rtlCol="0" anchor="ctr">
            <a:noAutofit/>
          </a:bodyPr>
          <a:lstStyle/>
          <a:p>
            <a:pPr lvl="0" algn="ctr">
              <a:spcBef>
                <a:spcPct val="0"/>
              </a:spcBef>
            </a:pPr>
            <a:r>
              <a:rPr lang="es-ES" sz="5400" dirty="0" smtClean="0">
                <a:latin typeface="+mj-lt"/>
                <a:ea typeface="+mj-ea"/>
                <a:cs typeface="+mj-cs"/>
              </a:rPr>
              <a:t>Ramificaciones</a:t>
            </a:r>
            <a:endParaRPr kumimoji="0" lang="es-MX" sz="5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5 Título"/>
          <p:cNvSpPr txBox="1">
            <a:spLocks/>
          </p:cNvSpPr>
          <p:nvPr/>
        </p:nvSpPr>
        <p:spPr>
          <a:xfrm>
            <a:off x="179512" y="620688"/>
            <a:ext cx="8640960" cy="6192688"/>
          </a:xfrm>
          <a:prstGeom prst="rect">
            <a:avLst/>
          </a:prstGeom>
        </p:spPr>
        <p:txBody>
          <a:bodyPr vert="horz" lIns="91440" tIns="45720" rIns="91440" bIns="45720" rtlCol="0" anchor="ctr">
            <a:normAutofit/>
          </a:bodyPr>
          <a:lstStyle/>
          <a:p>
            <a:pPr lvl="0">
              <a:spcBef>
                <a:spcPct val="0"/>
              </a:spcBef>
            </a:pPr>
            <a:r>
              <a:rPr lang="es-ES" sz="2800" dirty="0" smtClean="0"/>
              <a:t>Para ver todas las ramificaciones que existen en tu proyecto simplemente escribes el comando</a:t>
            </a:r>
          </a:p>
          <a:p>
            <a:pPr lvl="0">
              <a:spcBef>
                <a:spcPct val="0"/>
              </a:spcBef>
            </a:pPr>
            <a:endParaRPr lang="es-ES" sz="2800" dirty="0" smtClean="0"/>
          </a:p>
          <a:p>
            <a:pPr lvl="0">
              <a:spcBef>
                <a:spcPct val="0"/>
              </a:spcBef>
            </a:pPr>
            <a:endParaRPr lang="es-ES" sz="2800" dirty="0" smtClean="0"/>
          </a:p>
          <a:p>
            <a:pPr lvl="0">
              <a:spcBef>
                <a:spcPct val="0"/>
              </a:spcBef>
            </a:pPr>
            <a:r>
              <a:rPr lang="es-ES" sz="2800" dirty="0" err="1" smtClean="0"/>
              <a:t>git</a:t>
            </a:r>
            <a:r>
              <a:rPr lang="es-ES" sz="2800" dirty="0" smtClean="0"/>
              <a:t> </a:t>
            </a:r>
            <a:r>
              <a:rPr lang="es-ES" sz="2800" dirty="0" err="1" smtClean="0"/>
              <a:t>branch</a:t>
            </a:r>
            <a:endParaRPr lang="es-ES" sz="2800" dirty="0" smtClean="0"/>
          </a:p>
          <a:p>
            <a:pPr lvl="0">
              <a:spcBef>
                <a:spcPct val="0"/>
              </a:spcBef>
            </a:pPr>
            <a:endParaRPr lang="es-ES" sz="2800" dirty="0" smtClean="0"/>
          </a:p>
          <a:p>
            <a:pPr lvl="0">
              <a:spcBef>
                <a:spcPct val="0"/>
              </a:spcBef>
            </a:pPr>
            <a:endParaRPr lang="es-ES" sz="2800" dirty="0" smtClean="0"/>
          </a:p>
          <a:p>
            <a:pPr lvl="0">
              <a:spcBef>
                <a:spcPct val="0"/>
              </a:spcBef>
            </a:pPr>
            <a:r>
              <a:rPr lang="es-ES" sz="2800" dirty="0" smtClean="0"/>
              <a:t>Notaras la existencia de una rama llamada </a:t>
            </a:r>
            <a:r>
              <a:rPr lang="es-ES" sz="2800" dirty="0" err="1" smtClean="0"/>
              <a:t>Master</a:t>
            </a:r>
            <a:r>
              <a:rPr lang="es-ES" sz="2800" dirty="0" smtClean="0"/>
              <a:t>. Esa es tu rama principal por defecto.</a:t>
            </a:r>
          </a:p>
          <a:p>
            <a:pPr lvl="0">
              <a:spcBef>
                <a:spcPct val="0"/>
              </a:spcBef>
            </a:pPr>
            <a:endParaRPr lang="es-MX" sz="2800"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Tema de Office">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8053</TotalTime>
  <Words>10710</Words>
  <Application>Microsoft Office PowerPoint</Application>
  <PresentationFormat>Presentación en pantalla (4:3)</PresentationFormat>
  <Paragraphs>1596</Paragraphs>
  <Slides>308</Slides>
  <Notes>0</Notes>
  <HiddenSlides>0</HiddenSlides>
  <MMClips>0</MMClips>
  <ScaleCrop>false</ScaleCrop>
  <HeadingPairs>
    <vt:vector size="4" baseType="variant">
      <vt:variant>
        <vt:lpstr>Tema</vt:lpstr>
      </vt:variant>
      <vt:variant>
        <vt:i4>1</vt:i4>
      </vt:variant>
      <vt:variant>
        <vt:lpstr>Títulos de diapositiva</vt:lpstr>
      </vt:variant>
      <vt:variant>
        <vt:i4>308</vt:i4>
      </vt:variant>
    </vt:vector>
  </HeadingPairs>
  <TitlesOfParts>
    <vt:vector size="309"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Linus Torvalds</vt:lpstr>
      <vt:lpstr>Diapositiva 32</vt:lpstr>
      <vt:lpstr>Diapositiva 33</vt:lpstr>
      <vt:lpstr>Diapositiva 34</vt:lpstr>
      <vt:lpstr>Diapositiva 35</vt:lpstr>
      <vt:lpstr>Diapositiva 36</vt:lpstr>
      <vt:lpstr>Diapositiva 37</vt:lpstr>
      <vt:lpstr>Diapositiva 38</vt:lpstr>
      <vt:lpstr>Diapositiva 39</vt:lpstr>
      <vt:lpstr>Diapositiva 40</vt:lpstr>
      <vt:lpstr>1985</vt:lpstr>
      <vt:lpstr>1985</vt:lpstr>
      <vt:lpstr> Dr. Emmett Brown, 1985  </vt:lpstr>
      <vt:lpstr> Dr. Emmett Brown, 1985  </vt:lpstr>
      <vt:lpstr> Dr. Emmett Brown, 1985  </vt:lpstr>
      <vt:lpstr> Dr. Emmett Brown, 1985  </vt:lpstr>
      <vt:lpstr> Dr. Emmett Brown, 1985  </vt:lpstr>
      <vt:lpstr> Dr. Emmett Brown, 1985  </vt:lpstr>
      <vt:lpstr>Características principales.</vt:lpstr>
      <vt:lpstr>Características principales.</vt:lpstr>
      <vt:lpstr>Diapositiva 51</vt:lpstr>
      <vt:lpstr>Diapositiva 52</vt:lpstr>
      <vt:lpstr>Diapositiva 53</vt:lpstr>
      <vt:lpstr>Diapositiva 54</vt:lpstr>
      <vt:lpstr>Diapositiva 55</vt:lpstr>
      <vt:lpstr>2.- INSTALACIÓN </vt:lpstr>
      <vt:lpstr>Descargar Git</vt:lpstr>
      <vt:lpstr>Git se trabaja desde consola</vt:lpstr>
      <vt:lpstr>Para Windows Git nos ofrece una herramienta llamada Git Bash</vt:lpstr>
      <vt:lpstr>En Windows       : </vt:lpstr>
      <vt:lpstr>En Windows       : </vt:lpstr>
      <vt:lpstr>En Mac      : </vt:lpstr>
      <vt:lpstr>En Linux      : </vt:lpstr>
      <vt:lpstr>3.- CONFIGURACIÓN INICIAL </vt:lpstr>
      <vt:lpstr>Diapositiva 65</vt:lpstr>
      <vt:lpstr>Diapositiva 66</vt:lpstr>
      <vt:lpstr>Diapositiva 67</vt:lpstr>
      <vt:lpstr>Diapositiva 68</vt:lpstr>
      <vt:lpstr>Diapositiva 69</vt:lpstr>
      <vt:lpstr>4.- COMANDOS</vt:lpstr>
      <vt:lpstr>Diapositiva 71</vt:lpstr>
      <vt:lpstr>Diapositiva 72</vt:lpstr>
      <vt:lpstr>Diapositiva 73</vt:lpstr>
      <vt:lpstr>5.- INICIALIZAR</vt:lpstr>
      <vt:lpstr>Diapositiva 75</vt:lpstr>
      <vt:lpstr>Diapositiva 76</vt:lpstr>
      <vt:lpstr>Diapositiva 77</vt:lpstr>
      <vt:lpstr>6.- GUARDAR CAMBIOS</vt:lpstr>
      <vt:lpstr>Diapositiva 79</vt:lpstr>
      <vt:lpstr>Diapositiva 80</vt:lpstr>
      <vt:lpstr>Diapositiva 81</vt:lpstr>
      <vt:lpstr>Diapositiva 82</vt:lpstr>
      <vt:lpstr>Diapositiva 83</vt:lpstr>
      <vt:lpstr>Diapositiva 84</vt:lpstr>
      <vt:lpstr>Diapositiva 85</vt:lpstr>
      <vt:lpstr>7.- Viajar en el tiempo</vt:lpstr>
      <vt:lpstr>Diapositiva 87</vt:lpstr>
      <vt:lpstr>Diapositiva 88</vt:lpstr>
      <vt:lpstr>Diapositiva 89</vt:lpstr>
      <vt:lpstr>Diapositiva 90</vt:lpstr>
      <vt:lpstr>Diapositiva 91</vt:lpstr>
      <vt:lpstr>Diapositiva 92</vt:lpstr>
      <vt:lpstr>Diapositiva 93</vt:lpstr>
      <vt:lpstr>Diapositiva 94</vt:lpstr>
      <vt:lpstr>8.- Borrar un commit</vt:lpstr>
      <vt:lpstr>Diapositiva 96</vt:lpstr>
      <vt:lpstr>9.- Ramificaciones</vt:lpstr>
      <vt:lpstr>Diapositiva 98</vt:lpstr>
      <vt:lpstr>Diapositiva 99</vt:lpstr>
      <vt:lpstr>Diapositiva 100</vt:lpstr>
      <vt:lpstr>Diapositiva 101</vt:lpstr>
      <vt:lpstr>10.- Fusiones</vt:lpstr>
      <vt:lpstr>Diapositiva 103</vt:lpstr>
      <vt:lpstr>Diapositiva 104</vt:lpstr>
      <vt:lpstr>Diapositiva 105</vt:lpstr>
      <vt:lpstr>Diapositiva 106</vt:lpstr>
      <vt:lpstr>Diapositiva 107</vt:lpstr>
      <vt:lpstr>Diapositiva 108</vt:lpstr>
      <vt:lpstr>Diapositiva 109</vt:lpstr>
      <vt:lpstr>11.- Diferencias</vt:lpstr>
      <vt:lpstr>Diapositiva 111</vt:lpstr>
      <vt:lpstr>Diapositiva 112</vt:lpstr>
      <vt:lpstr>Diapositiva 113</vt:lpstr>
      <vt:lpstr>Diapositiva 114</vt:lpstr>
      <vt:lpstr>Diapositiva 115</vt:lpstr>
      <vt:lpstr>Diapositiva 116</vt:lpstr>
      <vt:lpstr>Diapositiva 117</vt:lpstr>
      <vt:lpstr>Diapositiva 118</vt:lpstr>
      <vt:lpstr>Diapositiva 119</vt:lpstr>
      <vt:lpstr>Diapositiva 120</vt:lpstr>
      <vt:lpstr>Diapositiva 121</vt:lpstr>
      <vt:lpstr>Diapositiva 122</vt:lpstr>
      <vt:lpstr>Diapositiva 123</vt:lpstr>
      <vt:lpstr>Diapositiva 124</vt:lpstr>
      <vt:lpstr>12.- REPOSITORIO REMOTO: GITHUB</vt:lpstr>
      <vt:lpstr>Diapositiva 126</vt:lpstr>
      <vt:lpstr>Diapositiva 127</vt:lpstr>
      <vt:lpstr>Diapositiva 128</vt:lpstr>
      <vt:lpstr>Diapositiva 129</vt:lpstr>
      <vt:lpstr>13.- Clonar repositorio remoto</vt:lpstr>
      <vt:lpstr>Diapositiva 131</vt:lpstr>
      <vt:lpstr>Diapositiva 132</vt:lpstr>
      <vt:lpstr>Diapositiva 133</vt:lpstr>
      <vt:lpstr>Diapositiva 134</vt:lpstr>
      <vt:lpstr>Diapositiva 135</vt:lpstr>
      <vt:lpstr>Diapositiva 136</vt:lpstr>
      <vt:lpstr>Diapositiva 137</vt:lpstr>
      <vt:lpstr>14.- Subir repositorio remoto (PUSH)</vt:lpstr>
      <vt:lpstr>Diapositiva 139</vt:lpstr>
      <vt:lpstr>Diapositiva 140</vt:lpstr>
      <vt:lpstr>Diapositiva 141</vt:lpstr>
      <vt:lpstr>Diapositiva 142</vt:lpstr>
      <vt:lpstr>Diapositiva 143</vt:lpstr>
      <vt:lpstr>Diapositiva 144</vt:lpstr>
      <vt:lpstr>Diapositiva 145</vt:lpstr>
      <vt:lpstr>Diapositiva 146</vt:lpstr>
      <vt:lpstr>Diapositiva 147</vt:lpstr>
      <vt:lpstr>Diapositiva 148</vt:lpstr>
      <vt:lpstr>Diapositiva 149</vt:lpstr>
      <vt:lpstr>Diapositiva 150</vt:lpstr>
      <vt:lpstr>Diapositiva 151</vt:lpstr>
      <vt:lpstr>Diapositiva 152</vt:lpstr>
      <vt:lpstr>Diapositiva 153</vt:lpstr>
      <vt:lpstr>Diapositiva 154</vt:lpstr>
      <vt:lpstr>Diapositiva 155</vt:lpstr>
      <vt:lpstr>Diapositiva 156</vt:lpstr>
      <vt:lpstr>Diapositiva 157</vt:lpstr>
      <vt:lpstr>Diapositiva 158</vt:lpstr>
      <vt:lpstr>Diapositiva 159</vt:lpstr>
      <vt:lpstr>Diapositiva 160</vt:lpstr>
      <vt:lpstr>15.- Tags</vt:lpstr>
      <vt:lpstr>Diapositiva 162</vt:lpstr>
      <vt:lpstr>Diapositiva 163</vt:lpstr>
      <vt:lpstr>Diapositiva 164</vt:lpstr>
      <vt:lpstr>Diapositiva 165</vt:lpstr>
      <vt:lpstr>Diapositiva 166</vt:lpstr>
      <vt:lpstr>Diapositiva 167</vt:lpstr>
      <vt:lpstr>Diapositiva 168</vt:lpstr>
      <vt:lpstr>Diapositiva 169</vt:lpstr>
      <vt:lpstr>Diapositiva 170</vt:lpstr>
      <vt:lpstr>Diapositiva 171</vt:lpstr>
      <vt:lpstr>Diapositiva 172</vt:lpstr>
      <vt:lpstr>Diapositiva 173</vt:lpstr>
      <vt:lpstr>Diapositiva 174</vt:lpstr>
      <vt:lpstr>Diapositiva 175</vt:lpstr>
      <vt:lpstr>Diapositiva 176</vt:lpstr>
      <vt:lpstr>Diapositiva 177</vt:lpstr>
      <vt:lpstr>Diapositiva 178</vt:lpstr>
      <vt:lpstr>16.- Actualizar desde repositorio remoto (FETCH Y PULL)</vt:lpstr>
      <vt:lpstr>Diapositiva 180</vt:lpstr>
      <vt:lpstr>Diapositiva 181</vt:lpstr>
      <vt:lpstr>Diapositiva 182</vt:lpstr>
      <vt:lpstr>Diapositiva 183</vt:lpstr>
      <vt:lpstr>Diapositiva 184</vt:lpstr>
      <vt:lpstr>Diapositiva 185</vt:lpstr>
      <vt:lpstr>Diapositiva 186</vt:lpstr>
      <vt:lpstr>Diapositiva 187</vt:lpstr>
      <vt:lpstr>Diapositiva 188</vt:lpstr>
      <vt:lpstr>Diapositiva 189</vt:lpstr>
      <vt:lpstr>Diapositiva 190</vt:lpstr>
      <vt:lpstr>Diapositiva 191</vt:lpstr>
      <vt:lpstr>Diapositiva 192</vt:lpstr>
      <vt:lpstr>Diapositiva 193</vt:lpstr>
      <vt:lpstr>Diapositiva 194</vt:lpstr>
      <vt:lpstr>Diapositiva 195</vt:lpstr>
      <vt:lpstr>Diapositiva 196</vt:lpstr>
      <vt:lpstr>Diapositiva 197</vt:lpstr>
      <vt:lpstr>Diapositiva 198</vt:lpstr>
      <vt:lpstr>Diapositiva 199</vt:lpstr>
      <vt:lpstr>Diapositiva 200</vt:lpstr>
      <vt:lpstr>Diapositiva 201</vt:lpstr>
      <vt:lpstr>Diapositiva 202</vt:lpstr>
      <vt:lpstr>Diapositiva 203</vt:lpstr>
      <vt:lpstr>GITHUB </vt:lpstr>
      <vt:lpstr>Diapositiva 205</vt:lpstr>
      <vt:lpstr>GITHUB: 1.- Pull Request y Fork </vt:lpstr>
      <vt:lpstr>Diapositiva 207</vt:lpstr>
      <vt:lpstr>Diapositiva 208</vt:lpstr>
      <vt:lpstr>Diapositiva 209</vt:lpstr>
      <vt:lpstr>Diapositiva 210</vt:lpstr>
      <vt:lpstr>Diapositiva 211</vt:lpstr>
      <vt:lpstr>Diapositiva 212</vt:lpstr>
      <vt:lpstr>Diapositiva 213</vt:lpstr>
      <vt:lpstr>Diapositiva 214</vt:lpstr>
      <vt:lpstr>Diapositiva 215</vt:lpstr>
      <vt:lpstr>Diapositiva 216</vt:lpstr>
      <vt:lpstr>Diapositiva 217</vt:lpstr>
      <vt:lpstr>Diapositiva 218</vt:lpstr>
      <vt:lpstr>Diapositiva 219</vt:lpstr>
      <vt:lpstr>Diapositiva 220</vt:lpstr>
      <vt:lpstr>Diapositiva 221</vt:lpstr>
      <vt:lpstr>Diapositiva 222</vt:lpstr>
      <vt:lpstr>Diapositiva 223</vt:lpstr>
      <vt:lpstr>Diapositiva 224</vt:lpstr>
      <vt:lpstr>Diapositiva 225</vt:lpstr>
      <vt:lpstr>Diapositiva 226</vt:lpstr>
      <vt:lpstr>Diapositiva 227</vt:lpstr>
      <vt:lpstr>Diapositiva 228</vt:lpstr>
      <vt:lpstr>GITHUB: 2.- Gráficas </vt:lpstr>
      <vt:lpstr>Diapositiva 230</vt:lpstr>
      <vt:lpstr>Diapositiva 231</vt:lpstr>
      <vt:lpstr>Diapositiva 232</vt:lpstr>
      <vt:lpstr>Diapositiva 233</vt:lpstr>
      <vt:lpstr>Diapositiva 234</vt:lpstr>
      <vt:lpstr>Diapositiva 235</vt:lpstr>
      <vt:lpstr>Diapositiva 236</vt:lpstr>
      <vt:lpstr>Diapositiva 237</vt:lpstr>
      <vt:lpstr>GITHUB: 3.- Issues </vt:lpstr>
      <vt:lpstr>Diapositiva 239</vt:lpstr>
      <vt:lpstr>Diapositiva 240</vt:lpstr>
      <vt:lpstr>Diapositiva 241</vt:lpstr>
      <vt:lpstr>Diapositiva 242</vt:lpstr>
      <vt:lpstr>Diapositiva 243</vt:lpstr>
      <vt:lpstr>Diapositiva 244</vt:lpstr>
      <vt:lpstr>Diapositiva 245</vt:lpstr>
      <vt:lpstr>GITHUB: 4.- Milestones </vt:lpstr>
      <vt:lpstr>Diapositiva 247</vt:lpstr>
      <vt:lpstr>Diapositiva 248</vt:lpstr>
      <vt:lpstr>Diapositiva 249</vt:lpstr>
      <vt:lpstr>Diapositiva 250</vt:lpstr>
      <vt:lpstr>Diapositiva 251</vt:lpstr>
      <vt:lpstr>Diapositiva 252</vt:lpstr>
      <vt:lpstr>Diapositiva 253</vt:lpstr>
      <vt:lpstr>GITHUB: 5.- Labels </vt:lpstr>
      <vt:lpstr>Diapositiva 255</vt:lpstr>
      <vt:lpstr>Diapositiva 256</vt:lpstr>
      <vt:lpstr>Diapositiva 257</vt:lpstr>
      <vt:lpstr>Diapositiva 258</vt:lpstr>
      <vt:lpstr>Diapositiva 259</vt:lpstr>
      <vt:lpstr>Diapositiva 260</vt:lpstr>
      <vt:lpstr>Diapositiva 261</vt:lpstr>
      <vt:lpstr>Diapositiva 262</vt:lpstr>
      <vt:lpstr>Diapositiva 263</vt:lpstr>
      <vt:lpstr>Diapositiva 264</vt:lpstr>
      <vt:lpstr>GITHUB: 6.- Organizaciones </vt:lpstr>
      <vt:lpstr>Diapositiva 266</vt:lpstr>
      <vt:lpstr>Diapositiva 267</vt:lpstr>
      <vt:lpstr>Diapositiva 268</vt:lpstr>
      <vt:lpstr>Diapositiva 269</vt:lpstr>
      <vt:lpstr>Diapositiva 270</vt:lpstr>
      <vt:lpstr>Diapositiva 271</vt:lpstr>
      <vt:lpstr>Diapositiva 272</vt:lpstr>
      <vt:lpstr>Diapositiva 273</vt:lpstr>
      <vt:lpstr>Diapositiva 274</vt:lpstr>
      <vt:lpstr>Diapositiva 275</vt:lpstr>
      <vt:lpstr>Diapositiva 276</vt:lpstr>
      <vt:lpstr>Diapositiva 277</vt:lpstr>
      <vt:lpstr>Diapositiva 278</vt:lpstr>
      <vt:lpstr>Diapositiva 279</vt:lpstr>
      <vt:lpstr>Diapositiva 280</vt:lpstr>
      <vt:lpstr>Diapositiva 281</vt:lpstr>
      <vt:lpstr>Diapositiva 282</vt:lpstr>
      <vt:lpstr>Diapositiva 283</vt:lpstr>
      <vt:lpstr>Diapositiva 284</vt:lpstr>
      <vt:lpstr>Diapositiva 285</vt:lpstr>
      <vt:lpstr>Diapositiva 286</vt:lpstr>
      <vt:lpstr>Diapositiva 287</vt:lpstr>
      <vt:lpstr>Diapositiva 288</vt:lpstr>
      <vt:lpstr>Diapositiva 289</vt:lpstr>
      <vt:lpstr>Diapositiva 290</vt:lpstr>
      <vt:lpstr>Diapositiva 291</vt:lpstr>
      <vt:lpstr>Diapositiva 292</vt:lpstr>
      <vt:lpstr>Diapositiva 293</vt:lpstr>
      <vt:lpstr>GITHUB: 7.- Páginas web </vt:lpstr>
      <vt:lpstr>Diapositiva 295</vt:lpstr>
      <vt:lpstr>Diapositiva 296</vt:lpstr>
      <vt:lpstr>Diapositiva 297</vt:lpstr>
      <vt:lpstr>Diapositiva 298</vt:lpstr>
      <vt:lpstr>Diapositiva 299</vt:lpstr>
      <vt:lpstr>Diapositiva 300</vt:lpstr>
      <vt:lpstr>Diapositiva 301</vt:lpstr>
      <vt:lpstr>Diapositiva 302</vt:lpstr>
      <vt:lpstr>Diapositiva 303</vt:lpstr>
      <vt:lpstr>Diapositiva 304</vt:lpstr>
      <vt:lpstr>Diapositiva 305</vt:lpstr>
      <vt:lpstr>Diapositiva 306</vt:lpstr>
      <vt:lpstr>Diapositiva 307</vt:lpstr>
      <vt:lpstr>Diapositiva 308</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gç</dc:title>
  <dc:creator>jhon</dc:creator>
  <cp:lastModifiedBy>José</cp:lastModifiedBy>
  <cp:revision>845</cp:revision>
  <dcterms:created xsi:type="dcterms:W3CDTF">2011-09-30T19:16:28Z</dcterms:created>
  <dcterms:modified xsi:type="dcterms:W3CDTF">2016-11-22T04:25:34Z</dcterms:modified>
</cp:coreProperties>
</file>